
<file path=[Content_Types].xml><?xml version="1.0" encoding="utf-8"?>
<Types xmlns="http://schemas.openxmlformats.org/package/2006/content-types">
  <Default ContentType="application/xml" Extension="xml"/>
  <Default ContentType="image/jpeg" Extension="jpeg"/>
  <Default ContentType="application/vnd.openxmlformats-officedocument.obfuscatedFont" Extension="odttf"/>
  <Default ContentType="application/vnd.openxmlformats-package.relationships+xml" Extension="rels"/>
  <Override ContentType="application/vnd.openxmlformats-officedocument.presentationml.slideMaster+xml" PartName="/ppt/slideMasters/slideMaster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4.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0.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xml" PartName="/ppt/slides/slide4.xml"/>
  <Override ContentType="application/vnd.openxmlformats-officedocument.presentationml.slide+xml" PartName="/ppt/slides/slide43.xml"/>
  <Override ContentType="application/vnd.openxmlformats-officedocument.presentationml.slide+xml" PartName="/ppt/slides/slide18.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42.xml"/>
  <Override ContentType="application/vnd.openxmlformats-officedocument.presentationml.slide+xml" PartName="/ppt/slides/slide17.xml"/>
  <Override ContentType="application/vnd.openxmlformats-officedocument.presentationml.slide+xml" PartName="/ppt/slides/slide50.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54.xml"/>
  <Override ContentType="application/vnd.openxmlformats-officedocument.presentationml.slide+xml" PartName="/ppt/slides/slide7.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53.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56.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46.xml"/>
  <Override ContentType="application/vnd.openxmlformats-officedocument.presentationml.slide+xml" PartName="/ppt/slides/slide38.xml"/>
  <Override ContentType="application/vnd.openxmlformats-officedocument.presentationml.slide+xml" PartName="/ppt/slides/slide55.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57.xml"/>
  <Override ContentType="application/vnd.openxmlformats-officedocument.presentationml.slide+xml" PartName="/ppt/slides/slide27.xml"/>
  <Override ContentType="application/vnd.openxmlformats-officedocument.presentationml.slide+xml" PartName="/ppt/slides/slide44.xml"/>
  <Override ContentType="application/vnd.openxmlformats-officedocument.presentationml.slide+xml" PartName="/ppt/slides/slide2.xml"/>
  <Override ContentType="application/vnd.openxmlformats-officedocument.presentationml.slide+xml" PartName="/ppt/slides/slide14.xml"/>
  <Override ContentType="application/vnd.openxmlformats-officedocument.presentationml.presentation.main+xml" PartName="/ppt/presentation.xml"/>
  <Override ContentType="application/vnd.openxmlformats-officedocument.presentationml.presProps+xml" PartName="/ppt/presProps1.xml"/>
  <Override ContentType="application/vnd.openxmlformats-officedocument.theme+xml" PartName="/ppt/theme/theme1.xml"/>
  <Override ContentType="application/vnd.openxmlformats-officedocument.presentationml.viewProps+xml" PartName="/ppt/viewProps1.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Lst>
  <p:sldSz cy="6858000" cx="9144000"/>
  <p:notesSz cx="6858000" cy="9144000"/>
  <p:defaultTextStyle>
    <a:defPPr lvl="0">
      <a:defRPr lang="en-US"/>
    </a:defPPr>
    <a:lvl1pPr defTabSz="914400" eaLnBrk="1" hangingPunct="1" latinLnBrk="0" lvl="0" marL="0" rtl="0" algn="l">
      <a:defRPr kern="1200" sz="1800">
        <a:solidFill>
          <a:schemeClr val="tx1"/>
        </a:solidFill>
        <a:latin typeface="+mn-lt"/>
        <a:ea typeface="+mn-ea"/>
        <a:cs typeface="+mn-cs"/>
      </a:defRPr>
    </a:lvl1pPr>
    <a:lvl2pPr defTabSz="914400" eaLnBrk="1" hangingPunct="1" latinLnBrk="0" lvl="1" marL="457200" rtl="0" algn="l">
      <a:defRPr kern="1200" sz="1800">
        <a:solidFill>
          <a:schemeClr val="tx1"/>
        </a:solidFill>
        <a:latin typeface="+mn-lt"/>
        <a:ea typeface="+mn-ea"/>
        <a:cs typeface="+mn-cs"/>
      </a:defRPr>
    </a:lvl2pPr>
    <a:lvl3pPr defTabSz="914400" eaLnBrk="1" hangingPunct="1" latinLnBrk="0" lvl="2" marL="914400" rtl="0" algn="l">
      <a:defRPr kern="1200" sz="1800">
        <a:solidFill>
          <a:schemeClr val="tx1"/>
        </a:solidFill>
        <a:latin typeface="+mn-lt"/>
        <a:ea typeface="+mn-ea"/>
        <a:cs typeface="+mn-cs"/>
      </a:defRPr>
    </a:lvl3pPr>
    <a:lvl4pPr defTabSz="914400" eaLnBrk="1" hangingPunct="1" latinLnBrk="0" lvl="3" marL="1371600" rtl="0" algn="l">
      <a:defRPr kern="1200" sz="1800">
        <a:solidFill>
          <a:schemeClr val="tx1"/>
        </a:solidFill>
        <a:latin typeface="+mn-lt"/>
        <a:ea typeface="+mn-ea"/>
        <a:cs typeface="+mn-cs"/>
      </a:defRPr>
    </a:lvl4pPr>
    <a:lvl5pPr defTabSz="914400" eaLnBrk="1" hangingPunct="1" latinLnBrk="0" lvl="4" marL="1828800" rtl="0" algn="l">
      <a:defRPr kern="1200" sz="1800">
        <a:solidFill>
          <a:schemeClr val="tx1"/>
        </a:solidFill>
        <a:latin typeface="+mn-lt"/>
        <a:ea typeface="+mn-ea"/>
        <a:cs typeface="+mn-cs"/>
      </a:defRPr>
    </a:lvl5pPr>
    <a:lvl6pPr defTabSz="914400" eaLnBrk="1" hangingPunct="1" latinLnBrk="0" lvl="5" marL="2286000" rtl="0" algn="l">
      <a:defRPr kern="1200" sz="1800">
        <a:solidFill>
          <a:schemeClr val="tx1"/>
        </a:solidFill>
        <a:latin typeface="+mn-lt"/>
        <a:ea typeface="+mn-ea"/>
        <a:cs typeface="+mn-cs"/>
      </a:defRPr>
    </a:lvl6pPr>
    <a:lvl7pPr defTabSz="914400" eaLnBrk="1" hangingPunct="1" latinLnBrk="0" lvl="6" marL="2743200" rtl="0" algn="l">
      <a:defRPr kern="1200" sz="1800">
        <a:solidFill>
          <a:schemeClr val="tx1"/>
        </a:solidFill>
        <a:latin typeface="+mn-lt"/>
        <a:ea typeface="+mn-ea"/>
        <a:cs typeface="+mn-cs"/>
      </a:defRPr>
    </a:lvl7pPr>
    <a:lvl8pPr defTabSz="914400" eaLnBrk="1" hangingPunct="1" latinLnBrk="0" lvl="7" marL="3200400" rtl="0" algn="l">
      <a:defRPr kern="1200" sz="1800">
        <a:solidFill>
          <a:schemeClr val="tx1"/>
        </a:solidFill>
        <a:latin typeface="+mn-lt"/>
        <a:ea typeface="+mn-ea"/>
        <a:cs typeface="+mn-cs"/>
      </a:defRPr>
    </a:lvl8pPr>
    <a:lvl9pPr defTabSz="914400" eaLnBrk="1" hangingPunct="1" latinLnBrk="0" lvl="8" marL="3657600" rtl="0" algn="l">
      <a:defRPr kern="1200" sz="1800">
        <a:solidFill>
          <a:schemeClr val="tx1"/>
        </a:solidFill>
        <a:latin typeface="+mn-lt"/>
        <a:ea typeface="+mn-ea"/>
        <a:cs typeface="+mn-cs"/>
      </a:defRPr>
    </a:lvl9pPr>
  </p:defaultTextStyle>
  <p:extLst>
    <p:ext uri="{EFAFB233-063F-42B5-8137-9DF3F51BA10A}">
      <p15:sldGuideLst>
        <p15:guide id="1" orient="horz" pos="2160">
          <p15:clr>
            <a:srgbClr val="000000"/>
          </p15:clr>
        </p15:guide>
        <p15:guide id="2" pos="2880">
          <p15:clr>
            <a:srgbClr val="000000"/>
          </p15:clr>
        </p15:guide>
      </p15:sldGuideLst>
    </p:ext>
  </p:extLst>
</p:presentation>
</file>

<file path=ppt/presProps1.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1.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 Type="http://schemas.openxmlformats.org/officeDocument/2006/relationships/theme" Target="theme/theme1.xml"/><Relationship Id="rId2" Type="http://schemas.openxmlformats.org/officeDocument/2006/relationships/viewProps" Target="viewProps1.xml"/><Relationship Id="rId3" Type="http://schemas.openxmlformats.org/officeDocument/2006/relationships/presProps" Target="presProps1.xml"/><Relationship Id="rId4" Type="http://schemas.openxmlformats.org/officeDocument/2006/relationships/slideMaster" Target="slideMasters/slideMaster1.xml"/><Relationship Id="rId9" Type="http://schemas.openxmlformats.org/officeDocument/2006/relationships/slide" Target="slides/slide5.xml"/><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62" Type="http://schemas.openxmlformats.org/officeDocument/2006/relationships/slide" Target="slides/slide58.xml"/><Relationship Id="rId61" Type="http://schemas.openxmlformats.org/officeDocument/2006/relationships/slide" Target="slides/slide57.xml"/><Relationship Id="rId20" Type="http://schemas.openxmlformats.org/officeDocument/2006/relationships/slide" Target="slides/slide16.xml"/><Relationship Id="rId63" Type="http://schemas.openxmlformats.org/officeDocument/2006/relationships/slide" Target="slides/slide59.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60" Type="http://schemas.openxmlformats.org/officeDocument/2006/relationships/slide" Target="slides/slide56.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11" Type="http://schemas.openxmlformats.org/officeDocument/2006/relationships/slide" Target="slides/slide7.xml"/><Relationship Id="rId55" Type="http://schemas.openxmlformats.org/officeDocument/2006/relationships/slide" Target="slides/slide51.xml"/><Relationship Id="rId10" Type="http://schemas.openxmlformats.org/officeDocument/2006/relationships/slide" Target="slides/slide6.xml"/><Relationship Id="rId54" Type="http://schemas.openxmlformats.org/officeDocument/2006/relationships/slide" Target="slides/slide50.xml"/><Relationship Id="rId13" Type="http://schemas.openxmlformats.org/officeDocument/2006/relationships/slide" Target="slides/slide9.xml"/><Relationship Id="rId57" Type="http://schemas.openxmlformats.org/officeDocument/2006/relationships/slide" Target="slides/slide53.xml"/><Relationship Id="rId12" Type="http://schemas.openxmlformats.org/officeDocument/2006/relationships/slide" Target="slides/slide8.xml"/><Relationship Id="rId56" Type="http://schemas.openxmlformats.org/officeDocument/2006/relationships/slide" Target="slides/slide52.xml"/><Relationship Id="rId15" Type="http://schemas.openxmlformats.org/officeDocument/2006/relationships/slide" Target="slides/slide11.xml"/><Relationship Id="rId59" Type="http://schemas.openxmlformats.org/officeDocument/2006/relationships/slide" Target="slides/slide55.xml"/><Relationship Id="rId14" Type="http://schemas.openxmlformats.org/officeDocument/2006/relationships/slide" Target="slides/slide10.xml"/><Relationship Id="rId58" Type="http://schemas.openxmlformats.org/officeDocument/2006/relationships/slide" Target="slides/slide54.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A5175A4A-F2D8-4449-87A7-4F46251738D5}" type="datetimeFigureOut">
              <a:rPr lang="en-US" smtClean="0"/>
              <a:pPr/>
              <a:t>10/27/2021</a:t>
            </a:fld>
            <a:endParaRPr lang="en-IN"/>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IN"/>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D6208D10-45B8-4849-81A0-054610CBC473}"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175A4A-F2D8-4449-87A7-4F46251738D5}" type="datetimeFigureOut">
              <a:rPr lang="en-US" smtClean="0"/>
              <a:pPr/>
              <a:t>10/27/2021</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D6208D10-45B8-4849-81A0-054610CBC473}" type="slidenum">
              <a:rPr lang="en-IN" smtClean="0"/>
              <a:pPr/>
              <a:t>‹#›</a:t>
            </a:fld>
            <a:endParaRPr lang="en-I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A5175A4A-F2D8-4449-87A7-4F46251738D5}" type="datetimeFigureOut">
              <a:rPr lang="en-US" smtClean="0"/>
              <a:pPr/>
              <a:t>10/27/2021</a:t>
            </a:fld>
            <a:endParaRPr lang="en-IN"/>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IN"/>
          </a:p>
        </p:txBody>
      </p:sp>
      <p:sp>
        <p:nvSpPr>
          <p:cNvPr id="6" name="Slide Number Placeholder 5"/>
          <p:cNvSpPr>
            <a:spLocks noGrp="1"/>
          </p:cNvSpPr>
          <p:nvPr>
            <p:ph type="sldNum" sz="quarter" idx="12"/>
          </p:nvPr>
        </p:nvSpPr>
        <p:spPr>
          <a:xfrm>
            <a:off x="6733952" y="6555112"/>
            <a:ext cx="588336" cy="228600"/>
          </a:xfrm>
        </p:spPr>
        <p:txBody>
          <a:bodyPr/>
          <a:lstStyle>
            <a:extLst/>
          </a:lstStyle>
          <a:p>
            <a:fld id="{D6208D10-45B8-4849-81A0-054610CBC473}" type="slidenum">
              <a:rPr lang="en-IN" smtClean="0"/>
              <a:pPr/>
              <a:t>‹#›</a:t>
            </a:fld>
            <a:endParaRPr lang="en-IN"/>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175A4A-F2D8-4449-87A7-4F46251738D5}" type="datetimeFigureOut">
              <a:rPr lang="en-US" smtClean="0"/>
              <a:pPr/>
              <a:t>10/27/2021</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D6208D10-45B8-4849-81A0-054610CBC473}" type="slidenum">
              <a:rPr lang="en-IN" smtClean="0"/>
              <a:pPr/>
              <a:t>‹#›</a:t>
            </a:fld>
            <a:endParaRPr lang="en-I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A5175A4A-F2D8-4449-87A7-4F46251738D5}" type="datetimeFigureOut">
              <a:rPr lang="en-US" smtClean="0"/>
              <a:pPr/>
              <a:t>10/27/2021</a:t>
            </a:fld>
            <a:endParaRPr lang="en-IN"/>
          </a:p>
        </p:txBody>
      </p:sp>
      <p:sp>
        <p:nvSpPr>
          <p:cNvPr id="8" name="Footer Placeholder 7"/>
          <p:cNvSpPr>
            <a:spLocks noGrp="1"/>
          </p:cNvSpPr>
          <p:nvPr>
            <p:ph type="ftr" sz="quarter" idx="11"/>
          </p:nvPr>
        </p:nvSpPr>
        <p:spPr/>
        <p:txBody>
          <a:bodyPr/>
          <a:lstStyle>
            <a:extLst/>
          </a:lstStyle>
          <a:p>
            <a:endParaRPr lang="en-IN"/>
          </a:p>
        </p:txBody>
      </p:sp>
      <p:sp>
        <p:nvSpPr>
          <p:cNvPr id="9" name="Slide Number Placeholder 8"/>
          <p:cNvSpPr>
            <a:spLocks noGrp="1"/>
          </p:cNvSpPr>
          <p:nvPr>
            <p:ph type="sldNum" sz="quarter" idx="12"/>
          </p:nvPr>
        </p:nvSpPr>
        <p:spPr/>
        <p:txBody>
          <a:bodyPr/>
          <a:lstStyle>
            <a:extLst/>
          </a:lstStyle>
          <a:p>
            <a:fld id="{D6208D10-45B8-4849-81A0-054610CBC473}" type="slidenum">
              <a:rPr lang="en-IN" smtClean="0"/>
              <a:pPr/>
              <a:t>‹#›</a:t>
            </a:fld>
            <a:endParaRPr lang="en-I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A5175A4A-F2D8-4449-87A7-4F46251738D5}" type="datetimeFigureOut">
              <a:rPr lang="en-US" smtClean="0"/>
              <a:pPr/>
              <a:t>10/27/2021</a:t>
            </a:fld>
            <a:endParaRPr lang="en-IN"/>
          </a:p>
        </p:txBody>
      </p:sp>
      <p:sp>
        <p:nvSpPr>
          <p:cNvPr id="4" name="Footer Placeholder 3"/>
          <p:cNvSpPr>
            <a:spLocks noGrp="1"/>
          </p:cNvSpPr>
          <p:nvPr>
            <p:ph type="ftr" sz="quarter" idx="11"/>
          </p:nvPr>
        </p:nvSpPr>
        <p:spPr/>
        <p:txBody>
          <a:bodyPr/>
          <a:lstStyle>
            <a:extLst/>
          </a:lstStyle>
          <a:p>
            <a:endParaRPr lang="en-IN"/>
          </a:p>
        </p:txBody>
      </p:sp>
      <p:sp>
        <p:nvSpPr>
          <p:cNvPr id="5" name="Slide Number Placeholder 4"/>
          <p:cNvSpPr>
            <a:spLocks noGrp="1"/>
          </p:cNvSpPr>
          <p:nvPr>
            <p:ph type="sldNum" sz="quarter" idx="12"/>
          </p:nvPr>
        </p:nvSpPr>
        <p:spPr/>
        <p:txBody>
          <a:bodyPr/>
          <a:lstStyle>
            <a:extLst/>
          </a:lstStyle>
          <a:p>
            <a:fld id="{D6208D10-45B8-4849-81A0-054610CBC473}" type="slidenum">
              <a:rPr lang="en-IN" smtClean="0"/>
              <a:pPr/>
              <a:t>‹#›</a:t>
            </a:fld>
            <a:endParaRPr lang="en-I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A5175A4A-F2D8-4449-87A7-4F46251738D5}" type="datetimeFigureOut">
              <a:rPr lang="en-US" smtClean="0"/>
              <a:pPr/>
              <a:t>10/27/2021</a:t>
            </a:fld>
            <a:endParaRPr lang="en-IN"/>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IN"/>
          </a:p>
        </p:txBody>
      </p:sp>
      <p:sp>
        <p:nvSpPr>
          <p:cNvPr id="4" name="Slide Number Placeholder 3"/>
          <p:cNvSpPr>
            <a:spLocks noGrp="1"/>
          </p:cNvSpPr>
          <p:nvPr>
            <p:ph type="sldNum" sz="quarter" idx="12"/>
          </p:nvPr>
        </p:nvSpPr>
        <p:spPr/>
        <p:txBody>
          <a:bodyPr/>
          <a:lstStyle>
            <a:extLst/>
          </a:lstStyle>
          <a:p>
            <a:fld id="{D6208D10-45B8-4849-81A0-054610CBC473}" type="slidenum">
              <a:rPr lang="en-IN" smtClean="0"/>
              <a:pPr/>
              <a:t>‹#›</a:t>
            </a:fld>
            <a:endParaRPr lang="en-I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A5175A4A-F2D8-4449-87A7-4F46251738D5}" type="datetimeFigureOut">
              <a:rPr lang="en-US" smtClean="0"/>
              <a:pPr/>
              <a:t>10/27/2021</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D6208D10-45B8-4849-81A0-054610CBC473}" type="slidenum">
              <a:rPr lang="en-IN" smtClean="0"/>
              <a:pPr/>
              <a:t>‹#›</a:t>
            </a:fld>
            <a:endParaRPr lang="en-I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A5175A4A-F2D8-4449-87A7-4F46251738D5}" type="datetimeFigureOut">
              <a:rPr lang="en-US" smtClean="0"/>
              <a:pPr/>
              <a:t>10/27/2021</a:t>
            </a:fld>
            <a:endParaRPr lang="en-IN"/>
          </a:p>
        </p:txBody>
      </p:sp>
      <p:sp>
        <p:nvSpPr>
          <p:cNvPr id="6" name="Footer Placeholder 5"/>
          <p:cNvSpPr>
            <a:spLocks noGrp="1"/>
          </p:cNvSpPr>
          <p:nvPr>
            <p:ph type="ftr" sz="quarter" idx="11"/>
          </p:nvPr>
        </p:nvSpPr>
        <p:spPr/>
        <p:txBody>
          <a:bodyPr/>
          <a:lstStyle>
            <a:extLst/>
          </a:lstStyle>
          <a:p>
            <a:endParaRPr lang="en-IN"/>
          </a:p>
        </p:txBody>
      </p:sp>
      <p:sp>
        <p:nvSpPr>
          <p:cNvPr id="7" name="Slide Number Placeholder 6"/>
          <p:cNvSpPr>
            <a:spLocks noGrp="1"/>
          </p:cNvSpPr>
          <p:nvPr>
            <p:ph type="sldNum" sz="quarter" idx="12"/>
          </p:nvPr>
        </p:nvSpPr>
        <p:spPr/>
        <p:txBody>
          <a:bodyPr/>
          <a:lstStyle>
            <a:extLst/>
          </a:lstStyle>
          <a:p>
            <a:fld id="{D6208D10-45B8-4849-81A0-054610CBC473}" type="slidenum">
              <a:rPr lang="en-IN" smtClean="0"/>
              <a:pPr/>
              <a:t>‹#›</a:t>
            </a:fld>
            <a:endParaRPr lang="en-IN"/>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A5175A4A-F2D8-4449-87A7-4F46251738D5}" type="datetimeFigureOut">
              <a:rPr lang="en-US" smtClean="0"/>
              <a:pPr/>
              <a:t>10/27/2021</a:t>
            </a:fld>
            <a:endParaRPr lang="en-IN"/>
          </a:p>
        </p:txBody>
      </p:sp>
      <p:sp>
        <p:nvSpPr>
          <p:cNvPr id="5" name="Footer Placeholder 4"/>
          <p:cNvSpPr>
            <a:spLocks noGrp="1"/>
          </p:cNvSpPr>
          <p:nvPr>
            <p:ph type="ftr" sz="quarter" idx="11"/>
          </p:nvPr>
        </p:nvSpPr>
        <p:spPr/>
        <p:txBody>
          <a:bodyPr/>
          <a:lstStyle>
            <a:extLst/>
          </a:lstStyle>
          <a:p>
            <a:endParaRPr lang="en-IN"/>
          </a:p>
        </p:txBody>
      </p:sp>
      <p:sp>
        <p:nvSpPr>
          <p:cNvPr id="6" name="Slide Number Placeholder 5"/>
          <p:cNvSpPr>
            <a:spLocks noGrp="1"/>
          </p:cNvSpPr>
          <p:nvPr>
            <p:ph type="sldNum" sz="quarter" idx="12"/>
          </p:nvPr>
        </p:nvSpPr>
        <p:spPr/>
        <p:txBody>
          <a:bodyPr/>
          <a:lstStyle>
            <a:extLst/>
          </a:lstStyle>
          <a:p>
            <a:fld id="{D6208D10-45B8-4849-81A0-054610CBC473}" type="slidenum">
              <a:rPr lang="en-IN" smtClean="0"/>
              <a:pPr/>
              <a:t>‹#›</a:t>
            </a:fld>
            <a:endParaRPr lang="en-I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A5175A4A-F2D8-4449-87A7-4F46251738D5}" type="datetimeFigureOut">
              <a:rPr lang="en-US" smtClean="0"/>
              <a:pPr/>
              <a:t>10/27/2021</a:t>
            </a:fld>
            <a:endParaRPr lang="en-IN"/>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IN"/>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D6208D10-45B8-4849-81A0-054610CBC473}" type="slidenum">
              <a:rPr lang="en-IN" smtClean="0"/>
              <a:pPr/>
              <a:t>‹#›</a:t>
            </a:fld>
            <a:endParaRPr lang="en-I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A5175A4A-F2D8-4449-87A7-4F46251738D5}" type="datetimeFigureOut">
              <a:rPr lang="en-US" smtClean="0"/>
              <a:pPr/>
              <a:t>10/27/2021</a:t>
            </a:fld>
            <a:endParaRPr lang="en-IN"/>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IN"/>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D6208D10-45B8-4849-81A0-054610CBC473}" type="slidenum">
              <a:rPr lang="en-IN" smtClean="0"/>
              <a:pPr/>
              <a:t>‹#›</a:t>
            </a:fld>
            <a:endParaRPr lang="en-IN"/>
          </a:p>
        </p:txBody>
      </p:sp>
    </p:spTree>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8" Type="http://schemas.openxmlformats.org/officeDocument/2006/relationships/hyperlink" Target="https://www.carakasamhitaonline.com/index.php?title=Dhairya" TargetMode="External"/><Relationship Id="rId3" Type="http://schemas.openxmlformats.org/officeDocument/2006/relationships/hyperlink" Target="https://www.carakasamhitaonline.com/index.php?title=Dosha" TargetMode="External"/><Relationship Id="rId7" Type="http://schemas.openxmlformats.org/officeDocument/2006/relationships/hyperlink" Target="https://www.carakasamhitaonline.com/index.php?title=Vijnana" TargetMode="External"/><Relationship Id="rId2" Type="http://schemas.openxmlformats.org/officeDocument/2006/relationships/hyperlink" Target="https://www.carakasamhitaonline.com/index.php?title=Sharira" TargetMode="External"/><Relationship Id="rId1" Type="http://schemas.openxmlformats.org/officeDocument/2006/relationships/slideLayout" Target="../slideLayouts/slideLayout2.xml"/><Relationship Id="rId6" Type="http://schemas.openxmlformats.org/officeDocument/2006/relationships/hyperlink" Target="https://www.carakasamhitaonline.com/index.php?title=Jnana" TargetMode="External"/><Relationship Id="rId11" Type="http://schemas.openxmlformats.org/officeDocument/2006/relationships/hyperlink" Target="https://www.carakasamhitaonline.com/index.php?title=Samadhi" TargetMode="External"/><Relationship Id="rId5" Type="http://schemas.openxmlformats.org/officeDocument/2006/relationships/hyperlink" Target="https://www.carakasamhitaonline.com/index.php?title=Knowledge" TargetMode="External"/><Relationship Id="rId10" Type="http://schemas.openxmlformats.org/officeDocument/2006/relationships/hyperlink" Target="https://www.carakasamhitaonline.com/index.php?title=Smriti" TargetMode="External"/><Relationship Id="rId4" Type="http://schemas.openxmlformats.org/officeDocument/2006/relationships/hyperlink" Target="https://www.carakasamhitaonline.com/index.php?title=Manas" TargetMode="External"/><Relationship Id="rId9" Type="http://schemas.openxmlformats.org/officeDocument/2006/relationships/hyperlink" Target="https://www.carakasamhitaonline.com/index.php?title=Memory"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2108828"/>
          </a:xfrm>
        </p:spPr>
        <p:txBody>
          <a:bodyPr>
            <a:noAutofit/>
          </a:bodyPr>
          <a:lstStyle/>
          <a:p>
            <a:r>
              <a:rPr lang="en-IN" sz="2800" dirty="0" smtClean="0">
                <a:solidFill>
                  <a:srgbClr val="C00000"/>
                </a:solidFill>
                <a:latin typeface="Algerian" pitchFamily="82" charset="0"/>
                <a:cs typeface="Andalus" pitchFamily="18" charset="-78"/>
              </a:rPr>
              <a:t>ROLE OF </a:t>
            </a:r>
            <a:r>
              <a:rPr lang="en-IN" sz="2800" dirty="0" err="1" smtClean="0">
                <a:solidFill>
                  <a:srgbClr val="C00000"/>
                </a:solidFill>
                <a:latin typeface="Algerian" pitchFamily="82" charset="0"/>
                <a:cs typeface="Andalus" pitchFamily="18" charset="-78"/>
              </a:rPr>
              <a:t>SATTwAVAJAY</a:t>
            </a:r>
            <a:r>
              <a:rPr lang="en-IN" sz="2800" dirty="0" smtClean="0">
                <a:solidFill>
                  <a:srgbClr val="C00000"/>
                </a:solidFill>
                <a:latin typeface="Algerian" pitchFamily="82" charset="0"/>
                <a:cs typeface="Andalus" pitchFamily="18" charset="-78"/>
              </a:rPr>
              <a:t>  </a:t>
            </a:r>
            <a:r>
              <a:rPr lang="en-IN" sz="2800" dirty="0" err="1" smtClean="0">
                <a:solidFill>
                  <a:srgbClr val="C00000"/>
                </a:solidFill>
                <a:latin typeface="Algerian" pitchFamily="82" charset="0"/>
                <a:cs typeface="Andalus" pitchFamily="18" charset="-78"/>
              </a:rPr>
              <a:t>ChIKITSA</a:t>
            </a:r>
            <a:r>
              <a:rPr lang="en-IN" sz="2800" dirty="0" smtClean="0">
                <a:solidFill>
                  <a:srgbClr val="C00000"/>
                </a:solidFill>
                <a:latin typeface="Algerian" pitchFamily="82" charset="0"/>
                <a:cs typeface="Andalus" pitchFamily="18" charset="-78"/>
              </a:rPr>
              <a:t> IN THE MANAGEMENT OF STRESS DISORDERS WITH SPECIAL REFERENCE TO UNMADA</a:t>
            </a:r>
            <a:endParaRPr lang="en-IN" sz="3200" dirty="0">
              <a:solidFill>
                <a:srgbClr val="C00000"/>
              </a:solidFill>
              <a:latin typeface="Algerian" pitchFamily="82" charset="0"/>
              <a:cs typeface="Andalus" pitchFamily="18" charset="-78"/>
            </a:endParaRPr>
          </a:p>
        </p:txBody>
      </p:sp>
      <p:sp>
        <p:nvSpPr>
          <p:cNvPr id="3" name="Content Placeholder 2"/>
          <p:cNvSpPr>
            <a:spLocks noGrp="1"/>
          </p:cNvSpPr>
          <p:nvPr>
            <p:ph idx="1"/>
          </p:nvPr>
        </p:nvSpPr>
        <p:spPr>
          <a:xfrm>
            <a:off x="457200" y="2143116"/>
            <a:ext cx="7239000" cy="4312620"/>
          </a:xfrm>
        </p:spPr>
        <p:txBody>
          <a:bodyPr/>
          <a:lstStyle/>
          <a:p>
            <a:pPr>
              <a:buNone/>
            </a:pPr>
            <a:r>
              <a:rPr lang="en-US" dirty="0" smtClean="0">
                <a:latin typeface="Andalus" pitchFamily="18" charset="-78"/>
                <a:cs typeface="Andalus" pitchFamily="18" charset="-78"/>
              </a:rPr>
              <a:t>	</a:t>
            </a:r>
          </a:p>
          <a:p>
            <a:pPr>
              <a:buNone/>
            </a:pPr>
            <a:r>
              <a:rPr lang="en-US" dirty="0" smtClean="0">
                <a:latin typeface="Andalus" pitchFamily="18" charset="-78"/>
                <a:cs typeface="Andalus" pitchFamily="18" charset="-78"/>
              </a:rPr>
              <a:t>						</a:t>
            </a:r>
          </a:p>
          <a:p>
            <a:pPr>
              <a:buNone/>
            </a:pPr>
            <a:r>
              <a:rPr lang="en-US" dirty="0" smtClean="0">
                <a:latin typeface="Andalus" pitchFamily="18" charset="-78"/>
                <a:cs typeface="Andalus" pitchFamily="18" charset="-78"/>
              </a:rPr>
              <a:t>						By </a:t>
            </a:r>
          </a:p>
          <a:p>
            <a:pPr>
              <a:buNone/>
            </a:pPr>
            <a:r>
              <a:rPr lang="en-US" dirty="0" smtClean="0">
                <a:latin typeface="Andalus" pitchFamily="18" charset="-78"/>
                <a:cs typeface="Andalus" pitchFamily="18" charset="-78"/>
              </a:rPr>
              <a:t>				</a:t>
            </a:r>
            <a:r>
              <a:rPr lang="en-US" b="1" dirty="0" smtClean="0">
                <a:solidFill>
                  <a:srgbClr val="002060"/>
                </a:solidFill>
                <a:latin typeface="Andalus" pitchFamily="18" charset="-78"/>
                <a:cs typeface="Andalus" pitchFamily="18" charset="-78"/>
              </a:rPr>
              <a:t>Prof.(Dr.) DIPAK SWAIN</a:t>
            </a:r>
          </a:p>
          <a:p>
            <a:pPr>
              <a:buNone/>
            </a:pPr>
            <a:r>
              <a:rPr lang="en-US" b="1" dirty="0" smtClean="0">
                <a:solidFill>
                  <a:srgbClr val="002060"/>
                </a:solidFill>
                <a:latin typeface="Andalus" pitchFamily="18" charset="-78"/>
                <a:cs typeface="Andalus" pitchFamily="18" charset="-78"/>
              </a:rPr>
              <a:t>							</a:t>
            </a:r>
            <a:r>
              <a:rPr lang="en-US" sz="2000" b="1" dirty="0" smtClean="0">
                <a:solidFill>
                  <a:srgbClr val="002060"/>
                </a:solidFill>
                <a:latin typeface="Andalus" pitchFamily="18" charset="-78"/>
                <a:cs typeface="Andalus" pitchFamily="18" charset="-78"/>
              </a:rPr>
              <a:t>M.D(Ay), </a:t>
            </a:r>
            <a:r>
              <a:rPr lang="en-US" sz="2000" b="1" dirty="0" err="1" smtClean="0">
                <a:solidFill>
                  <a:srgbClr val="002060"/>
                </a:solidFill>
                <a:latin typeface="Andalus" pitchFamily="18" charset="-78"/>
                <a:cs typeface="Andalus" pitchFamily="18" charset="-78"/>
              </a:rPr>
              <a:t>Ph.D</a:t>
            </a:r>
            <a:endParaRPr lang="en-US" sz="2000" b="1" dirty="0" smtClean="0">
              <a:solidFill>
                <a:srgbClr val="002060"/>
              </a:solidFill>
              <a:latin typeface="Andalus" pitchFamily="18" charset="-78"/>
              <a:cs typeface="Andalus" pitchFamily="18" charset="-78"/>
            </a:endParaRPr>
          </a:p>
          <a:p>
            <a:pPr>
              <a:buNone/>
            </a:pPr>
            <a:endParaRPr lang="en-US" sz="2000" b="1" dirty="0" smtClean="0">
              <a:solidFill>
                <a:srgbClr val="C00000"/>
              </a:solidFill>
              <a:latin typeface="Andalus" pitchFamily="18" charset="-78"/>
              <a:cs typeface="Andalus" pitchFamily="18" charset="-78"/>
            </a:endParaRPr>
          </a:p>
          <a:p>
            <a:pPr>
              <a:buNone/>
            </a:pPr>
            <a:r>
              <a:rPr lang="en-US" sz="2400" b="1" dirty="0" smtClean="0">
                <a:solidFill>
                  <a:srgbClr val="00B050"/>
                </a:solidFill>
                <a:latin typeface="Andalus" pitchFamily="18" charset="-78"/>
                <a:cs typeface="Andalus" pitchFamily="18" charset="-78"/>
              </a:rPr>
              <a:t>POSTGRADUATE DEPARTMENT OF KAYACHIKITSA,</a:t>
            </a:r>
          </a:p>
          <a:p>
            <a:pPr>
              <a:buNone/>
            </a:pPr>
            <a:r>
              <a:rPr lang="en-US" sz="2400" b="1" dirty="0" smtClean="0">
                <a:solidFill>
                  <a:srgbClr val="00B050"/>
                </a:solidFill>
                <a:latin typeface="Andalus" pitchFamily="18" charset="-78"/>
                <a:cs typeface="Andalus" pitchFamily="18" charset="-78"/>
              </a:rPr>
              <a:t>GOPABANDHU AYURVEDA MAHAVIDYALAYA AND 		HOSPITAL  PURI,ODISHA.</a:t>
            </a:r>
            <a:endParaRPr lang="en-IN" sz="2400" b="1" dirty="0">
              <a:solidFill>
                <a:srgbClr val="00B050"/>
              </a:solidFill>
              <a:latin typeface="Andalus" pitchFamily="18" charset="-78"/>
              <a:cs typeface="Andalus" pitchFamily="18"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solidFill>
                  <a:srgbClr val="7030A0"/>
                </a:solidFill>
                <a:latin typeface="Andalus" pitchFamily="18" charset="-78"/>
                <a:cs typeface="Andalus" pitchFamily="18" charset="-78"/>
              </a:rPr>
              <a:t>introduction</a:t>
            </a:r>
            <a:endParaRPr lang="en-IN" sz="36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fontScale="92500" lnSpcReduction="10000"/>
          </a:bodyPr>
          <a:lstStyle/>
          <a:p>
            <a:r>
              <a:rPr lang="en-US" b="1" dirty="0" smtClean="0">
                <a:solidFill>
                  <a:srgbClr val="7030A0"/>
                </a:solidFill>
                <a:latin typeface="Andalus" pitchFamily="18" charset="-78"/>
                <a:cs typeface="Andalus" pitchFamily="18" charset="-78"/>
              </a:rPr>
              <a:t>TENSION</a:t>
            </a:r>
          </a:p>
          <a:p>
            <a:pPr>
              <a:buNone/>
            </a:pPr>
            <a:r>
              <a:rPr lang="en-US" dirty="0" smtClean="0">
                <a:latin typeface="Andalus" pitchFamily="18" charset="-78"/>
                <a:cs typeface="Andalus" pitchFamily="18" charset="-78"/>
              </a:rPr>
              <a:t>	Mental or emotional strain ………. </a:t>
            </a:r>
            <a:r>
              <a:rPr lang="en-US" dirty="0" smtClean="0">
                <a:solidFill>
                  <a:srgbClr val="7030A0"/>
                </a:solidFill>
                <a:latin typeface="Andalus" pitchFamily="18" charset="-78"/>
                <a:cs typeface="Andalus" pitchFamily="18" charset="-78"/>
              </a:rPr>
              <a:t>mind is affected  </a:t>
            </a:r>
            <a:r>
              <a:rPr lang="en-US" dirty="0" smtClean="0">
                <a:latin typeface="Andalus" pitchFamily="18" charset="-78"/>
                <a:cs typeface="Andalus" pitchFamily="18" charset="-78"/>
              </a:rPr>
              <a:t>and </a:t>
            </a:r>
            <a:r>
              <a:rPr lang="en-US" dirty="0" smtClean="0">
                <a:solidFill>
                  <a:srgbClr val="7030A0"/>
                </a:solidFill>
                <a:latin typeface="Andalus" pitchFamily="18" charset="-78"/>
                <a:cs typeface="Andalus" pitchFamily="18" charset="-78"/>
              </a:rPr>
              <a:t>can’t think clearly.</a:t>
            </a:r>
          </a:p>
          <a:p>
            <a:r>
              <a:rPr lang="en-US" b="1" dirty="0" smtClean="0">
                <a:solidFill>
                  <a:srgbClr val="7030A0"/>
                </a:solidFill>
                <a:latin typeface="Andalus" pitchFamily="18" charset="-78"/>
                <a:cs typeface="Andalus" pitchFamily="18" charset="-78"/>
              </a:rPr>
              <a:t>STRESS</a:t>
            </a:r>
          </a:p>
          <a:p>
            <a:pPr>
              <a:buNone/>
            </a:pPr>
            <a:r>
              <a:rPr lang="en-US" dirty="0" smtClean="0">
                <a:latin typeface="Andalus" pitchFamily="18" charset="-78"/>
                <a:cs typeface="Andalus" pitchFamily="18" charset="-78"/>
              </a:rPr>
              <a:t>   A state of mental or emotional strain or tension </a:t>
            </a:r>
            <a:r>
              <a:rPr lang="en-US" dirty="0" smtClean="0">
                <a:solidFill>
                  <a:srgbClr val="7030A0"/>
                </a:solidFill>
                <a:latin typeface="Andalus" pitchFamily="18" charset="-78"/>
                <a:cs typeface="Andalus" pitchFamily="18" charset="-78"/>
              </a:rPr>
              <a:t>resulting from adverse or demanding circumstances.</a:t>
            </a:r>
          </a:p>
          <a:p>
            <a:r>
              <a:rPr lang="en-US" b="1" dirty="0" smtClean="0">
                <a:solidFill>
                  <a:srgbClr val="7030A0"/>
                </a:solidFill>
                <a:latin typeface="Andalus" pitchFamily="18" charset="-78"/>
                <a:cs typeface="Andalus" pitchFamily="18" charset="-78"/>
              </a:rPr>
              <a:t>ANXIETY</a:t>
            </a:r>
          </a:p>
          <a:p>
            <a:pPr marL="514350" indent="-514350">
              <a:buNone/>
            </a:pPr>
            <a:r>
              <a:rPr lang="en-US" dirty="0" smtClean="0">
                <a:latin typeface="Andalus" pitchFamily="18" charset="-78"/>
                <a:cs typeface="Andalus" pitchFamily="18" charset="-78"/>
              </a:rPr>
              <a:t>		1.  A feeling of worry, nervousness or unease about something with an uncertain outcome.</a:t>
            </a:r>
          </a:p>
          <a:p>
            <a:pPr>
              <a:buNone/>
            </a:pPr>
            <a:r>
              <a:rPr lang="en-US" dirty="0" smtClean="0">
                <a:latin typeface="Andalus" pitchFamily="18" charset="-78"/>
                <a:cs typeface="Andalus" pitchFamily="18" charset="-78"/>
              </a:rPr>
              <a:t>		2.  </a:t>
            </a:r>
            <a:r>
              <a:rPr lang="en-US" dirty="0" smtClean="0">
                <a:solidFill>
                  <a:srgbClr val="7030A0"/>
                </a:solidFill>
                <a:latin typeface="Andalus" pitchFamily="18" charset="-78"/>
                <a:cs typeface="Andalus" pitchFamily="18" charset="-78"/>
              </a:rPr>
              <a:t>Psychiatry</a:t>
            </a:r>
            <a:r>
              <a:rPr lang="en-US" dirty="0" smtClean="0">
                <a:latin typeface="Andalus" pitchFamily="18" charset="-78"/>
                <a:cs typeface="Andalus" pitchFamily="18" charset="-78"/>
              </a:rPr>
              <a:t> ; a nervous disorder marked by excessive uneasiness and apprehension, typically with compulsive </a:t>
            </a:r>
            <a:r>
              <a:rPr lang="en-US" dirty="0" err="1" smtClean="0">
                <a:latin typeface="Andalus" pitchFamily="18" charset="-78"/>
                <a:cs typeface="Andalus" pitchFamily="18" charset="-78"/>
              </a:rPr>
              <a:t>behaviour</a:t>
            </a:r>
            <a:r>
              <a:rPr lang="en-US" dirty="0" smtClean="0">
                <a:latin typeface="Andalus" pitchFamily="18" charset="-78"/>
                <a:cs typeface="Andalus" pitchFamily="18" charset="-78"/>
              </a:rPr>
              <a:t> or panic attacks.</a:t>
            </a:r>
          </a:p>
          <a:p>
            <a:endParaRPr lang="en-IN" dirty="0" smtClean="0">
              <a:solidFill>
                <a:srgbClr val="FF0000"/>
              </a:solidFill>
              <a:latin typeface="Andalus" pitchFamily="18" charset="-78"/>
              <a:cs typeface="Andalus" pitchFamily="18"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smtClean="0">
                <a:solidFill>
                  <a:srgbClr val="FF0000"/>
                </a:solidFill>
                <a:latin typeface="Andalus" pitchFamily="18" charset="-78"/>
                <a:cs typeface="Andalus" pitchFamily="18" charset="-78"/>
              </a:rPr>
              <a:t>ANXIETY</a:t>
            </a:r>
            <a:r>
              <a:rPr lang="en-IN" sz="4000" dirty="0" smtClean="0">
                <a:solidFill>
                  <a:srgbClr val="FF0000"/>
                </a:solidFill>
                <a:latin typeface="Andalus" pitchFamily="18" charset="-78"/>
                <a:cs typeface="Andalus" pitchFamily="18" charset="-78"/>
              </a:rPr>
              <a:t> DISORDERS</a:t>
            </a:r>
            <a:endParaRPr lang="en-IN" sz="4000" dirty="0">
              <a:solidFill>
                <a:srgbClr val="FF0000"/>
              </a:solidFill>
              <a:latin typeface="Andalus" pitchFamily="18" charset="-78"/>
              <a:cs typeface="Andalus" pitchFamily="18" charset="-78"/>
            </a:endParaRPr>
          </a:p>
        </p:txBody>
      </p:sp>
      <p:sp>
        <p:nvSpPr>
          <p:cNvPr id="3" name="Content Placeholder 2"/>
          <p:cNvSpPr>
            <a:spLocks noGrp="1"/>
          </p:cNvSpPr>
          <p:nvPr>
            <p:ph idx="1"/>
          </p:nvPr>
        </p:nvSpPr>
        <p:spPr/>
        <p:txBody>
          <a:bodyPr/>
          <a:lstStyle/>
          <a:p>
            <a:r>
              <a:rPr lang="en-IN" b="1" dirty="0" smtClean="0">
                <a:solidFill>
                  <a:srgbClr val="002060"/>
                </a:solidFill>
                <a:latin typeface="Andalus" pitchFamily="18" charset="-78"/>
                <a:cs typeface="Andalus" pitchFamily="18" charset="-78"/>
              </a:rPr>
              <a:t>Generalised anxiety disorder(GAD)</a:t>
            </a:r>
          </a:p>
          <a:p>
            <a:r>
              <a:rPr lang="en-IN" b="1" dirty="0" smtClean="0">
                <a:solidFill>
                  <a:srgbClr val="002060"/>
                </a:solidFill>
                <a:latin typeface="Andalus" pitchFamily="18" charset="-78"/>
                <a:cs typeface="Andalus" pitchFamily="18" charset="-78"/>
              </a:rPr>
              <a:t>Obsessive compulsive disorder(OCD)</a:t>
            </a:r>
          </a:p>
          <a:p>
            <a:r>
              <a:rPr lang="en-IN" b="1" dirty="0" smtClean="0">
                <a:solidFill>
                  <a:srgbClr val="002060"/>
                </a:solidFill>
                <a:latin typeface="Andalus" pitchFamily="18" charset="-78"/>
                <a:cs typeface="Andalus" pitchFamily="18" charset="-78"/>
              </a:rPr>
              <a:t>Panic disorder</a:t>
            </a:r>
          </a:p>
          <a:p>
            <a:r>
              <a:rPr lang="en-IN" b="1" dirty="0" smtClean="0">
                <a:solidFill>
                  <a:srgbClr val="002060"/>
                </a:solidFill>
                <a:latin typeface="Andalus" pitchFamily="18" charset="-78"/>
                <a:cs typeface="Andalus" pitchFamily="18" charset="-78"/>
              </a:rPr>
              <a:t>Post traumatic stress disorder(PTSD)</a:t>
            </a:r>
          </a:p>
          <a:p>
            <a:r>
              <a:rPr lang="en-IN" b="1" dirty="0" smtClean="0">
                <a:solidFill>
                  <a:srgbClr val="002060"/>
                </a:solidFill>
                <a:latin typeface="Andalus" pitchFamily="18" charset="-78"/>
                <a:cs typeface="Andalus" pitchFamily="18" charset="-78"/>
              </a:rPr>
              <a:t>Social phobia(or social anxiety disorder)</a:t>
            </a:r>
          </a:p>
          <a:p>
            <a:pPr>
              <a:buNone/>
            </a:pPr>
            <a:endParaRPr lang="en-IN"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solidFill>
                  <a:schemeClr val="accent1">
                    <a:lumMod val="75000"/>
                  </a:schemeClr>
                </a:solidFill>
                <a:latin typeface="Times New Roman" pitchFamily="18" charset="0"/>
                <a:cs typeface="Times New Roman" pitchFamily="18" charset="0"/>
              </a:rPr>
              <a:t>Generalised anxiety disorder</a:t>
            </a:r>
            <a:endParaRPr lang="en-IN" sz="2800" dirty="0">
              <a:solidFill>
                <a:schemeClr val="accent1">
                  <a:lumMod val="75000"/>
                </a:schemeClr>
              </a:solidFill>
            </a:endParaRPr>
          </a:p>
        </p:txBody>
      </p:sp>
      <p:sp>
        <p:nvSpPr>
          <p:cNvPr id="3" name="Content Placeholder 2"/>
          <p:cNvSpPr>
            <a:spLocks noGrp="1"/>
          </p:cNvSpPr>
          <p:nvPr>
            <p:ph idx="1"/>
          </p:nvPr>
        </p:nvSpPr>
        <p:spPr/>
        <p:txBody>
          <a:bodyPr/>
          <a:lstStyle/>
          <a:p>
            <a:pPr>
              <a:buNone/>
            </a:pPr>
            <a:r>
              <a:rPr lang="en-IN" dirty="0" smtClean="0">
                <a:latin typeface="Andalus" pitchFamily="18" charset="-78"/>
                <a:cs typeface="Andalus" pitchFamily="18" charset="-78"/>
              </a:rPr>
              <a:t>	</a:t>
            </a:r>
          </a:p>
          <a:p>
            <a:pPr>
              <a:buNone/>
            </a:pPr>
            <a:endParaRPr lang="en-IN" dirty="0" smtClean="0">
              <a:latin typeface="Andalus" pitchFamily="18" charset="-78"/>
              <a:cs typeface="Andalus" pitchFamily="18" charset="-78"/>
            </a:endParaRPr>
          </a:p>
          <a:p>
            <a:pPr>
              <a:buNone/>
            </a:pPr>
            <a:r>
              <a:rPr lang="en-IN" dirty="0" smtClean="0">
                <a:latin typeface="Andalus" pitchFamily="18" charset="-78"/>
                <a:cs typeface="Andalus" pitchFamily="18" charset="-78"/>
              </a:rPr>
              <a:t>			Characterised by </a:t>
            </a:r>
            <a:r>
              <a:rPr lang="en-IN" dirty="0" smtClean="0">
                <a:solidFill>
                  <a:srgbClr val="C00000"/>
                </a:solidFill>
                <a:latin typeface="Andalus" pitchFamily="18" charset="-78"/>
                <a:cs typeface="Andalus" pitchFamily="18" charset="-78"/>
              </a:rPr>
              <a:t>chronic anxiety</a:t>
            </a:r>
            <a:r>
              <a:rPr lang="en-IN" dirty="0" smtClean="0">
                <a:latin typeface="Andalus" pitchFamily="18" charset="-78"/>
                <a:cs typeface="Andalus" pitchFamily="18" charset="-78"/>
              </a:rPr>
              <a:t>, 		exaggerated worry and tension, even 		when </a:t>
            </a:r>
            <a:r>
              <a:rPr lang="en-IN" b="1" dirty="0" smtClean="0">
                <a:solidFill>
                  <a:srgbClr val="00B050"/>
                </a:solidFill>
                <a:latin typeface="Andalus" pitchFamily="18" charset="-78"/>
                <a:cs typeface="Andalus" pitchFamily="18" charset="-78"/>
              </a:rPr>
              <a:t>there is little or nothing to 			provoke it.</a:t>
            </a:r>
          </a:p>
          <a:p>
            <a:endParaRPr lang="en-IN"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smtClean="0">
                <a:solidFill>
                  <a:schemeClr val="accent1">
                    <a:lumMod val="75000"/>
                  </a:schemeClr>
                </a:solidFill>
                <a:latin typeface="Andalus" pitchFamily="18" charset="-78"/>
                <a:cs typeface="Andalus" pitchFamily="18" charset="-78"/>
              </a:rPr>
              <a:t>Obsessive compulsive disorder(OCD)</a:t>
            </a:r>
            <a:endParaRPr lang="en-IN" sz="3200" dirty="0">
              <a:solidFill>
                <a:schemeClr val="accent1">
                  <a:lumMod val="75000"/>
                </a:schemeClr>
              </a:solidFill>
            </a:endParaRPr>
          </a:p>
        </p:txBody>
      </p:sp>
      <p:sp>
        <p:nvSpPr>
          <p:cNvPr id="3" name="Content Placeholder 2"/>
          <p:cNvSpPr>
            <a:spLocks noGrp="1"/>
          </p:cNvSpPr>
          <p:nvPr>
            <p:ph idx="1"/>
          </p:nvPr>
        </p:nvSpPr>
        <p:spPr/>
        <p:txBody>
          <a:bodyPr/>
          <a:lstStyle/>
          <a:p>
            <a:r>
              <a:rPr lang="en-IN" dirty="0" smtClean="0">
                <a:solidFill>
                  <a:srgbClr val="002060"/>
                </a:solidFill>
                <a:latin typeface="Andalus" pitchFamily="18" charset="-78"/>
                <a:cs typeface="Andalus" pitchFamily="18" charset="-78"/>
              </a:rPr>
              <a:t>Characterised by recurrent </a:t>
            </a:r>
            <a:r>
              <a:rPr lang="en-IN" b="1" dirty="0" smtClean="0">
                <a:solidFill>
                  <a:srgbClr val="002060"/>
                </a:solidFill>
                <a:latin typeface="Andalus" pitchFamily="18" charset="-78"/>
                <a:cs typeface="Andalus" pitchFamily="18" charset="-78"/>
              </a:rPr>
              <a:t>unwanted thoughts</a:t>
            </a:r>
            <a:r>
              <a:rPr lang="en-IN" dirty="0" smtClean="0">
                <a:solidFill>
                  <a:srgbClr val="002060"/>
                </a:solidFill>
                <a:latin typeface="Andalus" pitchFamily="18" charset="-78"/>
                <a:cs typeface="Andalus" pitchFamily="18" charset="-78"/>
              </a:rPr>
              <a:t>(obsessions)</a:t>
            </a:r>
            <a:r>
              <a:rPr lang="en-IN" dirty="0" smtClean="0">
                <a:latin typeface="Andalus" pitchFamily="18" charset="-78"/>
                <a:cs typeface="Andalus" pitchFamily="18" charset="-78"/>
              </a:rPr>
              <a:t> and/or </a:t>
            </a:r>
            <a:r>
              <a:rPr lang="en-IN" b="1" dirty="0" smtClean="0">
                <a:solidFill>
                  <a:srgbClr val="002060"/>
                </a:solidFill>
                <a:latin typeface="Andalus" pitchFamily="18" charset="-78"/>
                <a:cs typeface="Andalus" pitchFamily="18" charset="-78"/>
              </a:rPr>
              <a:t>repetitive behaviours</a:t>
            </a:r>
            <a:r>
              <a:rPr lang="en-IN" dirty="0" smtClean="0">
                <a:solidFill>
                  <a:srgbClr val="002060"/>
                </a:solidFill>
                <a:latin typeface="Andalus" pitchFamily="18" charset="-78"/>
                <a:cs typeface="Andalus" pitchFamily="18" charset="-78"/>
              </a:rPr>
              <a:t>(compulsions).</a:t>
            </a:r>
          </a:p>
          <a:p>
            <a:r>
              <a:rPr lang="en-IN" dirty="0" smtClean="0">
                <a:latin typeface="Andalus" pitchFamily="18" charset="-78"/>
                <a:cs typeface="Andalus" pitchFamily="18" charset="-78"/>
              </a:rPr>
              <a:t>Repetitive behaviours such as hand writing, counting, checking or cleaning are often performed with the hope of preventing </a:t>
            </a:r>
            <a:r>
              <a:rPr lang="en-IN" dirty="0" smtClean="0">
                <a:latin typeface="Times New Roman" pitchFamily="18" charset="0"/>
                <a:cs typeface="Times New Roman" pitchFamily="18" charset="0"/>
              </a:rPr>
              <a:t>obsessive thoughts making them go away. </a:t>
            </a:r>
          </a:p>
          <a:p>
            <a:r>
              <a:rPr lang="en-IN" dirty="0" smtClean="0">
                <a:latin typeface="Times New Roman" pitchFamily="18" charset="0"/>
                <a:cs typeface="Times New Roman" pitchFamily="18" charset="0"/>
              </a:rPr>
              <a:t>Performing these so called rituals however  provides only temporary relief, and not performing them markedly increases anxiety.</a:t>
            </a:r>
          </a:p>
          <a:p>
            <a:endParaRPr lang="en-IN"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66"/>
            <a:ext cx="7239000" cy="1105874"/>
          </a:xfrm>
        </p:spPr>
        <p:txBody>
          <a:bodyPr>
            <a:normAutofit fontScale="90000"/>
          </a:bodyPr>
          <a:lstStyle/>
          <a:p>
            <a:r>
              <a:rPr lang="en-IN" sz="4000" dirty="0" smtClean="0">
                <a:latin typeface="Times New Roman" pitchFamily="18" charset="0"/>
                <a:cs typeface="Times New Roman" pitchFamily="18" charset="0"/>
              </a:rPr>
              <a:t> </a:t>
            </a:r>
            <a:br>
              <a:rPr lang="en-IN" sz="4000" dirty="0" smtClean="0">
                <a:latin typeface="Times New Roman" pitchFamily="18" charset="0"/>
                <a:cs typeface="Times New Roman" pitchFamily="18" charset="0"/>
              </a:rPr>
            </a:br>
            <a:r>
              <a:rPr lang="en-IN" sz="4000" dirty="0" smtClean="0">
                <a:latin typeface="Times New Roman" pitchFamily="18" charset="0"/>
                <a:cs typeface="Times New Roman" pitchFamily="18" charset="0"/>
              </a:rPr>
              <a:t/>
            </a:r>
            <a:br>
              <a:rPr lang="en-IN" sz="4000" dirty="0" smtClean="0">
                <a:latin typeface="Times New Roman" pitchFamily="18" charset="0"/>
                <a:cs typeface="Times New Roman" pitchFamily="18" charset="0"/>
              </a:rPr>
            </a:br>
            <a:r>
              <a:rPr lang="en-IN" sz="4000" dirty="0" smtClean="0">
                <a:latin typeface="Times New Roman" pitchFamily="18" charset="0"/>
                <a:cs typeface="Times New Roman" pitchFamily="18" charset="0"/>
              </a:rPr>
              <a:t/>
            </a:r>
            <a:br>
              <a:rPr lang="en-IN" sz="4000" dirty="0" smtClean="0">
                <a:latin typeface="Times New Roman" pitchFamily="18" charset="0"/>
                <a:cs typeface="Times New Roman" pitchFamily="18" charset="0"/>
              </a:rPr>
            </a:br>
            <a:r>
              <a:rPr lang="en-IN" sz="4000" dirty="0" smtClean="0">
                <a:latin typeface="Times New Roman" pitchFamily="18" charset="0"/>
                <a:cs typeface="Times New Roman" pitchFamily="18" charset="0"/>
              </a:rPr>
              <a:t/>
            </a:r>
            <a:br>
              <a:rPr lang="en-IN" sz="4000" dirty="0" smtClean="0">
                <a:latin typeface="Times New Roman" pitchFamily="18" charset="0"/>
                <a:cs typeface="Times New Roman" pitchFamily="18" charset="0"/>
              </a:rPr>
            </a:br>
            <a:r>
              <a:rPr lang="en-IN" sz="4000" dirty="0" smtClean="0">
                <a:latin typeface="Times New Roman" pitchFamily="18" charset="0"/>
                <a:cs typeface="Times New Roman" pitchFamily="18" charset="0"/>
              </a:rPr>
              <a:t/>
            </a:r>
            <a:br>
              <a:rPr lang="en-IN" sz="4000" dirty="0" smtClean="0">
                <a:latin typeface="Times New Roman" pitchFamily="18" charset="0"/>
                <a:cs typeface="Times New Roman" pitchFamily="18" charset="0"/>
              </a:rPr>
            </a:br>
            <a:r>
              <a:rPr lang="en-IN" sz="3600" dirty="0" smtClean="0">
                <a:solidFill>
                  <a:schemeClr val="accent1">
                    <a:lumMod val="75000"/>
                  </a:schemeClr>
                </a:solidFill>
                <a:latin typeface="Andalus" pitchFamily="18" charset="-78"/>
                <a:cs typeface="Andalus" pitchFamily="18" charset="-78"/>
              </a:rPr>
              <a:t>panic disorder</a:t>
            </a:r>
            <a:endParaRPr lang="en-IN" sz="4000" dirty="0">
              <a:solidFill>
                <a:schemeClr val="accent1">
                  <a:lumMod val="75000"/>
                </a:schemeClr>
              </a:solidFill>
              <a:latin typeface="Andalus" pitchFamily="18" charset="-78"/>
              <a:cs typeface="Andalus" pitchFamily="18" charset="-78"/>
            </a:endParaRPr>
          </a:p>
        </p:txBody>
      </p:sp>
      <p:sp>
        <p:nvSpPr>
          <p:cNvPr id="3" name="Content Placeholder 2"/>
          <p:cNvSpPr>
            <a:spLocks noGrp="1"/>
          </p:cNvSpPr>
          <p:nvPr>
            <p:ph idx="1"/>
          </p:nvPr>
        </p:nvSpPr>
        <p:spPr/>
        <p:txBody>
          <a:bodyPr/>
          <a:lstStyle/>
          <a:p>
            <a:pPr>
              <a:buNone/>
            </a:pPr>
            <a:endParaRPr lang="en-IN" b="1" dirty="0" smtClean="0">
              <a:latin typeface="Times New Roman" pitchFamily="18" charset="0"/>
              <a:cs typeface="Times New Roman" pitchFamily="18" charset="0"/>
            </a:endParaRPr>
          </a:p>
          <a:p>
            <a:pPr>
              <a:buNone/>
            </a:pPr>
            <a:r>
              <a:rPr lang="en-IN" dirty="0" smtClean="0">
                <a:latin typeface="Times New Roman" pitchFamily="18" charset="0"/>
                <a:cs typeface="Times New Roman" pitchFamily="18" charset="0"/>
              </a:rPr>
              <a:t>	 </a:t>
            </a:r>
            <a:r>
              <a:rPr lang="en-IN" b="1" dirty="0" smtClean="0">
                <a:solidFill>
                  <a:srgbClr val="002060"/>
                </a:solidFill>
                <a:latin typeface="Andalus" pitchFamily="18" charset="-78"/>
                <a:cs typeface="Andalus" pitchFamily="18" charset="-78"/>
              </a:rPr>
              <a:t>Characterised by unexpected and repeated 	episodes of intense fear </a:t>
            </a:r>
            <a:r>
              <a:rPr lang="en-IN" dirty="0" smtClean="0">
                <a:latin typeface="Andalus" pitchFamily="18" charset="-78"/>
                <a:cs typeface="Andalus" pitchFamily="18" charset="-78"/>
              </a:rPr>
              <a:t> accompanied by 	physical symptoms that may include </a:t>
            </a:r>
          </a:p>
          <a:p>
            <a:pPr>
              <a:buNone/>
            </a:pPr>
            <a:r>
              <a:rPr lang="en-IN" b="1" dirty="0" smtClean="0">
                <a:solidFill>
                  <a:schemeClr val="accent1">
                    <a:lumMod val="75000"/>
                  </a:schemeClr>
                </a:solidFill>
                <a:latin typeface="Andalus" pitchFamily="18" charset="-78"/>
                <a:cs typeface="Andalus" pitchFamily="18" charset="-78"/>
              </a:rPr>
              <a:t>		chest pain,</a:t>
            </a:r>
          </a:p>
          <a:p>
            <a:pPr>
              <a:buNone/>
            </a:pPr>
            <a:r>
              <a:rPr lang="en-IN" b="1" dirty="0" smtClean="0">
                <a:solidFill>
                  <a:schemeClr val="accent1">
                    <a:lumMod val="75000"/>
                  </a:schemeClr>
                </a:solidFill>
                <a:latin typeface="Andalus" pitchFamily="18" charset="-78"/>
                <a:cs typeface="Andalus" pitchFamily="18" charset="-78"/>
              </a:rPr>
              <a:t> 		heart palpitations, </a:t>
            </a:r>
          </a:p>
          <a:p>
            <a:pPr>
              <a:buNone/>
            </a:pPr>
            <a:r>
              <a:rPr lang="en-IN" b="1" dirty="0" smtClean="0">
                <a:solidFill>
                  <a:schemeClr val="accent1">
                    <a:lumMod val="75000"/>
                  </a:schemeClr>
                </a:solidFill>
                <a:latin typeface="Andalus" pitchFamily="18" charset="-78"/>
                <a:cs typeface="Andalus" pitchFamily="18" charset="-78"/>
              </a:rPr>
              <a:t>		shortness of breath ,</a:t>
            </a:r>
          </a:p>
          <a:p>
            <a:pPr>
              <a:buNone/>
            </a:pPr>
            <a:r>
              <a:rPr lang="en-IN" b="1" dirty="0" smtClean="0">
                <a:solidFill>
                  <a:schemeClr val="accent1">
                    <a:lumMod val="75000"/>
                  </a:schemeClr>
                </a:solidFill>
                <a:latin typeface="Andalus" pitchFamily="18" charset="-78"/>
                <a:cs typeface="Andalus" pitchFamily="18" charset="-78"/>
              </a:rPr>
              <a:t>		dizziness </a:t>
            </a:r>
          </a:p>
          <a:p>
            <a:pPr>
              <a:buNone/>
            </a:pPr>
            <a:r>
              <a:rPr lang="en-IN" b="1" dirty="0" smtClean="0">
                <a:solidFill>
                  <a:schemeClr val="accent1">
                    <a:lumMod val="75000"/>
                  </a:schemeClr>
                </a:solidFill>
                <a:latin typeface="Andalus" pitchFamily="18" charset="-78"/>
                <a:cs typeface="Andalus" pitchFamily="18" charset="-78"/>
              </a:rPr>
              <a:t>		abdominal distress</a:t>
            </a:r>
            <a:r>
              <a:rPr lang="en-IN" dirty="0" smtClean="0">
                <a:latin typeface="Andalus" pitchFamily="18" charset="-78"/>
                <a:cs typeface="Andalus" pitchFamily="18" charset="-78"/>
              </a:rPr>
              <a:t>.</a:t>
            </a:r>
            <a:endParaRPr lang="en-IN" dirty="0">
              <a:latin typeface="Andalus" pitchFamily="18" charset="-78"/>
              <a:cs typeface="Andalus" pitchFamily="18" charset="-78"/>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000" dirty="0" smtClean="0">
                <a:solidFill>
                  <a:schemeClr val="accent2">
                    <a:lumMod val="75000"/>
                  </a:schemeClr>
                </a:solidFill>
                <a:latin typeface="Andalus" pitchFamily="18" charset="-78"/>
                <a:cs typeface="Andalus" pitchFamily="18" charset="-78"/>
              </a:rPr>
              <a:t>Post traumatic stress disorder(PTSD)</a:t>
            </a:r>
            <a:endParaRPr lang="en-IN" sz="4000" dirty="0">
              <a:solidFill>
                <a:schemeClr val="accent2">
                  <a:lumMod val="75000"/>
                </a:schemeClr>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pPr>
              <a:buNone/>
            </a:pPr>
            <a:r>
              <a:rPr lang="en-IN" dirty="0" smtClean="0">
                <a:latin typeface="Andalus" pitchFamily="18" charset="-78"/>
                <a:cs typeface="Andalus" pitchFamily="18" charset="-78"/>
              </a:rPr>
              <a:t>Is an anxiety disorder that can develop after </a:t>
            </a:r>
            <a:r>
              <a:rPr lang="en-IN" b="1" dirty="0" smtClean="0">
                <a:solidFill>
                  <a:srgbClr val="002060"/>
                </a:solidFill>
                <a:latin typeface="Andalus" pitchFamily="18" charset="-78"/>
                <a:cs typeface="Andalus" pitchFamily="18" charset="-78"/>
              </a:rPr>
              <a:t>exposure to a terrifying event or deal</a:t>
            </a:r>
            <a:r>
              <a:rPr lang="en-IN" b="1" dirty="0" smtClean="0">
                <a:latin typeface="Andalus" pitchFamily="18" charset="-78"/>
                <a:cs typeface="Andalus" pitchFamily="18" charset="-78"/>
              </a:rPr>
              <a:t> </a:t>
            </a:r>
            <a:r>
              <a:rPr lang="en-IN" dirty="0" smtClean="0">
                <a:latin typeface="Andalus" pitchFamily="18" charset="-78"/>
                <a:cs typeface="Andalus" pitchFamily="18" charset="-78"/>
              </a:rPr>
              <a:t>in which grave physical harm </a:t>
            </a:r>
            <a:r>
              <a:rPr lang="en-IN" dirty="0" err="1" smtClean="0">
                <a:latin typeface="Andalus" pitchFamily="18" charset="-78"/>
                <a:cs typeface="Andalus" pitchFamily="18" charset="-78"/>
              </a:rPr>
              <a:t>occured</a:t>
            </a:r>
            <a:r>
              <a:rPr lang="en-IN" dirty="0" smtClean="0">
                <a:latin typeface="Andalus" pitchFamily="18" charset="-78"/>
                <a:cs typeface="Andalus" pitchFamily="18" charset="-78"/>
              </a:rPr>
              <a:t> or was threatened. </a:t>
            </a:r>
          </a:p>
          <a:p>
            <a:pPr>
              <a:buNone/>
            </a:pPr>
            <a:r>
              <a:rPr lang="en-IN" dirty="0" smtClean="0">
                <a:latin typeface="Andalus" pitchFamily="18" charset="-78"/>
                <a:cs typeface="Andalus" pitchFamily="18" charset="-78"/>
              </a:rPr>
              <a:t>Traumatic events that may trigger PTSD include 	</a:t>
            </a:r>
            <a:r>
              <a:rPr lang="en-IN" b="1" dirty="0" smtClean="0">
                <a:solidFill>
                  <a:schemeClr val="accent6">
                    <a:lumMod val="50000"/>
                  </a:schemeClr>
                </a:solidFill>
                <a:latin typeface="Andalus" pitchFamily="18" charset="-78"/>
                <a:cs typeface="Andalus" pitchFamily="18" charset="-78"/>
              </a:rPr>
              <a:t>violent personal assaults, </a:t>
            </a:r>
          </a:p>
          <a:p>
            <a:pPr>
              <a:buNone/>
            </a:pPr>
            <a:r>
              <a:rPr lang="en-IN" b="1" dirty="0" smtClean="0">
                <a:solidFill>
                  <a:schemeClr val="accent6">
                    <a:lumMod val="50000"/>
                  </a:schemeClr>
                </a:solidFill>
                <a:latin typeface="Andalus" pitchFamily="18" charset="-78"/>
                <a:cs typeface="Andalus" pitchFamily="18" charset="-78"/>
              </a:rPr>
              <a:t>		natural or human caused disasters, </a:t>
            </a:r>
          </a:p>
          <a:p>
            <a:pPr>
              <a:buNone/>
            </a:pPr>
            <a:r>
              <a:rPr lang="en-IN" b="1" dirty="0" smtClean="0">
                <a:solidFill>
                  <a:schemeClr val="accent6">
                    <a:lumMod val="50000"/>
                  </a:schemeClr>
                </a:solidFill>
                <a:latin typeface="Andalus" pitchFamily="18" charset="-78"/>
                <a:cs typeface="Andalus" pitchFamily="18" charset="-78"/>
              </a:rPr>
              <a:t>		accidents   </a:t>
            </a:r>
          </a:p>
          <a:p>
            <a:pPr>
              <a:buNone/>
            </a:pPr>
            <a:r>
              <a:rPr lang="en-IN" b="1" dirty="0" smtClean="0">
                <a:solidFill>
                  <a:schemeClr val="accent6">
                    <a:lumMod val="50000"/>
                  </a:schemeClr>
                </a:solidFill>
                <a:latin typeface="Andalus" pitchFamily="18" charset="-78"/>
                <a:cs typeface="Andalus" pitchFamily="18" charset="-78"/>
              </a:rPr>
              <a:t>		military combat. </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chemeClr val="accent2">
                    <a:lumMod val="75000"/>
                  </a:schemeClr>
                </a:solidFill>
                <a:latin typeface="Andalus" pitchFamily="18" charset="-78"/>
                <a:cs typeface="Andalus" pitchFamily="18" charset="-78"/>
              </a:rPr>
              <a:t>Social phobia(social anxiety disorder</a:t>
            </a:r>
            <a:endParaRPr lang="en-IN" dirty="0">
              <a:solidFill>
                <a:schemeClr val="accent2">
                  <a:lumMod val="75000"/>
                </a:schemeClr>
              </a:solidFill>
            </a:endParaRPr>
          </a:p>
        </p:txBody>
      </p:sp>
      <p:sp>
        <p:nvSpPr>
          <p:cNvPr id="3" name="Content Placeholder 2"/>
          <p:cNvSpPr>
            <a:spLocks noGrp="1"/>
          </p:cNvSpPr>
          <p:nvPr>
            <p:ph idx="1"/>
          </p:nvPr>
        </p:nvSpPr>
        <p:spPr/>
        <p:txBody>
          <a:bodyPr/>
          <a:lstStyle/>
          <a:p>
            <a:endParaRPr lang="en-IN" b="1" dirty="0" smtClean="0">
              <a:latin typeface="Andalus" pitchFamily="18" charset="-78"/>
              <a:cs typeface="Andalus" pitchFamily="18" charset="-78"/>
            </a:endParaRPr>
          </a:p>
          <a:p>
            <a:r>
              <a:rPr lang="en-IN" dirty="0" smtClean="0">
                <a:latin typeface="Andalus" pitchFamily="18" charset="-78"/>
                <a:cs typeface="Andalus" pitchFamily="18" charset="-78"/>
              </a:rPr>
              <a:t>	Characterised by overwhelming </a:t>
            </a:r>
            <a:r>
              <a:rPr lang="en-IN" dirty="0" smtClean="0">
                <a:solidFill>
                  <a:srgbClr val="002060"/>
                </a:solidFill>
                <a:latin typeface="Andalus" pitchFamily="18" charset="-78"/>
                <a:cs typeface="Andalus" pitchFamily="18" charset="-78"/>
              </a:rPr>
              <a:t>anxiety and excessive self consciousness </a:t>
            </a:r>
            <a:r>
              <a:rPr lang="en-IN" dirty="0" smtClean="0">
                <a:latin typeface="Andalus" pitchFamily="18" charset="-78"/>
                <a:cs typeface="Andalus" pitchFamily="18" charset="-78"/>
              </a:rPr>
              <a:t>in everyday social situations.</a:t>
            </a:r>
          </a:p>
          <a:p>
            <a:r>
              <a:rPr lang="en-IN" dirty="0" smtClean="0">
                <a:latin typeface="Andalus" pitchFamily="18" charset="-78"/>
                <a:cs typeface="Andalus" pitchFamily="18" charset="-78"/>
              </a:rPr>
              <a:t>	Social phobia can be limited to one type of situation such as a </a:t>
            </a:r>
            <a:r>
              <a:rPr lang="en-IN" b="1" dirty="0" smtClean="0">
                <a:solidFill>
                  <a:srgbClr val="002060"/>
                </a:solidFill>
                <a:latin typeface="Andalus" pitchFamily="18" charset="-78"/>
                <a:cs typeface="Andalus" pitchFamily="18" charset="-78"/>
              </a:rPr>
              <a:t>fear of speaking </a:t>
            </a:r>
            <a:r>
              <a:rPr lang="en-IN" dirty="0" smtClean="0">
                <a:solidFill>
                  <a:srgbClr val="002060"/>
                </a:solidFill>
                <a:latin typeface="Andalus" pitchFamily="18" charset="-78"/>
                <a:cs typeface="Andalus" pitchFamily="18" charset="-78"/>
              </a:rPr>
              <a:t>in formal or informal situations</a:t>
            </a:r>
            <a:r>
              <a:rPr lang="en-IN" dirty="0" smtClean="0">
                <a:latin typeface="Andalus" pitchFamily="18" charset="-78"/>
                <a:cs typeface="Andalus" pitchFamily="18" charset="-78"/>
              </a:rPr>
              <a:t>,</a:t>
            </a:r>
            <a:r>
              <a:rPr lang="en-IN" b="1" dirty="0" smtClean="0">
                <a:latin typeface="Andalus" pitchFamily="18" charset="-78"/>
                <a:cs typeface="Andalus" pitchFamily="18" charset="-78"/>
              </a:rPr>
              <a:t> </a:t>
            </a:r>
            <a:r>
              <a:rPr lang="en-IN" dirty="0" smtClean="0">
                <a:latin typeface="Andalus" pitchFamily="18" charset="-78"/>
                <a:cs typeface="Andalus" pitchFamily="18" charset="-78"/>
              </a:rPr>
              <a:t>or eating or drinking in front of others or its more severe form, may be so broad that a person experiences symptoms almost anytime they are around other people.</a:t>
            </a:r>
          </a:p>
          <a:p>
            <a:endParaRPr lang="en-IN"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chemeClr val="accent1">
                    <a:lumMod val="75000"/>
                  </a:schemeClr>
                </a:solidFill>
                <a:latin typeface="Andalus" pitchFamily="18" charset="-78"/>
                <a:cs typeface="Andalus" pitchFamily="18" charset="-78"/>
              </a:rPr>
              <a:t>Generalized anxiety disorder(gad)</a:t>
            </a:r>
            <a:endParaRPr lang="en-IN" dirty="0">
              <a:solidFill>
                <a:schemeClr val="accent1">
                  <a:lumMod val="75000"/>
                </a:schemeClr>
              </a:solidFill>
              <a:latin typeface="Andalus" pitchFamily="18" charset="-78"/>
              <a:cs typeface="Andalus" pitchFamily="18" charset="-78"/>
            </a:endParaRPr>
          </a:p>
        </p:txBody>
      </p:sp>
      <p:sp>
        <p:nvSpPr>
          <p:cNvPr id="3" name="Content Placeholder 2"/>
          <p:cNvSpPr>
            <a:spLocks noGrp="1"/>
          </p:cNvSpPr>
          <p:nvPr>
            <p:ph idx="1"/>
          </p:nvPr>
        </p:nvSpPr>
        <p:spPr/>
        <p:txBody>
          <a:bodyPr/>
          <a:lstStyle/>
          <a:p>
            <a:endParaRPr lang="en-IN" dirty="0" smtClean="0">
              <a:latin typeface="Andalus" pitchFamily="18" charset="-78"/>
              <a:cs typeface="Andalus" pitchFamily="18" charset="-78"/>
            </a:endParaRPr>
          </a:p>
          <a:p>
            <a:endParaRPr lang="en-IN" dirty="0" smtClean="0">
              <a:latin typeface="Andalus" pitchFamily="18" charset="-78"/>
              <a:cs typeface="Andalus" pitchFamily="18" charset="-78"/>
            </a:endParaRPr>
          </a:p>
          <a:p>
            <a:r>
              <a:rPr lang="en-IN" dirty="0" smtClean="0">
                <a:latin typeface="Andalus" pitchFamily="18" charset="-78"/>
                <a:cs typeface="Andalus" pitchFamily="18" charset="-78"/>
              </a:rPr>
              <a:t>Generalised anxiety disorder(GAD) is marked by </a:t>
            </a:r>
            <a:r>
              <a:rPr lang="en-IN" dirty="0" smtClean="0">
                <a:solidFill>
                  <a:schemeClr val="accent6">
                    <a:lumMod val="75000"/>
                  </a:schemeClr>
                </a:solidFill>
                <a:latin typeface="Andalus" pitchFamily="18" charset="-78"/>
                <a:cs typeface="Andalus" pitchFamily="18" charset="-78"/>
              </a:rPr>
              <a:t>excessive, exaggerated anxiety and worry</a:t>
            </a:r>
            <a:r>
              <a:rPr lang="en-IN" dirty="0" smtClean="0">
                <a:latin typeface="Andalus" pitchFamily="18" charset="-78"/>
                <a:cs typeface="Andalus" pitchFamily="18" charset="-78"/>
              </a:rPr>
              <a:t> about everyday life events </a:t>
            </a:r>
            <a:r>
              <a:rPr lang="en-IN" dirty="0" smtClean="0">
                <a:solidFill>
                  <a:srgbClr val="002060"/>
                </a:solidFill>
                <a:latin typeface="Andalus" pitchFamily="18" charset="-78"/>
                <a:cs typeface="Andalus" pitchFamily="18" charset="-78"/>
              </a:rPr>
              <a:t>for no obvious reason</a:t>
            </a:r>
            <a:r>
              <a:rPr lang="en-IN" dirty="0" smtClean="0">
                <a:latin typeface="Andalus" pitchFamily="18" charset="-78"/>
                <a:cs typeface="Andalus" pitchFamily="18" charset="-78"/>
              </a:rPr>
              <a:t>.</a:t>
            </a:r>
          </a:p>
          <a:p>
            <a:r>
              <a:rPr lang="en-IN" dirty="0" smtClean="0">
                <a:latin typeface="Andalus" pitchFamily="18" charset="-78"/>
                <a:cs typeface="Andalus" pitchFamily="18" charset="-78"/>
              </a:rPr>
              <a:t>People with symptoms of GAD tend to always expect disaster and </a:t>
            </a:r>
            <a:r>
              <a:rPr lang="en-IN" b="1" dirty="0" smtClean="0">
                <a:latin typeface="Andalus" pitchFamily="18" charset="-78"/>
                <a:cs typeface="Andalus" pitchFamily="18" charset="-78"/>
              </a:rPr>
              <a:t>can’t stop worrying about health, money, family, work or school. </a:t>
            </a:r>
          </a:p>
          <a:p>
            <a:pPr>
              <a:buNone/>
            </a:pPr>
            <a:r>
              <a:rPr lang="en-IN" dirty="0" smtClean="0">
                <a:latin typeface="Andalus" pitchFamily="18" charset="-78"/>
                <a:cs typeface="Andalus" pitchFamily="18" charset="-78"/>
              </a:rPr>
              <a:t>.</a:t>
            </a:r>
          </a:p>
          <a:p>
            <a:endParaRPr lang="en-IN"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chemeClr val="accent1">
                    <a:lumMod val="75000"/>
                  </a:schemeClr>
                </a:solidFill>
                <a:latin typeface="Andalus" pitchFamily="18" charset="-78"/>
                <a:cs typeface="Andalus" pitchFamily="18" charset="-78"/>
              </a:rPr>
              <a:t>Symptoms of gad</a:t>
            </a:r>
            <a:endParaRPr lang="en-IN" dirty="0">
              <a:solidFill>
                <a:schemeClr val="accent1">
                  <a:lumMod val="75000"/>
                </a:schemeClr>
              </a:solidFill>
              <a:latin typeface="Andalus" pitchFamily="18" charset="-78"/>
              <a:cs typeface="Andalus" pitchFamily="18" charset="-78"/>
            </a:endParaRPr>
          </a:p>
        </p:txBody>
      </p:sp>
      <p:sp>
        <p:nvSpPr>
          <p:cNvPr id="3" name="Content Placeholder 2"/>
          <p:cNvSpPr>
            <a:spLocks noGrp="1"/>
          </p:cNvSpPr>
          <p:nvPr>
            <p:ph idx="1"/>
          </p:nvPr>
        </p:nvSpPr>
        <p:spPr/>
        <p:txBody>
          <a:bodyPr>
            <a:normAutofit lnSpcReduction="10000"/>
          </a:bodyPr>
          <a:lstStyle/>
          <a:p>
            <a:r>
              <a:rPr lang="en-IN" dirty="0" smtClean="0">
                <a:latin typeface="Andalus" pitchFamily="18" charset="-78"/>
                <a:cs typeface="Andalus" pitchFamily="18" charset="-78"/>
              </a:rPr>
              <a:t>Excessive, ongoing worry and tension</a:t>
            </a:r>
          </a:p>
          <a:p>
            <a:r>
              <a:rPr lang="en-IN" dirty="0" smtClean="0">
                <a:latin typeface="Andalus" pitchFamily="18" charset="-78"/>
                <a:cs typeface="Andalus" pitchFamily="18" charset="-78"/>
              </a:rPr>
              <a:t>Un</a:t>
            </a:r>
            <a:r>
              <a:rPr lang="en-IN" b="1" dirty="0" smtClean="0">
                <a:latin typeface="Andalus" pitchFamily="18" charset="-78"/>
                <a:cs typeface="Andalus" pitchFamily="18" charset="-78"/>
              </a:rPr>
              <a:t>realistic</a:t>
            </a:r>
            <a:r>
              <a:rPr lang="en-IN" dirty="0" smtClean="0">
                <a:latin typeface="Andalus" pitchFamily="18" charset="-78"/>
                <a:cs typeface="Andalus" pitchFamily="18" charset="-78"/>
              </a:rPr>
              <a:t> view of problems</a:t>
            </a:r>
          </a:p>
          <a:p>
            <a:r>
              <a:rPr lang="en-IN" dirty="0" smtClean="0">
                <a:latin typeface="Andalus" pitchFamily="18" charset="-78"/>
                <a:cs typeface="Andalus" pitchFamily="18" charset="-78"/>
              </a:rPr>
              <a:t>Restlessness or a feeling of being ‘edgy’.(nervous)</a:t>
            </a:r>
          </a:p>
          <a:p>
            <a:r>
              <a:rPr lang="en-IN" dirty="0" smtClean="0">
                <a:latin typeface="Andalus" pitchFamily="18" charset="-78"/>
                <a:cs typeface="Andalus" pitchFamily="18" charset="-78"/>
              </a:rPr>
              <a:t>Trouble concentrating</a:t>
            </a:r>
          </a:p>
          <a:p>
            <a:r>
              <a:rPr lang="en-IN" dirty="0" smtClean="0">
                <a:latin typeface="Andalus" pitchFamily="18" charset="-78"/>
                <a:cs typeface="Andalus" pitchFamily="18" charset="-78"/>
              </a:rPr>
              <a:t>Tiring easily or being fatigued.</a:t>
            </a:r>
          </a:p>
          <a:p>
            <a:r>
              <a:rPr lang="en-IN" dirty="0" smtClean="0">
                <a:latin typeface="Andalus" pitchFamily="18" charset="-78"/>
                <a:cs typeface="Andalus" pitchFamily="18" charset="-78"/>
              </a:rPr>
              <a:t>Increased crankiness (bad </a:t>
            </a:r>
            <a:r>
              <a:rPr lang="en-IN" dirty="0" err="1" smtClean="0">
                <a:latin typeface="Andalus" pitchFamily="18" charset="-78"/>
                <a:cs typeface="Andalus" pitchFamily="18" charset="-78"/>
              </a:rPr>
              <a:t>diposition</a:t>
            </a:r>
            <a:r>
              <a:rPr lang="en-IN" dirty="0" smtClean="0">
                <a:latin typeface="Andalus" pitchFamily="18" charset="-78"/>
                <a:cs typeface="Andalus" pitchFamily="18" charset="-78"/>
              </a:rPr>
              <a:t>)or irritability</a:t>
            </a:r>
          </a:p>
          <a:p>
            <a:r>
              <a:rPr lang="en-IN" dirty="0" smtClean="0">
                <a:latin typeface="Andalus" pitchFamily="18" charset="-78"/>
                <a:cs typeface="Andalus" pitchFamily="18" charset="-78"/>
              </a:rPr>
              <a:t>Trouble sleeping</a:t>
            </a:r>
          </a:p>
          <a:p>
            <a:r>
              <a:rPr lang="en-IN" dirty="0" smtClean="0">
                <a:latin typeface="Andalus" pitchFamily="18" charset="-78"/>
                <a:cs typeface="Andalus" pitchFamily="18" charset="-78"/>
              </a:rPr>
              <a:t>Muscle tension or muscle aches and soreness.</a:t>
            </a:r>
          </a:p>
          <a:p>
            <a:r>
              <a:rPr lang="en-IN" dirty="0" smtClean="0">
                <a:solidFill>
                  <a:schemeClr val="accent6">
                    <a:lumMod val="50000"/>
                  </a:schemeClr>
                </a:solidFill>
                <a:latin typeface="Andalus" pitchFamily="18" charset="-78"/>
                <a:cs typeface="Andalus" pitchFamily="18" charset="-78"/>
              </a:rPr>
              <a:t>Also have phobias, obsessive compulsive disorder, clinical depression or problems with drug or alcohol misuse.</a:t>
            </a:r>
          </a:p>
          <a:p>
            <a:endParaRPr lang="en-IN"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7030A0"/>
                </a:solidFill>
                <a:latin typeface="Andalus" pitchFamily="18" charset="-78"/>
                <a:cs typeface="Andalus" pitchFamily="18" charset="-78"/>
              </a:rPr>
              <a:t>Causes and risk factors of gad</a:t>
            </a:r>
            <a:endParaRPr lang="en-IN"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lstStyle/>
          <a:p>
            <a:r>
              <a:rPr lang="en-IN" dirty="0" smtClean="0">
                <a:latin typeface="Times New Roman" pitchFamily="18" charset="0"/>
                <a:cs typeface="Times New Roman" pitchFamily="18" charset="0"/>
              </a:rPr>
              <a:t>Genetics.</a:t>
            </a:r>
          </a:p>
          <a:p>
            <a:r>
              <a:rPr lang="en-IN" dirty="0" smtClean="0">
                <a:latin typeface="Times New Roman" pitchFamily="18" charset="0"/>
                <a:cs typeface="Times New Roman" pitchFamily="18" charset="0"/>
              </a:rPr>
              <a:t>Brain </a:t>
            </a:r>
            <a:r>
              <a:rPr lang="en-IN" dirty="0" smtClean="0">
                <a:solidFill>
                  <a:srgbClr val="7030A0"/>
                </a:solidFill>
                <a:latin typeface="Times New Roman" pitchFamily="18" charset="0"/>
                <a:cs typeface="Times New Roman" pitchFamily="18" charset="0"/>
              </a:rPr>
              <a:t>chemistry-nerve cells pathways </a:t>
            </a:r>
            <a:r>
              <a:rPr lang="en-IN" dirty="0" smtClean="0">
                <a:latin typeface="Times New Roman" pitchFamily="18" charset="0"/>
                <a:cs typeface="Times New Roman" pitchFamily="18" charset="0"/>
              </a:rPr>
              <a:t>connect particular brain regions involved in thinking and emotion. The </a:t>
            </a:r>
            <a:r>
              <a:rPr lang="en-IN" dirty="0" smtClean="0">
                <a:solidFill>
                  <a:srgbClr val="7030A0"/>
                </a:solidFill>
                <a:latin typeface="Times New Roman" pitchFamily="18" charset="0"/>
                <a:cs typeface="Times New Roman" pitchFamily="18" charset="0"/>
              </a:rPr>
              <a:t>neurotransmitters </a:t>
            </a:r>
            <a:r>
              <a:rPr lang="en-IN" dirty="0" smtClean="0">
                <a:latin typeface="Times New Roman" pitchFamily="18" charset="0"/>
                <a:cs typeface="Times New Roman" pitchFamily="18" charset="0"/>
              </a:rPr>
              <a:t>send information from one nerve cell to the next.</a:t>
            </a:r>
          </a:p>
          <a:p>
            <a:pPr>
              <a:buNone/>
            </a:pPr>
            <a:r>
              <a:rPr lang="en-IN" dirty="0" smtClean="0">
                <a:latin typeface="Times New Roman" pitchFamily="18" charset="0"/>
                <a:cs typeface="Times New Roman" pitchFamily="18" charset="0"/>
              </a:rPr>
              <a:t>   If the pathways that connect particular brain regions don’t work well the problems related to mood or anxiety may result.</a:t>
            </a:r>
          </a:p>
          <a:p>
            <a:r>
              <a:rPr lang="en-IN" dirty="0" smtClean="0">
                <a:latin typeface="Times New Roman" pitchFamily="18" charset="0"/>
                <a:cs typeface="Times New Roman" pitchFamily="18" charset="0"/>
              </a:rPr>
              <a:t>Environmental factors-like </a:t>
            </a:r>
            <a:r>
              <a:rPr lang="en-IN" dirty="0" smtClean="0">
                <a:solidFill>
                  <a:schemeClr val="accent6">
                    <a:lumMod val="75000"/>
                  </a:schemeClr>
                </a:solidFill>
                <a:latin typeface="Times New Roman" pitchFamily="18" charset="0"/>
                <a:cs typeface="Times New Roman" pitchFamily="18" charset="0"/>
              </a:rPr>
              <a:t>death of a loved one, divorce, and changing job, withdrawal of addictive substances worsens GAD.</a:t>
            </a:r>
          </a:p>
          <a:p>
            <a:endParaRPr lang="en-IN"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latin typeface="Andalus" pitchFamily="18" charset="-78"/>
                <a:cs typeface="Andalus" pitchFamily="18" charset="-78"/>
              </a:rPr>
              <a:t>Treatment of gad</a:t>
            </a:r>
            <a:endParaRPr lang="en-IN"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r>
              <a:rPr lang="en-IN" b="1" dirty="0" smtClean="0">
                <a:solidFill>
                  <a:schemeClr val="accent6">
                    <a:lumMod val="50000"/>
                  </a:schemeClr>
                </a:solidFill>
                <a:latin typeface="Times New Roman" pitchFamily="18" charset="0"/>
                <a:cs typeface="Times New Roman" pitchFamily="18" charset="0"/>
              </a:rPr>
              <a:t>Cognitive behavioural therapy</a:t>
            </a:r>
          </a:p>
          <a:p>
            <a:r>
              <a:rPr lang="en-IN" dirty="0" smtClean="0">
                <a:latin typeface="Times New Roman" pitchFamily="18" charset="0"/>
                <a:cs typeface="Times New Roman" pitchFamily="18" charset="0"/>
              </a:rPr>
              <a:t>Medications</a:t>
            </a:r>
          </a:p>
          <a:p>
            <a:r>
              <a:rPr lang="en-IN" b="1" dirty="0" smtClean="0">
                <a:solidFill>
                  <a:schemeClr val="accent6">
                    <a:lumMod val="50000"/>
                  </a:schemeClr>
                </a:solidFill>
                <a:latin typeface="Times New Roman" pitchFamily="18" charset="0"/>
                <a:cs typeface="Times New Roman" pitchFamily="18" charset="0"/>
              </a:rPr>
              <a:t>Exercise</a:t>
            </a:r>
          </a:p>
          <a:p>
            <a:r>
              <a:rPr lang="en-IN" b="1" dirty="0" smtClean="0">
                <a:solidFill>
                  <a:schemeClr val="accent6">
                    <a:lumMod val="50000"/>
                  </a:schemeClr>
                </a:solidFill>
                <a:latin typeface="Times New Roman" pitchFamily="18" charset="0"/>
                <a:cs typeface="Times New Roman" pitchFamily="18" charset="0"/>
              </a:rPr>
              <a:t>Yoga</a:t>
            </a:r>
          </a:p>
          <a:p>
            <a:r>
              <a:rPr lang="en-IN" b="1" dirty="0" smtClean="0">
                <a:solidFill>
                  <a:schemeClr val="accent6">
                    <a:lumMod val="50000"/>
                  </a:schemeClr>
                </a:solidFill>
                <a:latin typeface="Times New Roman" pitchFamily="18" charset="0"/>
                <a:cs typeface="Times New Roman" pitchFamily="18" charset="0"/>
              </a:rPr>
              <a:t>A healthy diet</a:t>
            </a:r>
          </a:p>
          <a:p>
            <a:r>
              <a:rPr lang="en-IN" b="1" dirty="0" smtClean="0">
                <a:solidFill>
                  <a:schemeClr val="accent6">
                    <a:lumMod val="50000"/>
                  </a:schemeClr>
                </a:solidFill>
                <a:latin typeface="Times New Roman" pitchFamily="18" charset="0"/>
                <a:cs typeface="Times New Roman" pitchFamily="18" charset="0"/>
              </a:rPr>
              <a:t>Getting enough sleep</a:t>
            </a:r>
          </a:p>
          <a:p>
            <a:r>
              <a:rPr lang="en-IN" dirty="0" smtClean="0">
                <a:latin typeface="Times New Roman" pitchFamily="18" charset="0"/>
                <a:cs typeface="Times New Roman" pitchFamily="18" charset="0"/>
              </a:rPr>
              <a:t>Avoiding caffeine</a:t>
            </a:r>
          </a:p>
          <a:p>
            <a:r>
              <a:rPr lang="en-IN" dirty="0" smtClean="0">
                <a:latin typeface="Times New Roman" pitchFamily="18" charset="0"/>
                <a:cs typeface="Times New Roman" pitchFamily="18" charset="0"/>
              </a:rPr>
              <a:t>Avoiding alcohol and other drugs</a:t>
            </a:r>
          </a:p>
          <a:p>
            <a:r>
              <a:rPr lang="en-IN" b="1" dirty="0" smtClean="0">
                <a:solidFill>
                  <a:schemeClr val="accent6">
                    <a:lumMod val="50000"/>
                  </a:schemeClr>
                </a:solidFill>
                <a:latin typeface="Times New Roman" pitchFamily="18" charset="0"/>
                <a:cs typeface="Times New Roman" pitchFamily="18" charset="0"/>
              </a:rPr>
              <a:t>Meditation</a:t>
            </a:r>
          </a:p>
          <a:p>
            <a:r>
              <a:rPr lang="en-IN" b="1" dirty="0" smtClean="0">
                <a:solidFill>
                  <a:schemeClr val="accent6">
                    <a:lumMod val="50000"/>
                  </a:schemeClr>
                </a:solidFill>
                <a:latin typeface="Times New Roman" pitchFamily="18" charset="0"/>
                <a:cs typeface="Times New Roman" pitchFamily="18" charset="0"/>
              </a:rPr>
              <a:t>Relaxation techniques such as deep breathing.</a:t>
            </a:r>
          </a:p>
          <a:p>
            <a:endParaRPr lang="en-IN"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chemeClr val="accent2">
                    <a:lumMod val="75000"/>
                  </a:schemeClr>
                </a:solidFill>
                <a:latin typeface="Andalus" pitchFamily="18" charset="-78"/>
                <a:cs typeface="Andalus" pitchFamily="18" charset="-78"/>
              </a:rPr>
              <a:t>Obsessive compulsive disorder(</a:t>
            </a:r>
            <a:r>
              <a:rPr lang="en-IN" dirty="0" err="1" smtClean="0">
                <a:solidFill>
                  <a:schemeClr val="accent2">
                    <a:lumMod val="75000"/>
                  </a:schemeClr>
                </a:solidFill>
                <a:latin typeface="Andalus" pitchFamily="18" charset="-78"/>
                <a:cs typeface="Andalus" pitchFamily="18" charset="-78"/>
              </a:rPr>
              <a:t>ocd</a:t>
            </a:r>
            <a:r>
              <a:rPr lang="en-IN" dirty="0" smtClean="0">
                <a:solidFill>
                  <a:schemeClr val="accent2">
                    <a:lumMod val="75000"/>
                  </a:schemeClr>
                </a:solidFill>
                <a:latin typeface="Andalus" pitchFamily="18" charset="-78"/>
                <a:cs typeface="Andalus" pitchFamily="18" charset="-78"/>
              </a:rPr>
              <a:t>)</a:t>
            </a:r>
            <a:endParaRPr lang="en-IN" dirty="0">
              <a:solidFill>
                <a:schemeClr val="accent2">
                  <a:lumMod val="75000"/>
                </a:schemeClr>
              </a:solidFill>
              <a:latin typeface="Andalus" pitchFamily="18" charset="-78"/>
              <a:cs typeface="Andalus" pitchFamily="18" charset="-78"/>
            </a:endParaRPr>
          </a:p>
        </p:txBody>
      </p:sp>
      <p:sp>
        <p:nvSpPr>
          <p:cNvPr id="3" name="Content Placeholder 2"/>
          <p:cNvSpPr>
            <a:spLocks noGrp="1"/>
          </p:cNvSpPr>
          <p:nvPr>
            <p:ph idx="1"/>
          </p:nvPr>
        </p:nvSpPr>
        <p:spPr/>
        <p:txBody>
          <a:bodyPr/>
          <a:lstStyle/>
          <a:p>
            <a:r>
              <a:rPr lang="en-IN" dirty="0" smtClean="0">
                <a:latin typeface="Times New Roman" pitchFamily="18" charset="0"/>
                <a:cs typeface="Times New Roman" pitchFamily="18" charset="0"/>
              </a:rPr>
              <a:t>Obsessive compulsive disorder(OCD) is a mental illness that causes </a:t>
            </a:r>
            <a:r>
              <a:rPr lang="en-IN" dirty="0" smtClean="0">
                <a:solidFill>
                  <a:schemeClr val="accent5">
                    <a:lumMod val="50000"/>
                  </a:schemeClr>
                </a:solidFill>
                <a:latin typeface="Times New Roman" pitchFamily="18" charset="0"/>
                <a:cs typeface="Times New Roman" pitchFamily="18" charset="0"/>
              </a:rPr>
              <a:t>repeated unwanted thoughts or sensations(obsessions) </a:t>
            </a:r>
            <a:r>
              <a:rPr lang="en-IN" dirty="0" smtClean="0">
                <a:latin typeface="Times New Roman" pitchFamily="18" charset="0"/>
                <a:cs typeface="Times New Roman" pitchFamily="18" charset="0"/>
              </a:rPr>
              <a:t>or the urge to do something </a:t>
            </a:r>
            <a:r>
              <a:rPr lang="en-IN" dirty="0" smtClean="0">
                <a:solidFill>
                  <a:schemeClr val="accent5">
                    <a:lumMod val="50000"/>
                  </a:schemeClr>
                </a:solidFill>
                <a:latin typeface="Times New Roman" pitchFamily="18" charset="0"/>
                <a:cs typeface="Times New Roman" pitchFamily="18" charset="0"/>
              </a:rPr>
              <a:t>over and over again(compulsions)</a:t>
            </a:r>
            <a:r>
              <a:rPr lang="en-IN" dirty="0" smtClean="0">
                <a:latin typeface="Times New Roman" pitchFamily="18" charset="0"/>
                <a:cs typeface="Times New Roman" pitchFamily="18" charset="0"/>
              </a:rPr>
              <a:t>. some people can have both obsessions and compulsions.</a:t>
            </a:r>
          </a:p>
          <a:p>
            <a:r>
              <a:rPr lang="en-IN" dirty="0" smtClean="0">
                <a:latin typeface="Times New Roman" pitchFamily="18" charset="0"/>
                <a:cs typeface="Times New Roman" pitchFamily="18" charset="0"/>
              </a:rPr>
              <a:t>People with OCD have thoughts or actions that,</a:t>
            </a:r>
          </a:p>
          <a:p>
            <a:pPr>
              <a:buNone/>
            </a:pPr>
            <a:r>
              <a:rPr lang="en-IN" dirty="0" smtClean="0">
                <a:latin typeface="Times New Roman" pitchFamily="18" charset="0"/>
                <a:cs typeface="Times New Roman" pitchFamily="18" charset="0"/>
              </a:rPr>
              <a:t>		-</a:t>
            </a:r>
            <a:r>
              <a:rPr lang="en-IN" b="1" dirty="0" smtClean="0">
                <a:solidFill>
                  <a:schemeClr val="accent5">
                    <a:lumMod val="50000"/>
                  </a:schemeClr>
                </a:solidFill>
                <a:latin typeface="Times New Roman" pitchFamily="18" charset="0"/>
                <a:cs typeface="Times New Roman" pitchFamily="18" charset="0"/>
              </a:rPr>
              <a:t>Take up at least an hour a day.</a:t>
            </a:r>
          </a:p>
          <a:p>
            <a:pPr>
              <a:buNone/>
            </a:pPr>
            <a:r>
              <a:rPr lang="en-IN" b="1" dirty="0" smtClean="0">
                <a:solidFill>
                  <a:schemeClr val="accent5">
                    <a:lumMod val="50000"/>
                  </a:schemeClr>
                </a:solidFill>
                <a:latin typeface="Times New Roman" pitchFamily="18" charset="0"/>
                <a:cs typeface="Times New Roman" pitchFamily="18" charset="0"/>
              </a:rPr>
              <a:t>		-are beyond your control</a:t>
            </a:r>
          </a:p>
          <a:p>
            <a:pPr>
              <a:buNone/>
            </a:pPr>
            <a:r>
              <a:rPr lang="en-IN" b="1" dirty="0" smtClean="0">
                <a:solidFill>
                  <a:schemeClr val="accent5">
                    <a:lumMod val="50000"/>
                  </a:schemeClr>
                </a:solidFill>
                <a:latin typeface="Times New Roman" pitchFamily="18" charset="0"/>
                <a:cs typeface="Times New Roman" pitchFamily="18" charset="0"/>
              </a:rPr>
              <a:t>		-are not enjoyable</a:t>
            </a:r>
          </a:p>
          <a:p>
            <a:pPr>
              <a:buNone/>
            </a:pPr>
            <a:r>
              <a:rPr lang="en-IN" dirty="0" smtClean="0">
                <a:latin typeface="Times New Roman" pitchFamily="18" charset="0"/>
                <a:cs typeface="Times New Roman" pitchFamily="18" charset="0"/>
              </a:rPr>
              <a:t>Interfere with work, your social life, or another part of life.</a:t>
            </a:r>
          </a:p>
          <a:p>
            <a:endParaRPr lang="en-IN"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b="0" dirty="0" err="1" smtClean="0">
                <a:solidFill>
                  <a:srgbClr val="7030A0"/>
                </a:solidFill>
                <a:latin typeface="Andalus" pitchFamily="18" charset="-78"/>
                <a:cs typeface="Andalus" pitchFamily="18" charset="-78"/>
              </a:rPr>
              <a:t>Ocd</a:t>
            </a:r>
            <a:r>
              <a:rPr lang="en-IN" b="0" dirty="0" smtClean="0">
                <a:solidFill>
                  <a:srgbClr val="7030A0"/>
                </a:solidFill>
                <a:latin typeface="Andalus" pitchFamily="18" charset="-78"/>
                <a:cs typeface="Andalus" pitchFamily="18" charset="-78"/>
              </a:rPr>
              <a:t> types and symptoms</a:t>
            </a:r>
            <a:endParaRPr lang="en-IN" b="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lstStyle/>
          <a:p>
            <a:pPr>
              <a:buNone/>
            </a:pPr>
            <a:r>
              <a:rPr lang="en-IN" dirty="0" smtClean="0">
                <a:latin typeface="Times New Roman" pitchFamily="18" charset="0"/>
                <a:cs typeface="Times New Roman" pitchFamily="18" charset="0"/>
              </a:rPr>
              <a:t>Comes in many form, but most cases fall into at least one of four general categories</a:t>
            </a:r>
          </a:p>
          <a:p>
            <a:r>
              <a:rPr lang="en-IN" dirty="0" smtClean="0">
                <a:latin typeface="Times New Roman" pitchFamily="18" charset="0"/>
                <a:cs typeface="Times New Roman" pitchFamily="18" charset="0"/>
              </a:rPr>
              <a:t>Checking</a:t>
            </a:r>
          </a:p>
          <a:p>
            <a:r>
              <a:rPr lang="en-IN" dirty="0" smtClean="0">
                <a:latin typeface="Times New Roman" pitchFamily="18" charset="0"/>
                <a:cs typeface="Times New Roman" pitchFamily="18" charset="0"/>
              </a:rPr>
              <a:t>Contamination</a:t>
            </a:r>
          </a:p>
          <a:p>
            <a:r>
              <a:rPr lang="en-IN" dirty="0" smtClean="0">
                <a:latin typeface="Times New Roman" pitchFamily="18" charset="0"/>
                <a:cs typeface="Times New Roman" pitchFamily="18" charset="0"/>
              </a:rPr>
              <a:t>Symmetry and ordering</a:t>
            </a:r>
          </a:p>
          <a:p>
            <a:r>
              <a:rPr lang="en-IN" dirty="0" smtClean="0">
                <a:latin typeface="Times New Roman" pitchFamily="18" charset="0"/>
                <a:cs typeface="Times New Roman" pitchFamily="18" charset="0"/>
              </a:rPr>
              <a:t>Ruminations (continue thinking) and intrusive (disruption)thoughts.</a:t>
            </a:r>
          </a:p>
          <a:p>
            <a:endParaRPr lang="en-IN"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7030A0"/>
                </a:solidFill>
                <a:latin typeface="Andalus" pitchFamily="18" charset="-78"/>
                <a:cs typeface="Andalus" pitchFamily="18" charset="-78"/>
              </a:rPr>
              <a:t>Obsessions and compulsions</a:t>
            </a:r>
            <a:endParaRPr lang="en-IN"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fontScale="92500" lnSpcReduction="10000"/>
          </a:bodyPr>
          <a:lstStyle/>
          <a:p>
            <a:pPr>
              <a:buNone/>
            </a:pPr>
            <a:r>
              <a:rPr lang="en-IN" b="1" dirty="0" smtClean="0">
                <a:solidFill>
                  <a:srgbClr val="7030A0"/>
                </a:solidFill>
                <a:latin typeface="Times New Roman" pitchFamily="18" charset="0"/>
                <a:cs typeface="Times New Roman" pitchFamily="18" charset="0"/>
              </a:rPr>
              <a:t>Obsessive thoughts include,</a:t>
            </a:r>
          </a:p>
          <a:p>
            <a:r>
              <a:rPr lang="en-IN" dirty="0" smtClean="0">
                <a:solidFill>
                  <a:srgbClr val="7030A0"/>
                </a:solidFill>
                <a:latin typeface="Times New Roman" pitchFamily="18" charset="0"/>
                <a:cs typeface="Times New Roman" pitchFamily="18" charset="0"/>
              </a:rPr>
              <a:t>Worry about yourself </a:t>
            </a:r>
            <a:r>
              <a:rPr lang="en-IN" dirty="0" smtClean="0">
                <a:latin typeface="Times New Roman" pitchFamily="18" charset="0"/>
                <a:cs typeface="Times New Roman" pitchFamily="18" charset="0"/>
              </a:rPr>
              <a:t>or other people getting hurt.</a:t>
            </a:r>
          </a:p>
          <a:p>
            <a:r>
              <a:rPr lang="en-IN" dirty="0" smtClean="0">
                <a:latin typeface="Times New Roman" pitchFamily="18" charset="0"/>
                <a:cs typeface="Times New Roman" pitchFamily="18" charset="0"/>
              </a:rPr>
              <a:t>Constant awareness of </a:t>
            </a:r>
            <a:r>
              <a:rPr lang="en-IN" dirty="0" smtClean="0">
                <a:solidFill>
                  <a:srgbClr val="7030A0"/>
                </a:solidFill>
                <a:latin typeface="Times New Roman" pitchFamily="18" charset="0"/>
                <a:cs typeface="Times New Roman" pitchFamily="18" charset="0"/>
              </a:rPr>
              <a:t>blinking,</a:t>
            </a:r>
            <a:r>
              <a:rPr lang="en-IN" dirty="0" smtClean="0">
                <a:latin typeface="Times New Roman" pitchFamily="18" charset="0"/>
                <a:cs typeface="Times New Roman" pitchFamily="18" charset="0"/>
              </a:rPr>
              <a:t> or other body sensations.</a:t>
            </a:r>
          </a:p>
          <a:p>
            <a:r>
              <a:rPr lang="en-IN" dirty="0" smtClean="0">
                <a:latin typeface="Times New Roman" pitchFamily="18" charset="0"/>
                <a:cs typeface="Times New Roman" pitchFamily="18" charset="0"/>
              </a:rPr>
              <a:t>Suspicion that a partner is </a:t>
            </a:r>
            <a:r>
              <a:rPr lang="en-IN" dirty="0" smtClean="0">
                <a:solidFill>
                  <a:srgbClr val="7030A0"/>
                </a:solidFill>
                <a:latin typeface="Times New Roman" pitchFamily="18" charset="0"/>
                <a:cs typeface="Times New Roman" pitchFamily="18" charset="0"/>
              </a:rPr>
              <a:t>unfaithful,</a:t>
            </a:r>
            <a:r>
              <a:rPr lang="en-IN" dirty="0" smtClean="0">
                <a:latin typeface="Times New Roman" pitchFamily="18" charset="0"/>
                <a:cs typeface="Times New Roman" pitchFamily="18" charset="0"/>
              </a:rPr>
              <a:t> with no reason to believe it.</a:t>
            </a:r>
          </a:p>
          <a:p>
            <a:pPr>
              <a:buNone/>
            </a:pPr>
            <a:r>
              <a:rPr lang="en-IN" b="1" dirty="0" smtClean="0">
                <a:solidFill>
                  <a:srgbClr val="7030A0"/>
                </a:solidFill>
                <a:latin typeface="Times New Roman" pitchFamily="18" charset="0"/>
                <a:cs typeface="Times New Roman" pitchFamily="18" charset="0"/>
              </a:rPr>
              <a:t>Compulsive habits can include,</a:t>
            </a:r>
          </a:p>
          <a:p>
            <a:r>
              <a:rPr lang="en-IN" dirty="0" smtClean="0">
                <a:latin typeface="Times New Roman" pitchFamily="18" charset="0"/>
                <a:cs typeface="Times New Roman" pitchFamily="18" charset="0"/>
              </a:rPr>
              <a:t>Doing tasks in a specific order every time or a certain good number of times.</a:t>
            </a:r>
          </a:p>
          <a:p>
            <a:r>
              <a:rPr lang="en-IN" dirty="0" smtClean="0">
                <a:latin typeface="Times New Roman" pitchFamily="18" charset="0"/>
                <a:cs typeface="Times New Roman" pitchFamily="18" charset="0"/>
              </a:rPr>
              <a:t>Needing to count things, like steps or bottles.</a:t>
            </a:r>
          </a:p>
          <a:p>
            <a:r>
              <a:rPr lang="en-IN" dirty="0" smtClean="0">
                <a:latin typeface="Times New Roman" pitchFamily="18" charset="0"/>
                <a:cs typeface="Times New Roman" pitchFamily="18" charset="0"/>
              </a:rPr>
              <a:t>Fear of touching doorknobs, using public toilets, or shaking hands. </a:t>
            </a:r>
          </a:p>
          <a:p>
            <a:endParaRPr lang="en-IN"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latin typeface="Andalus" pitchFamily="18" charset="-78"/>
                <a:cs typeface="Andalus" pitchFamily="18" charset="-78"/>
              </a:rPr>
              <a:t>treatments</a:t>
            </a:r>
            <a:endParaRPr lang="en-IN"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lstStyle/>
          <a:p>
            <a:r>
              <a:rPr lang="en-IN" b="1" dirty="0" smtClean="0">
                <a:solidFill>
                  <a:schemeClr val="accent6">
                    <a:lumMod val="50000"/>
                  </a:schemeClr>
                </a:solidFill>
                <a:latin typeface="Times New Roman" pitchFamily="18" charset="0"/>
                <a:cs typeface="Times New Roman" pitchFamily="18" charset="0"/>
              </a:rPr>
              <a:t>Psychotherapy</a:t>
            </a:r>
          </a:p>
          <a:p>
            <a:r>
              <a:rPr lang="en-IN" b="1" dirty="0" smtClean="0">
                <a:solidFill>
                  <a:schemeClr val="accent6">
                    <a:lumMod val="50000"/>
                  </a:schemeClr>
                </a:solidFill>
                <a:latin typeface="Times New Roman" pitchFamily="18" charset="0"/>
                <a:cs typeface="Times New Roman" pitchFamily="18" charset="0"/>
              </a:rPr>
              <a:t>Relaxation</a:t>
            </a:r>
          </a:p>
          <a:p>
            <a:r>
              <a:rPr lang="en-IN" b="1" dirty="0" smtClean="0">
                <a:solidFill>
                  <a:schemeClr val="accent6">
                    <a:lumMod val="50000"/>
                  </a:schemeClr>
                </a:solidFill>
                <a:latin typeface="Times New Roman" pitchFamily="18" charset="0"/>
                <a:cs typeface="Times New Roman" pitchFamily="18" charset="0"/>
              </a:rPr>
              <a:t>Medication</a:t>
            </a:r>
          </a:p>
          <a:p>
            <a:r>
              <a:rPr lang="en-IN" dirty="0" err="1" smtClean="0">
                <a:latin typeface="Times New Roman" pitchFamily="18" charset="0"/>
                <a:cs typeface="Times New Roman" pitchFamily="18" charset="0"/>
              </a:rPr>
              <a:t>Neuromodulation</a:t>
            </a:r>
            <a:endParaRPr lang="en-IN" dirty="0" smtClean="0">
              <a:latin typeface="Times New Roman" pitchFamily="18" charset="0"/>
              <a:cs typeface="Times New Roman" pitchFamily="18" charset="0"/>
            </a:endParaRPr>
          </a:p>
          <a:p>
            <a:r>
              <a:rPr lang="en-IN" dirty="0" smtClean="0">
                <a:latin typeface="Times New Roman" pitchFamily="18" charset="0"/>
                <a:cs typeface="Times New Roman" pitchFamily="18" charset="0"/>
              </a:rPr>
              <a:t>TMS(</a:t>
            </a:r>
            <a:r>
              <a:rPr lang="en-IN" dirty="0" err="1" smtClean="0">
                <a:latin typeface="Times New Roman" pitchFamily="18" charset="0"/>
                <a:cs typeface="Times New Roman" pitchFamily="18" charset="0"/>
              </a:rPr>
              <a:t>transcranial</a:t>
            </a:r>
            <a:r>
              <a:rPr lang="en-IN" dirty="0" smtClean="0">
                <a:latin typeface="Times New Roman" pitchFamily="18" charset="0"/>
                <a:cs typeface="Times New Roman" pitchFamily="18" charset="0"/>
              </a:rPr>
              <a:t> magnetic stimulation)</a:t>
            </a:r>
          </a:p>
          <a:p>
            <a:endParaRPr lang="en-IN"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latin typeface="Andalus" pitchFamily="18" charset="-78"/>
                <a:cs typeface="Andalus" pitchFamily="18" charset="-78"/>
              </a:rPr>
              <a:t>PANIC ATTACKS</a:t>
            </a:r>
            <a:endParaRPr lang="en-IN"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lstStyle/>
          <a:p>
            <a:r>
              <a:rPr lang="en-IN" dirty="0" smtClean="0">
                <a:latin typeface="Times New Roman" pitchFamily="18" charset="0"/>
                <a:cs typeface="Times New Roman" pitchFamily="18" charset="0"/>
              </a:rPr>
              <a:t>A </a:t>
            </a:r>
            <a:r>
              <a:rPr lang="en-IN" dirty="0" smtClean="0">
                <a:solidFill>
                  <a:srgbClr val="7030A0"/>
                </a:solidFill>
                <a:latin typeface="Times New Roman" pitchFamily="18" charset="0"/>
                <a:cs typeface="Times New Roman" pitchFamily="18" charset="0"/>
              </a:rPr>
              <a:t>panic attack causes sudden</a:t>
            </a:r>
            <a:r>
              <a:rPr lang="en-IN" dirty="0" smtClean="0">
                <a:latin typeface="Times New Roman" pitchFamily="18" charset="0"/>
                <a:cs typeface="Times New Roman" pitchFamily="18" charset="0"/>
              </a:rPr>
              <a:t>, brief </a:t>
            </a:r>
            <a:r>
              <a:rPr lang="en-IN" dirty="0" smtClean="0">
                <a:solidFill>
                  <a:srgbClr val="7030A0"/>
                </a:solidFill>
                <a:latin typeface="Times New Roman" pitchFamily="18" charset="0"/>
                <a:cs typeface="Times New Roman" pitchFamily="18" charset="0"/>
              </a:rPr>
              <a:t>feelings of fear </a:t>
            </a:r>
            <a:r>
              <a:rPr lang="en-IN" dirty="0" smtClean="0">
                <a:latin typeface="Times New Roman" pitchFamily="18" charset="0"/>
                <a:cs typeface="Times New Roman" pitchFamily="18" charset="0"/>
              </a:rPr>
              <a:t>and strong physical reactions in response to </a:t>
            </a:r>
            <a:r>
              <a:rPr lang="en-IN" dirty="0" smtClean="0">
                <a:solidFill>
                  <a:srgbClr val="7030A0"/>
                </a:solidFill>
                <a:latin typeface="Times New Roman" pitchFamily="18" charset="0"/>
                <a:cs typeface="Times New Roman" pitchFamily="18" charset="0"/>
              </a:rPr>
              <a:t>ordinary, non threatening situations </a:t>
            </a:r>
            <a:r>
              <a:rPr lang="en-IN" dirty="0" smtClean="0">
                <a:latin typeface="Times New Roman" pitchFamily="18" charset="0"/>
                <a:cs typeface="Times New Roman" pitchFamily="18" charset="0"/>
              </a:rPr>
              <a:t>. when you’re having a panic attack, you may </a:t>
            </a:r>
            <a:r>
              <a:rPr lang="en-IN" dirty="0" smtClean="0">
                <a:solidFill>
                  <a:srgbClr val="7030A0"/>
                </a:solidFill>
                <a:latin typeface="Times New Roman" pitchFamily="18" charset="0"/>
                <a:cs typeface="Times New Roman" pitchFamily="18" charset="0"/>
              </a:rPr>
              <a:t>sweat a lot</a:t>
            </a:r>
            <a:r>
              <a:rPr lang="en-IN" dirty="0" smtClean="0">
                <a:latin typeface="Times New Roman" pitchFamily="18" charset="0"/>
                <a:cs typeface="Times New Roman" pitchFamily="18" charset="0"/>
              </a:rPr>
              <a:t>, have </a:t>
            </a:r>
            <a:r>
              <a:rPr lang="en-IN" dirty="0" smtClean="0">
                <a:solidFill>
                  <a:srgbClr val="7030A0"/>
                </a:solidFill>
                <a:latin typeface="Times New Roman" pitchFamily="18" charset="0"/>
                <a:cs typeface="Times New Roman" pitchFamily="18" charset="0"/>
              </a:rPr>
              <a:t>difficulty breathing </a:t>
            </a:r>
            <a:r>
              <a:rPr lang="en-IN" dirty="0" smtClean="0">
                <a:latin typeface="Times New Roman" pitchFamily="18" charset="0"/>
                <a:cs typeface="Times New Roman" pitchFamily="18" charset="0"/>
              </a:rPr>
              <a:t>and feel like your heart is racing.</a:t>
            </a:r>
          </a:p>
          <a:p>
            <a:pPr>
              <a:buNone/>
            </a:pPr>
            <a:r>
              <a:rPr lang="en-IN" dirty="0" smtClean="0">
                <a:latin typeface="Times New Roman" pitchFamily="18" charset="0"/>
                <a:cs typeface="Times New Roman" pitchFamily="18" charset="0"/>
              </a:rPr>
              <a:t>   It may feel as if you’re having a </a:t>
            </a:r>
            <a:r>
              <a:rPr lang="en-IN" dirty="0" smtClean="0">
                <a:solidFill>
                  <a:srgbClr val="7030A0"/>
                </a:solidFill>
                <a:latin typeface="Times New Roman" pitchFamily="18" charset="0"/>
                <a:cs typeface="Times New Roman" pitchFamily="18" charset="0"/>
              </a:rPr>
              <a:t>heart attack</a:t>
            </a:r>
            <a:r>
              <a:rPr lang="en-IN" dirty="0" smtClean="0">
                <a:latin typeface="Times New Roman" pitchFamily="18" charset="0"/>
                <a:cs typeface="Times New Roman" pitchFamily="18" charset="0"/>
              </a:rPr>
              <a:t>.</a:t>
            </a:r>
          </a:p>
          <a:p>
            <a:r>
              <a:rPr lang="en-IN" dirty="0" smtClean="0">
                <a:latin typeface="Times New Roman" pitchFamily="18" charset="0"/>
                <a:cs typeface="Times New Roman" pitchFamily="18" charset="0"/>
              </a:rPr>
              <a:t>Panic disorder can develop when you worry too much about having another panic attack or change behaviours to avoid having a panic attack. </a:t>
            </a:r>
          </a:p>
          <a:p>
            <a:endParaRPr lang="en-IN"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7030A0"/>
                </a:solidFill>
                <a:latin typeface="Andalus" pitchFamily="18" charset="-78"/>
                <a:cs typeface="Andalus" pitchFamily="18" charset="-78"/>
              </a:rPr>
              <a:t>MANAGEMENT</a:t>
            </a:r>
            <a:endParaRPr lang="en-IN"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lstStyle/>
          <a:p>
            <a:r>
              <a:rPr lang="en-IN" b="1" dirty="0" smtClean="0">
                <a:solidFill>
                  <a:schemeClr val="accent6">
                    <a:lumMod val="75000"/>
                  </a:schemeClr>
                </a:solidFill>
                <a:latin typeface="Times New Roman" pitchFamily="18" charset="0"/>
                <a:cs typeface="Times New Roman" pitchFamily="18" charset="0"/>
              </a:rPr>
              <a:t>Psychotherapy</a:t>
            </a:r>
          </a:p>
          <a:p>
            <a:r>
              <a:rPr lang="en-IN" dirty="0" smtClean="0">
                <a:latin typeface="Times New Roman" pitchFamily="18" charset="0"/>
                <a:cs typeface="Times New Roman" pitchFamily="18" charset="0"/>
              </a:rPr>
              <a:t>Antidepressants</a:t>
            </a:r>
          </a:p>
          <a:p>
            <a:r>
              <a:rPr lang="en-IN" dirty="0" smtClean="0">
                <a:latin typeface="Times New Roman" pitchFamily="18" charset="0"/>
                <a:cs typeface="Times New Roman" pitchFamily="18" charset="0"/>
              </a:rPr>
              <a:t>Anti anxiety medications</a:t>
            </a:r>
          </a:p>
          <a:p>
            <a:r>
              <a:rPr lang="en-IN" dirty="0" smtClean="0">
                <a:latin typeface="Times New Roman" pitchFamily="18" charset="0"/>
                <a:cs typeface="Times New Roman" pitchFamily="18" charset="0"/>
              </a:rPr>
              <a:t>Cut back caffeine</a:t>
            </a:r>
          </a:p>
          <a:p>
            <a:r>
              <a:rPr lang="en-IN" b="1" dirty="0" smtClean="0">
                <a:solidFill>
                  <a:schemeClr val="accent6">
                    <a:lumMod val="75000"/>
                  </a:schemeClr>
                </a:solidFill>
                <a:latin typeface="Times New Roman" pitchFamily="18" charset="0"/>
                <a:cs typeface="Times New Roman" pitchFamily="18" charset="0"/>
              </a:rPr>
              <a:t>Exercise regularly</a:t>
            </a:r>
          </a:p>
          <a:p>
            <a:r>
              <a:rPr lang="en-IN" b="1" dirty="0" smtClean="0">
                <a:solidFill>
                  <a:schemeClr val="accent6">
                    <a:lumMod val="75000"/>
                  </a:schemeClr>
                </a:solidFill>
                <a:latin typeface="Times New Roman" pitchFamily="18" charset="0"/>
                <a:cs typeface="Times New Roman" pitchFamily="18" charset="0"/>
              </a:rPr>
              <a:t>Eat a healthy diet.</a:t>
            </a:r>
          </a:p>
          <a:p>
            <a:r>
              <a:rPr lang="en-IN" b="1" dirty="0" smtClean="0">
                <a:solidFill>
                  <a:schemeClr val="accent6">
                    <a:lumMod val="75000"/>
                  </a:schemeClr>
                </a:solidFill>
                <a:latin typeface="Times New Roman" pitchFamily="18" charset="0"/>
                <a:cs typeface="Times New Roman" pitchFamily="18" charset="0"/>
              </a:rPr>
              <a:t>Manage stress.</a:t>
            </a:r>
          </a:p>
          <a:p>
            <a:pPr>
              <a:buNone/>
            </a:pPr>
            <a:endParaRPr lang="en-IN" dirty="0" smtClean="0">
              <a:solidFill>
                <a:schemeClr val="accent6">
                  <a:lumMod val="75000"/>
                </a:schemeClr>
              </a:solidFill>
              <a:latin typeface="Times New Roman" pitchFamily="18" charset="0"/>
              <a:cs typeface="Times New Roman" pitchFamily="18" charset="0"/>
            </a:endParaRPr>
          </a:p>
          <a:p>
            <a:endParaRPr lang="en-IN"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chemeClr val="accent1">
                    <a:lumMod val="75000"/>
                  </a:schemeClr>
                </a:solidFill>
                <a:latin typeface="Times New Roman" pitchFamily="18" charset="0"/>
                <a:cs typeface="Times New Roman" pitchFamily="18" charset="0"/>
              </a:rPr>
              <a:t>Post traumatic stress disorder(PTSD)</a:t>
            </a:r>
            <a:endParaRPr lang="en-IN" dirty="0">
              <a:solidFill>
                <a:schemeClr val="accent1">
                  <a:lumMod val="75000"/>
                </a:schemeClr>
              </a:solidFill>
            </a:endParaRPr>
          </a:p>
        </p:txBody>
      </p:sp>
      <p:sp>
        <p:nvSpPr>
          <p:cNvPr id="3" name="Content Placeholder 2"/>
          <p:cNvSpPr>
            <a:spLocks noGrp="1"/>
          </p:cNvSpPr>
          <p:nvPr>
            <p:ph idx="1"/>
          </p:nvPr>
        </p:nvSpPr>
        <p:spPr/>
        <p:txBody>
          <a:bodyPr>
            <a:normAutofit fontScale="92500" lnSpcReduction="20000"/>
          </a:bodyPr>
          <a:lstStyle/>
          <a:p>
            <a:r>
              <a:rPr lang="en-IN" dirty="0" smtClean="0">
                <a:latin typeface="Times New Roman" pitchFamily="18" charset="0"/>
                <a:cs typeface="Times New Roman" pitchFamily="18" charset="0"/>
              </a:rPr>
              <a:t>Post traumatic stress disorder(PTSD) is a mental health condition that’s triggered by </a:t>
            </a:r>
            <a:r>
              <a:rPr lang="en-IN" dirty="0" smtClean="0">
                <a:solidFill>
                  <a:srgbClr val="7030A0"/>
                </a:solidFill>
                <a:latin typeface="Times New Roman" pitchFamily="18" charset="0"/>
                <a:cs typeface="Times New Roman" pitchFamily="18" charset="0"/>
              </a:rPr>
              <a:t>a terrifying either experiencing it or witnessing it.</a:t>
            </a:r>
          </a:p>
          <a:p>
            <a:r>
              <a:rPr lang="en-IN" dirty="0" smtClean="0">
                <a:latin typeface="Times New Roman" pitchFamily="18" charset="0"/>
                <a:cs typeface="Times New Roman" pitchFamily="18" charset="0"/>
              </a:rPr>
              <a:t>Symptoms may include </a:t>
            </a:r>
            <a:r>
              <a:rPr lang="en-IN" dirty="0" smtClean="0">
                <a:solidFill>
                  <a:srgbClr val="7030A0"/>
                </a:solidFill>
                <a:latin typeface="Times New Roman" pitchFamily="18" charset="0"/>
                <a:cs typeface="Times New Roman" pitchFamily="18" charset="0"/>
              </a:rPr>
              <a:t>flashbacks, nightmares and severe anxiety</a:t>
            </a:r>
            <a:r>
              <a:rPr lang="en-IN" dirty="0" smtClean="0">
                <a:latin typeface="Times New Roman" pitchFamily="18" charset="0"/>
                <a:cs typeface="Times New Roman" pitchFamily="18" charset="0"/>
              </a:rPr>
              <a:t> as well as uncontrollable thoughts about the event.</a:t>
            </a:r>
          </a:p>
          <a:p>
            <a:r>
              <a:rPr lang="en-IN" dirty="0" smtClean="0">
                <a:latin typeface="Times New Roman" pitchFamily="18" charset="0"/>
                <a:cs typeface="Times New Roman" pitchFamily="18" charset="0"/>
              </a:rPr>
              <a:t>Most people go through events may have </a:t>
            </a:r>
            <a:r>
              <a:rPr lang="en-IN" dirty="0" smtClean="0">
                <a:solidFill>
                  <a:srgbClr val="7030A0"/>
                </a:solidFill>
                <a:latin typeface="Times New Roman" pitchFamily="18" charset="0"/>
                <a:cs typeface="Times New Roman" pitchFamily="18" charset="0"/>
              </a:rPr>
              <a:t>temporary difficulty adjusting and coping</a:t>
            </a:r>
            <a:r>
              <a:rPr lang="en-IN" dirty="0" smtClean="0">
                <a:latin typeface="Times New Roman" pitchFamily="18" charset="0"/>
                <a:cs typeface="Times New Roman" pitchFamily="18" charset="0"/>
              </a:rPr>
              <a:t>, but with time and good self care, they usually get better, if the symptoms get worse, last for months or even years, and interfere with your day to day functioning, you may have PTSD.</a:t>
            </a:r>
          </a:p>
          <a:p>
            <a:r>
              <a:rPr lang="en-IN" dirty="0" smtClean="0">
                <a:latin typeface="Times New Roman" pitchFamily="18" charset="0"/>
                <a:cs typeface="Times New Roman" pitchFamily="18" charset="0"/>
              </a:rPr>
              <a:t>Getting effective treatment after PTSD symptoms develop can be critical to reduce symptoms and improve function. </a:t>
            </a:r>
          </a:p>
          <a:p>
            <a:endParaRPr lang="en-IN"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dirty="0" smtClean="0">
                <a:solidFill>
                  <a:srgbClr val="7030A0"/>
                </a:solidFill>
                <a:latin typeface="Andalus" pitchFamily="18" charset="-78"/>
                <a:cs typeface="Andalus" pitchFamily="18" charset="-78"/>
              </a:rPr>
              <a:t>Symptoms-</a:t>
            </a:r>
            <a:endParaRPr lang="en-IN" sz="40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lstStyle/>
          <a:p>
            <a:r>
              <a:rPr lang="en-IN" dirty="0" smtClean="0">
                <a:latin typeface="Times New Roman" pitchFamily="18" charset="0"/>
                <a:cs typeface="Times New Roman" pitchFamily="18" charset="0"/>
              </a:rPr>
              <a:t>Post traumatic stress disorder symptoms may start </a:t>
            </a:r>
            <a:r>
              <a:rPr lang="en-IN" dirty="0" smtClean="0">
                <a:solidFill>
                  <a:srgbClr val="7030A0"/>
                </a:solidFill>
                <a:latin typeface="Times New Roman" pitchFamily="18" charset="0"/>
                <a:cs typeface="Times New Roman" pitchFamily="18" charset="0"/>
              </a:rPr>
              <a:t>within one month of a traumatic event</a:t>
            </a:r>
            <a:r>
              <a:rPr lang="en-IN" dirty="0" smtClean="0">
                <a:latin typeface="Times New Roman" pitchFamily="18" charset="0"/>
                <a:cs typeface="Times New Roman" pitchFamily="18" charset="0"/>
              </a:rPr>
              <a:t>, but sometimes symptoms may not appear until years after the event.</a:t>
            </a:r>
          </a:p>
          <a:p>
            <a:r>
              <a:rPr lang="en-IN" dirty="0" smtClean="0">
                <a:latin typeface="Times New Roman" pitchFamily="18" charset="0"/>
                <a:cs typeface="Times New Roman" pitchFamily="18" charset="0"/>
              </a:rPr>
              <a:t>These symptoms cause significant </a:t>
            </a:r>
            <a:r>
              <a:rPr lang="en-IN" dirty="0" smtClean="0">
                <a:solidFill>
                  <a:srgbClr val="7030A0"/>
                </a:solidFill>
                <a:latin typeface="Times New Roman" pitchFamily="18" charset="0"/>
                <a:cs typeface="Times New Roman" pitchFamily="18" charset="0"/>
              </a:rPr>
              <a:t>problems in social work situations and in relationships</a:t>
            </a:r>
            <a:r>
              <a:rPr lang="en-IN" dirty="0" smtClean="0">
                <a:latin typeface="Times New Roman" pitchFamily="18" charset="0"/>
                <a:cs typeface="Times New Roman" pitchFamily="18" charset="0"/>
              </a:rPr>
              <a:t>. They can also interfere with your ability to go about your normal daily tasks.</a:t>
            </a:r>
          </a:p>
          <a:p>
            <a:pPr>
              <a:buNone/>
            </a:pPr>
            <a:endParaRPr lang="en-IN"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smtClean="0">
                <a:solidFill>
                  <a:schemeClr val="accent1">
                    <a:lumMod val="75000"/>
                  </a:schemeClr>
                </a:solidFill>
                <a:latin typeface="Andalus" pitchFamily="18" charset="-78"/>
                <a:cs typeface="Andalus" pitchFamily="18" charset="-78"/>
              </a:rPr>
              <a:t>intrusive  memories</a:t>
            </a:r>
            <a:endParaRPr lang="en-IN" sz="3600" dirty="0">
              <a:solidFill>
                <a:schemeClr val="accent1">
                  <a:lumMod val="75000"/>
                </a:schemeClr>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r>
              <a:rPr lang="en-IN" dirty="0" smtClean="0">
                <a:latin typeface="Times New Roman" pitchFamily="18" charset="0"/>
                <a:cs typeface="Times New Roman" pitchFamily="18" charset="0"/>
              </a:rPr>
              <a:t>Symptoms of intrusive memories may include,</a:t>
            </a:r>
          </a:p>
          <a:p>
            <a:pPr>
              <a:buFont typeface="Wingdings" pitchFamily="2" charset="2"/>
              <a:buChar char="Ø"/>
            </a:pPr>
            <a:r>
              <a:rPr lang="en-IN" dirty="0" smtClean="0">
                <a:latin typeface="Times New Roman" pitchFamily="18" charset="0"/>
                <a:cs typeface="Times New Roman" pitchFamily="18" charset="0"/>
              </a:rPr>
              <a:t>Recurrent unwanted </a:t>
            </a:r>
            <a:r>
              <a:rPr lang="en-IN" dirty="0" smtClean="0">
                <a:solidFill>
                  <a:srgbClr val="7030A0"/>
                </a:solidFill>
                <a:latin typeface="Times New Roman" pitchFamily="18" charset="0"/>
                <a:cs typeface="Times New Roman" pitchFamily="18" charset="0"/>
              </a:rPr>
              <a:t>distressing memories of the traumatic event.</a:t>
            </a:r>
          </a:p>
          <a:p>
            <a:pPr>
              <a:buFont typeface="Wingdings" pitchFamily="2" charset="2"/>
              <a:buChar char="Ø"/>
            </a:pPr>
            <a:r>
              <a:rPr lang="en-IN" dirty="0" smtClean="0">
                <a:latin typeface="Times New Roman" pitchFamily="18" charset="0"/>
                <a:cs typeface="Times New Roman" pitchFamily="18" charset="0"/>
              </a:rPr>
              <a:t>Relieving the traumatic event as if it were happening again(</a:t>
            </a:r>
            <a:r>
              <a:rPr lang="en-IN" dirty="0" smtClean="0">
                <a:solidFill>
                  <a:srgbClr val="7030A0"/>
                </a:solidFill>
                <a:latin typeface="Times New Roman" pitchFamily="18" charset="0"/>
                <a:cs typeface="Times New Roman" pitchFamily="18" charset="0"/>
              </a:rPr>
              <a:t>flashback)</a:t>
            </a:r>
            <a:r>
              <a:rPr lang="en-IN" dirty="0" smtClean="0">
                <a:latin typeface="Times New Roman" pitchFamily="18" charset="0"/>
                <a:cs typeface="Times New Roman" pitchFamily="18" charset="0"/>
              </a:rPr>
              <a:t>.</a:t>
            </a:r>
          </a:p>
          <a:p>
            <a:pPr>
              <a:buFont typeface="Wingdings" pitchFamily="2" charset="2"/>
              <a:buChar char="Ø"/>
            </a:pPr>
            <a:r>
              <a:rPr lang="en-IN" dirty="0" smtClean="0">
                <a:latin typeface="Times New Roman" pitchFamily="18" charset="0"/>
                <a:cs typeface="Times New Roman" pitchFamily="18" charset="0"/>
              </a:rPr>
              <a:t>Upsetting </a:t>
            </a:r>
            <a:r>
              <a:rPr lang="en-IN" dirty="0" smtClean="0">
                <a:solidFill>
                  <a:srgbClr val="7030A0"/>
                </a:solidFill>
                <a:latin typeface="Times New Roman" pitchFamily="18" charset="0"/>
                <a:cs typeface="Times New Roman" pitchFamily="18" charset="0"/>
              </a:rPr>
              <a:t>dreams or nightmares </a:t>
            </a:r>
            <a:r>
              <a:rPr lang="en-IN" dirty="0" smtClean="0">
                <a:latin typeface="Times New Roman" pitchFamily="18" charset="0"/>
                <a:cs typeface="Times New Roman" pitchFamily="18" charset="0"/>
              </a:rPr>
              <a:t>about the traumatic event.</a:t>
            </a:r>
          </a:p>
          <a:p>
            <a:pPr>
              <a:buFont typeface="Wingdings" pitchFamily="2" charset="2"/>
              <a:buChar char="Ø"/>
            </a:pPr>
            <a:r>
              <a:rPr lang="en-IN" dirty="0" smtClean="0">
                <a:solidFill>
                  <a:srgbClr val="7030A0"/>
                </a:solidFill>
                <a:latin typeface="Times New Roman" pitchFamily="18" charset="0"/>
                <a:cs typeface="Times New Roman" pitchFamily="18" charset="0"/>
              </a:rPr>
              <a:t>Severe emotional distress or physical reactions to something that reminds you of the traumatic event</a:t>
            </a:r>
            <a:r>
              <a:rPr lang="en-IN" dirty="0" smtClean="0">
                <a:latin typeface="Times New Roman" pitchFamily="18" charset="0"/>
                <a:cs typeface="Times New Roman" pitchFamily="18" charset="0"/>
              </a:rPr>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dirty="0" smtClean="0">
                <a:solidFill>
                  <a:srgbClr val="7030A0"/>
                </a:solidFill>
                <a:latin typeface="Andalus" pitchFamily="18" charset="-78"/>
                <a:cs typeface="Andalus" pitchFamily="18" charset="-78"/>
              </a:rPr>
              <a:t>Avoidance</a:t>
            </a:r>
            <a:endParaRPr lang="en-IN"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fontScale="92500" lnSpcReduction="20000"/>
          </a:bodyPr>
          <a:lstStyle/>
          <a:p>
            <a:r>
              <a:rPr lang="en-IN" dirty="0" smtClean="0">
                <a:latin typeface="Times New Roman" pitchFamily="18" charset="0"/>
                <a:cs typeface="Times New Roman" pitchFamily="18" charset="0"/>
              </a:rPr>
              <a:t>Trying to </a:t>
            </a:r>
            <a:r>
              <a:rPr lang="en-IN" dirty="0" smtClean="0">
                <a:solidFill>
                  <a:srgbClr val="7030A0"/>
                </a:solidFill>
                <a:latin typeface="Times New Roman" pitchFamily="18" charset="0"/>
                <a:cs typeface="Times New Roman" pitchFamily="18" charset="0"/>
              </a:rPr>
              <a:t>avoid thinking or talking about the traumatic event.</a:t>
            </a:r>
          </a:p>
          <a:p>
            <a:r>
              <a:rPr lang="en-IN" dirty="0" smtClean="0">
                <a:latin typeface="Times New Roman" pitchFamily="18" charset="0"/>
                <a:cs typeface="Times New Roman" pitchFamily="18" charset="0"/>
              </a:rPr>
              <a:t>Avoiding places, activities or people that reminds you of the traumatic event. You may avoid stimuli that cause you to remember or re experience the traumatic event, such as,</a:t>
            </a:r>
          </a:p>
          <a:p>
            <a:pPr>
              <a:buFont typeface="Wingdings" pitchFamily="2" charset="2"/>
              <a:buChar char="Ø"/>
            </a:pPr>
            <a:r>
              <a:rPr lang="en-IN" dirty="0" smtClean="0">
                <a:latin typeface="Times New Roman" pitchFamily="18" charset="0"/>
                <a:cs typeface="Times New Roman" pitchFamily="18" charset="0"/>
              </a:rPr>
              <a:t>People</a:t>
            </a:r>
          </a:p>
          <a:p>
            <a:pPr>
              <a:buFont typeface="Wingdings" pitchFamily="2" charset="2"/>
              <a:buChar char="Ø"/>
            </a:pPr>
            <a:r>
              <a:rPr lang="en-IN" dirty="0" smtClean="0">
                <a:latin typeface="Times New Roman" pitchFamily="18" charset="0"/>
                <a:cs typeface="Times New Roman" pitchFamily="18" charset="0"/>
              </a:rPr>
              <a:t>Conversations</a:t>
            </a:r>
          </a:p>
          <a:p>
            <a:pPr>
              <a:buFont typeface="Wingdings" pitchFamily="2" charset="2"/>
              <a:buChar char="Ø"/>
            </a:pPr>
            <a:r>
              <a:rPr lang="en-IN" dirty="0" smtClean="0">
                <a:latin typeface="Times New Roman" pitchFamily="18" charset="0"/>
                <a:cs typeface="Times New Roman" pitchFamily="18" charset="0"/>
              </a:rPr>
              <a:t>Places</a:t>
            </a:r>
          </a:p>
          <a:p>
            <a:pPr>
              <a:buFont typeface="Wingdings" pitchFamily="2" charset="2"/>
              <a:buChar char="Ø"/>
            </a:pPr>
            <a:r>
              <a:rPr lang="en-IN" dirty="0" smtClean="0">
                <a:latin typeface="Times New Roman" pitchFamily="18" charset="0"/>
                <a:cs typeface="Times New Roman" pitchFamily="18" charset="0"/>
              </a:rPr>
              <a:t>Death</a:t>
            </a:r>
          </a:p>
          <a:p>
            <a:pPr>
              <a:buFont typeface="Wingdings" pitchFamily="2" charset="2"/>
              <a:buChar char="Ø"/>
            </a:pPr>
            <a:r>
              <a:rPr lang="en-IN" dirty="0" smtClean="0">
                <a:latin typeface="Times New Roman" pitchFamily="18" charset="0"/>
                <a:cs typeface="Times New Roman" pitchFamily="18" charset="0"/>
              </a:rPr>
              <a:t>Threat of death to oneself or others</a:t>
            </a:r>
          </a:p>
          <a:p>
            <a:pPr>
              <a:buFont typeface="Wingdings" pitchFamily="2" charset="2"/>
              <a:buChar char="Ø"/>
            </a:pPr>
            <a:r>
              <a:rPr lang="en-IN" dirty="0" smtClean="0">
                <a:latin typeface="Times New Roman" pitchFamily="18" charset="0"/>
                <a:cs typeface="Times New Roman" pitchFamily="18" charset="0"/>
              </a:rPr>
              <a:t>Threat of serious injury to oneself or others</a:t>
            </a:r>
          </a:p>
          <a:p>
            <a:pPr>
              <a:buFont typeface="Wingdings" pitchFamily="2" charset="2"/>
              <a:buChar char="Ø"/>
            </a:pPr>
            <a:r>
              <a:rPr lang="en-IN" dirty="0" smtClean="0">
                <a:latin typeface="Times New Roman" pitchFamily="18" charset="0"/>
                <a:cs typeface="Times New Roman" pitchFamily="18" charset="0"/>
              </a:rPr>
              <a:t>Threat to the physical integrity of oneself or others.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000" dirty="0" smtClean="0">
                <a:solidFill>
                  <a:srgbClr val="7030A0"/>
                </a:solidFill>
                <a:latin typeface="Andalus" pitchFamily="18" charset="-78"/>
                <a:cs typeface="Andalus" pitchFamily="18" charset="-78"/>
              </a:rPr>
              <a:t>negative changes in thinking and mood</a:t>
            </a:r>
            <a:endParaRPr lang="en-IN" sz="40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lnSpcReduction="10000"/>
          </a:bodyPr>
          <a:lstStyle/>
          <a:p>
            <a:r>
              <a:rPr lang="en-IN" dirty="0" smtClean="0">
                <a:latin typeface="Andalus" pitchFamily="18" charset="-78"/>
                <a:cs typeface="Andalus" pitchFamily="18" charset="-78"/>
              </a:rPr>
              <a:t>May include,</a:t>
            </a:r>
          </a:p>
          <a:p>
            <a:pPr>
              <a:buFont typeface="Wingdings" pitchFamily="2" charset="2"/>
              <a:buChar char="Ø"/>
            </a:pPr>
            <a:r>
              <a:rPr lang="en-IN" dirty="0" smtClean="0">
                <a:latin typeface="Andalus" pitchFamily="18" charset="-78"/>
                <a:cs typeface="Andalus" pitchFamily="18" charset="-78"/>
              </a:rPr>
              <a:t>Negative thoughts about yourself, other people or the world</a:t>
            </a:r>
          </a:p>
          <a:p>
            <a:pPr>
              <a:buFont typeface="Wingdings" pitchFamily="2" charset="2"/>
              <a:buChar char="Ø"/>
            </a:pPr>
            <a:r>
              <a:rPr lang="en-IN" dirty="0" smtClean="0">
                <a:solidFill>
                  <a:srgbClr val="7030A0"/>
                </a:solidFill>
                <a:latin typeface="Andalus" pitchFamily="18" charset="-78"/>
                <a:cs typeface="Andalus" pitchFamily="18" charset="-78"/>
              </a:rPr>
              <a:t>Hopelessness about the future</a:t>
            </a:r>
            <a:r>
              <a:rPr lang="en-IN" dirty="0" smtClean="0">
                <a:latin typeface="Andalus" pitchFamily="18" charset="-78"/>
                <a:cs typeface="Andalus" pitchFamily="18" charset="-78"/>
              </a:rPr>
              <a:t>.</a:t>
            </a:r>
          </a:p>
          <a:p>
            <a:pPr>
              <a:buFont typeface="Wingdings" pitchFamily="2" charset="2"/>
              <a:buChar char="Ø"/>
            </a:pPr>
            <a:r>
              <a:rPr lang="en-IN" dirty="0" smtClean="0">
                <a:latin typeface="Andalus" pitchFamily="18" charset="-78"/>
                <a:cs typeface="Andalus" pitchFamily="18" charset="-78"/>
              </a:rPr>
              <a:t>Memory problems including </a:t>
            </a:r>
            <a:r>
              <a:rPr lang="en-IN" dirty="0" smtClean="0">
                <a:solidFill>
                  <a:srgbClr val="7030A0"/>
                </a:solidFill>
                <a:latin typeface="Andalus" pitchFamily="18" charset="-78"/>
                <a:cs typeface="Andalus" pitchFamily="18" charset="-78"/>
              </a:rPr>
              <a:t>not remembering important aspects of the traumatic event.</a:t>
            </a:r>
          </a:p>
          <a:p>
            <a:pPr>
              <a:buFont typeface="Wingdings" pitchFamily="2" charset="2"/>
              <a:buChar char="Ø"/>
            </a:pPr>
            <a:r>
              <a:rPr lang="en-IN" dirty="0" smtClean="0">
                <a:latin typeface="Andalus" pitchFamily="18" charset="-78"/>
                <a:cs typeface="Andalus" pitchFamily="18" charset="-78"/>
              </a:rPr>
              <a:t>Difficulty maintaining close relationships.</a:t>
            </a:r>
          </a:p>
          <a:p>
            <a:pPr>
              <a:buFont typeface="Wingdings" pitchFamily="2" charset="2"/>
              <a:buChar char="Ø"/>
            </a:pPr>
            <a:r>
              <a:rPr lang="en-IN" dirty="0" smtClean="0">
                <a:latin typeface="Andalus" pitchFamily="18" charset="-78"/>
                <a:cs typeface="Andalus" pitchFamily="18" charset="-78"/>
              </a:rPr>
              <a:t>Feeling detached from </a:t>
            </a:r>
            <a:r>
              <a:rPr lang="en-IN" dirty="0" smtClean="0">
                <a:solidFill>
                  <a:srgbClr val="7030A0"/>
                </a:solidFill>
                <a:latin typeface="Andalus" pitchFamily="18" charset="-78"/>
                <a:cs typeface="Andalus" pitchFamily="18" charset="-78"/>
              </a:rPr>
              <a:t>family and friends</a:t>
            </a:r>
          </a:p>
          <a:p>
            <a:pPr>
              <a:buFont typeface="Wingdings" pitchFamily="2" charset="2"/>
              <a:buChar char="Ø"/>
            </a:pPr>
            <a:r>
              <a:rPr lang="en-IN" dirty="0" smtClean="0">
                <a:latin typeface="Andalus" pitchFamily="18" charset="-78"/>
                <a:cs typeface="Andalus" pitchFamily="18" charset="-78"/>
              </a:rPr>
              <a:t>Lack of interest in activities you once enjoyed</a:t>
            </a:r>
          </a:p>
          <a:p>
            <a:pPr>
              <a:buFont typeface="Wingdings" pitchFamily="2" charset="2"/>
              <a:buChar char="Ø"/>
            </a:pPr>
            <a:r>
              <a:rPr lang="en-IN" dirty="0" smtClean="0">
                <a:latin typeface="Andalus" pitchFamily="18" charset="-78"/>
                <a:cs typeface="Andalus" pitchFamily="18" charset="-78"/>
              </a:rPr>
              <a:t>Difficulty experiencing positive emotions</a:t>
            </a:r>
          </a:p>
          <a:p>
            <a:pPr>
              <a:buFont typeface="Wingdings" pitchFamily="2" charset="2"/>
              <a:buChar char="Ø"/>
            </a:pPr>
            <a:r>
              <a:rPr lang="en-IN" dirty="0" smtClean="0">
                <a:latin typeface="Andalus" pitchFamily="18" charset="-78"/>
                <a:cs typeface="Andalus" pitchFamily="18" charset="-78"/>
              </a:rPr>
              <a:t>Feeling emotionally numb.</a:t>
            </a:r>
            <a:endParaRPr lang="en-IN" dirty="0">
              <a:latin typeface="Andalus" pitchFamily="18" charset="-78"/>
              <a:cs typeface="Andalus" pitchFamily="18" charset="-78"/>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000" dirty="0" smtClean="0">
                <a:solidFill>
                  <a:srgbClr val="7030A0"/>
                </a:solidFill>
                <a:latin typeface="Andalus" pitchFamily="18" charset="-78"/>
                <a:cs typeface="Andalus" pitchFamily="18" charset="-78"/>
              </a:rPr>
              <a:t>Changes in physical and emotional reactions</a:t>
            </a:r>
            <a:endParaRPr lang="en-IN" sz="40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r>
              <a:rPr lang="en-IN" dirty="0" smtClean="0">
                <a:latin typeface="Times New Roman" pitchFamily="18" charset="0"/>
                <a:cs typeface="Times New Roman" pitchFamily="18" charset="0"/>
              </a:rPr>
              <a:t>May include,</a:t>
            </a:r>
          </a:p>
          <a:p>
            <a:pPr>
              <a:buFont typeface="Wingdings" pitchFamily="2" charset="2"/>
              <a:buChar char="Ø"/>
            </a:pPr>
            <a:r>
              <a:rPr lang="en-IN" dirty="0" smtClean="0">
                <a:latin typeface="Times New Roman" pitchFamily="18" charset="0"/>
                <a:cs typeface="Times New Roman" pitchFamily="18" charset="0"/>
              </a:rPr>
              <a:t>Being easily startled or frightened.</a:t>
            </a:r>
          </a:p>
          <a:p>
            <a:pPr>
              <a:buFont typeface="Wingdings" pitchFamily="2" charset="2"/>
              <a:buChar char="Ø"/>
            </a:pPr>
            <a:r>
              <a:rPr lang="en-IN" dirty="0" smtClean="0">
                <a:latin typeface="Times New Roman" pitchFamily="18" charset="0"/>
                <a:cs typeface="Times New Roman" pitchFamily="18" charset="0"/>
              </a:rPr>
              <a:t>Always being on guard for danger</a:t>
            </a:r>
          </a:p>
          <a:p>
            <a:pPr>
              <a:buFont typeface="Wingdings" pitchFamily="2" charset="2"/>
              <a:buChar char="Ø"/>
            </a:pPr>
            <a:r>
              <a:rPr lang="en-IN" dirty="0" smtClean="0">
                <a:solidFill>
                  <a:srgbClr val="7030A0"/>
                </a:solidFill>
                <a:latin typeface="Times New Roman" pitchFamily="18" charset="0"/>
                <a:cs typeface="Times New Roman" pitchFamily="18" charset="0"/>
              </a:rPr>
              <a:t>Self destructive behaviour, such as drinking too much or driving too fast.</a:t>
            </a:r>
          </a:p>
          <a:p>
            <a:pPr>
              <a:buFont typeface="Wingdings" pitchFamily="2" charset="2"/>
              <a:buChar char="Ø"/>
            </a:pPr>
            <a:r>
              <a:rPr lang="en-IN" dirty="0" smtClean="0">
                <a:latin typeface="Times New Roman" pitchFamily="18" charset="0"/>
                <a:cs typeface="Times New Roman" pitchFamily="18" charset="0"/>
              </a:rPr>
              <a:t>Trouble sleeping</a:t>
            </a:r>
          </a:p>
          <a:p>
            <a:pPr>
              <a:buFont typeface="Wingdings" pitchFamily="2" charset="2"/>
              <a:buChar char="Ø"/>
            </a:pPr>
            <a:r>
              <a:rPr lang="en-IN" dirty="0" smtClean="0">
                <a:latin typeface="Times New Roman" pitchFamily="18" charset="0"/>
                <a:cs typeface="Times New Roman" pitchFamily="18" charset="0"/>
              </a:rPr>
              <a:t>Trouble concentrating</a:t>
            </a:r>
          </a:p>
          <a:p>
            <a:pPr>
              <a:buFont typeface="Wingdings" pitchFamily="2" charset="2"/>
              <a:buChar char="Ø"/>
            </a:pPr>
            <a:r>
              <a:rPr lang="en-IN" dirty="0" smtClean="0">
                <a:solidFill>
                  <a:srgbClr val="7030A0"/>
                </a:solidFill>
                <a:latin typeface="Times New Roman" pitchFamily="18" charset="0"/>
                <a:cs typeface="Times New Roman" pitchFamily="18" charset="0"/>
              </a:rPr>
              <a:t>Irritability: </a:t>
            </a:r>
            <a:r>
              <a:rPr lang="en-IN" dirty="0" smtClean="0">
                <a:latin typeface="Times New Roman" pitchFamily="18" charset="0"/>
                <a:cs typeface="Times New Roman" pitchFamily="18" charset="0"/>
              </a:rPr>
              <a:t>angry outbursts or aggressive behaviour.</a:t>
            </a:r>
          </a:p>
          <a:p>
            <a:pPr>
              <a:buFont typeface="Wingdings" pitchFamily="2" charset="2"/>
              <a:buChar char="Ø"/>
            </a:pPr>
            <a:r>
              <a:rPr lang="en-IN" dirty="0" smtClean="0">
                <a:latin typeface="Times New Roman" pitchFamily="18" charset="0"/>
                <a:cs typeface="Times New Roman" pitchFamily="18" charset="0"/>
              </a:rPr>
              <a:t>Overwhelming guilt or shame.</a:t>
            </a:r>
            <a:endParaRPr lang="en-IN" dirty="0">
              <a:latin typeface="Times New Roman" pitchFamily="18" charset="0"/>
              <a:cs typeface="Times New Roman" pitchFamily="18"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smtClean="0">
                <a:solidFill>
                  <a:srgbClr val="7030A0"/>
                </a:solidFill>
                <a:latin typeface="Andalus" pitchFamily="18" charset="-78"/>
                <a:cs typeface="Andalus" pitchFamily="18" charset="-78"/>
              </a:rPr>
              <a:t>Intensity of symptoms</a:t>
            </a:r>
            <a:endParaRPr lang="en-IN" sz="36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lstStyle/>
          <a:p>
            <a:r>
              <a:rPr lang="en-IN" dirty="0" smtClean="0">
                <a:latin typeface="Times New Roman" pitchFamily="18" charset="0"/>
                <a:cs typeface="Times New Roman" pitchFamily="18" charset="0"/>
              </a:rPr>
              <a:t>PTSD </a:t>
            </a:r>
            <a:r>
              <a:rPr lang="en-IN" dirty="0" smtClean="0">
                <a:solidFill>
                  <a:srgbClr val="7030A0"/>
                </a:solidFill>
                <a:latin typeface="Times New Roman" pitchFamily="18" charset="0"/>
                <a:cs typeface="Times New Roman" pitchFamily="18" charset="0"/>
              </a:rPr>
              <a:t>symptoms can vary in intensity over time</a:t>
            </a:r>
            <a:r>
              <a:rPr lang="en-IN" dirty="0" smtClean="0">
                <a:latin typeface="Times New Roman" pitchFamily="18" charset="0"/>
                <a:cs typeface="Times New Roman" pitchFamily="18" charset="0"/>
              </a:rPr>
              <a:t>. you may have more PTSD symptoms when you are </a:t>
            </a:r>
            <a:r>
              <a:rPr lang="en-IN" dirty="0" smtClean="0">
                <a:solidFill>
                  <a:srgbClr val="7030A0"/>
                </a:solidFill>
                <a:latin typeface="Times New Roman" pitchFamily="18" charset="0"/>
                <a:cs typeface="Times New Roman" pitchFamily="18" charset="0"/>
              </a:rPr>
              <a:t>stressed in general, or when you come across reminders of what you went through </a:t>
            </a:r>
            <a:r>
              <a:rPr lang="en-IN" dirty="0" err="1" smtClean="0">
                <a:latin typeface="Times New Roman" pitchFamily="18" charset="0"/>
                <a:cs typeface="Times New Roman" pitchFamily="18" charset="0"/>
              </a:rPr>
              <a:t>e.g</a:t>
            </a:r>
            <a:r>
              <a:rPr lang="en-IN" dirty="0" smtClean="0">
                <a:latin typeface="Times New Roman" pitchFamily="18" charset="0"/>
                <a:cs typeface="Times New Roman" pitchFamily="18" charset="0"/>
              </a:rPr>
              <a:t> you may hear a car backfire and relieve combat experiences. or  you may see a report on the news about a sexual assault and feel overcome by memories of your own assault.</a:t>
            </a:r>
            <a:endParaRPr lang="en-IN" dirty="0">
              <a:latin typeface="Times New Roman" pitchFamily="18" charset="0"/>
              <a:cs typeface="Times New Roman"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000" dirty="0" smtClean="0">
                <a:solidFill>
                  <a:srgbClr val="7030A0"/>
                </a:solidFill>
                <a:latin typeface="Andalus" pitchFamily="18" charset="-78"/>
                <a:cs typeface="Andalus" pitchFamily="18" charset="-78"/>
              </a:rPr>
              <a:t>if you have suicidal thoughts</a:t>
            </a:r>
            <a:endParaRPr lang="en-IN" sz="40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r>
              <a:rPr lang="en-IN" dirty="0" smtClean="0">
                <a:latin typeface="Times New Roman" pitchFamily="18" charset="0"/>
                <a:cs typeface="Times New Roman" pitchFamily="18" charset="0"/>
              </a:rPr>
              <a:t>If you or someone you know has suicidal thoughts, get help right away through one or more of these resources:</a:t>
            </a:r>
          </a:p>
          <a:p>
            <a:pPr>
              <a:buFont typeface="Wingdings" pitchFamily="2" charset="2"/>
              <a:buChar char="Ø"/>
            </a:pPr>
            <a:r>
              <a:rPr lang="en-IN" dirty="0" smtClean="0">
                <a:latin typeface="Times New Roman" pitchFamily="18" charset="0"/>
                <a:cs typeface="Times New Roman" pitchFamily="18" charset="0"/>
              </a:rPr>
              <a:t>Reach out to a closed friend or loved one.</a:t>
            </a:r>
          </a:p>
          <a:p>
            <a:pPr>
              <a:buFont typeface="Wingdings" pitchFamily="2" charset="2"/>
              <a:buChar char="Ø"/>
            </a:pPr>
            <a:r>
              <a:rPr lang="en-IN" dirty="0" smtClean="0">
                <a:latin typeface="Times New Roman" pitchFamily="18" charset="0"/>
                <a:cs typeface="Times New Roman" pitchFamily="18" charset="0"/>
              </a:rPr>
              <a:t>Make an appointment with your doctor or a mental health professional.</a:t>
            </a:r>
            <a:endParaRPr lang="en-IN" dirty="0">
              <a:latin typeface="Times New Roman" pitchFamily="18" charset="0"/>
              <a:cs typeface="Times New Roman" pitchFamily="18"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smtClean="0">
                <a:solidFill>
                  <a:srgbClr val="7030A0"/>
                </a:solidFill>
                <a:latin typeface="Andalus" pitchFamily="18" charset="-78"/>
                <a:cs typeface="Andalus" pitchFamily="18" charset="-78"/>
              </a:rPr>
              <a:t>CAUSES</a:t>
            </a:r>
            <a:endParaRPr lang="en-IN" sz="36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fontScale="85000" lnSpcReduction="10000"/>
          </a:bodyPr>
          <a:lstStyle/>
          <a:p>
            <a:r>
              <a:rPr lang="en-IN" dirty="0" smtClean="0">
                <a:latin typeface="Times New Roman" pitchFamily="18" charset="0"/>
                <a:cs typeface="Times New Roman" pitchFamily="18" charset="0"/>
              </a:rPr>
              <a:t>You can </a:t>
            </a:r>
            <a:r>
              <a:rPr lang="en-IN" dirty="0" smtClean="0">
                <a:solidFill>
                  <a:srgbClr val="7030A0"/>
                </a:solidFill>
                <a:latin typeface="Times New Roman" pitchFamily="18" charset="0"/>
                <a:cs typeface="Times New Roman" pitchFamily="18" charset="0"/>
              </a:rPr>
              <a:t>develop  post traumatic stress disorder when you go through, see or learn about an event involving </a:t>
            </a:r>
            <a:r>
              <a:rPr lang="en-IN" b="1" dirty="0" smtClean="0">
                <a:solidFill>
                  <a:srgbClr val="7030A0"/>
                </a:solidFill>
                <a:latin typeface="Times New Roman" pitchFamily="18" charset="0"/>
                <a:cs typeface="Times New Roman" pitchFamily="18" charset="0"/>
              </a:rPr>
              <a:t>actual or threatened death, serious injury or sexual violation</a:t>
            </a:r>
            <a:r>
              <a:rPr lang="en-IN" b="1" dirty="0" smtClean="0">
                <a:latin typeface="Times New Roman" pitchFamily="18" charset="0"/>
                <a:cs typeface="Times New Roman" pitchFamily="18" charset="0"/>
              </a:rPr>
              <a:t>.</a:t>
            </a:r>
          </a:p>
          <a:p>
            <a:r>
              <a:rPr lang="en-IN" dirty="0" smtClean="0">
                <a:latin typeface="Times New Roman" pitchFamily="18" charset="0"/>
                <a:cs typeface="Times New Roman" pitchFamily="18" charset="0"/>
              </a:rPr>
              <a:t>Doctors are not sure why some people get PTSD. as with most mental health problems, PTSD is probably caused by a complex mix of:</a:t>
            </a:r>
          </a:p>
          <a:p>
            <a:pPr>
              <a:buFont typeface="Wingdings" pitchFamily="2" charset="2"/>
              <a:buChar char="Ø"/>
            </a:pPr>
            <a:r>
              <a:rPr lang="en-IN" b="1" dirty="0" smtClean="0">
                <a:solidFill>
                  <a:srgbClr val="7030A0"/>
                </a:solidFill>
                <a:latin typeface="Times New Roman" pitchFamily="18" charset="0"/>
                <a:cs typeface="Times New Roman" pitchFamily="18" charset="0"/>
              </a:rPr>
              <a:t>Stressful experiences</a:t>
            </a:r>
            <a:r>
              <a:rPr lang="en-IN" dirty="0" smtClean="0">
                <a:latin typeface="Times New Roman" pitchFamily="18" charset="0"/>
                <a:cs typeface="Times New Roman" pitchFamily="18" charset="0"/>
              </a:rPr>
              <a:t>, including the </a:t>
            </a:r>
            <a:r>
              <a:rPr lang="en-IN" dirty="0" err="1" smtClean="0">
                <a:latin typeface="Times New Roman" pitchFamily="18" charset="0"/>
                <a:cs typeface="Times New Roman" pitchFamily="18" charset="0"/>
              </a:rPr>
              <a:t>amout</a:t>
            </a:r>
            <a:r>
              <a:rPr lang="en-IN" dirty="0" smtClean="0">
                <a:latin typeface="Times New Roman" pitchFamily="18" charset="0"/>
                <a:cs typeface="Times New Roman" pitchFamily="18" charset="0"/>
              </a:rPr>
              <a:t> and severity of trauma you have gone through in your life.</a:t>
            </a:r>
          </a:p>
          <a:p>
            <a:pPr>
              <a:buFont typeface="Wingdings" pitchFamily="2" charset="2"/>
              <a:buChar char="Ø"/>
            </a:pPr>
            <a:r>
              <a:rPr lang="en-IN" b="1" dirty="0" smtClean="0">
                <a:solidFill>
                  <a:srgbClr val="7030A0"/>
                </a:solidFill>
                <a:latin typeface="Times New Roman" pitchFamily="18" charset="0"/>
                <a:cs typeface="Times New Roman" pitchFamily="18" charset="0"/>
              </a:rPr>
              <a:t>Inherited mental health risks</a:t>
            </a:r>
            <a:r>
              <a:rPr lang="en-IN" dirty="0" smtClean="0">
                <a:latin typeface="Times New Roman" pitchFamily="18" charset="0"/>
                <a:cs typeface="Times New Roman" pitchFamily="18" charset="0"/>
              </a:rPr>
              <a:t>, such as a family history of anxiety and depression,</a:t>
            </a:r>
          </a:p>
          <a:p>
            <a:pPr>
              <a:buFont typeface="Wingdings" pitchFamily="2" charset="2"/>
              <a:buChar char="Ø"/>
            </a:pPr>
            <a:r>
              <a:rPr lang="en-IN" b="1" dirty="0" smtClean="0">
                <a:solidFill>
                  <a:srgbClr val="7030A0"/>
                </a:solidFill>
                <a:latin typeface="Times New Roman" pitchFamily="18" charset="0"/>
                <a:cs typeface="Times New Roman" pitchFamily="18" charset="0"/>
              </a:rPr>
              <a:t>Inherited features of your personality</a:t>
            </a:r>
            <a:r>
              <a:rPr lang="en-IN" b="1" dirty="0" smtClean="0">
                <a:latin typeface="Times New Roman" pitchFamily="18" charset="0"/>
                <a:cs typeface="Times New Roman" pitchFamily="18" charset="0"/>
              </a:rPr>
              <a:t> </a:t>
            </a:r>
            <a:r>
              <a:rPr lang="en-IN" dirty="0" smtClean="0">
                <a:latin typeface="Times New Roman" pitchFamily="18" charset="0"/>
                <a:cs typeface="Times New Roman" pitchFamily="18" charset="0"/>
              </a:rPr>
              <a:t>often called your temperament.</a:t>
            </a:r>
          </a:p>
          <a:p>
            <a:pPr>
              <a:buFont typeface="Wingdings" pitchFamily="2" charset="2"/>
              <a:buChar char="Ø"/>
            </a:pPr>
            <a:r>
              <a:rPr lang="en-IN" b="1" dirty="0" smtClean="0">
                <a:solidFill>
                  <a:srgbClr val="7030A0"/>
                </a:solidFill>
                <a:latin typeface="Times New Roman" pitchFamily="18" charset="0"/>
                <a:cs typeface="Times New Roman" pitchFamily="18" charset="0"/>
              </a:rPr>
              <a:t>The way your brain regulates the chemicals and hormones your body releases in response to stress.</a:t>
            </a:r>
            <a:endParaRPr lang="en-IN" b="1" dirty="0">
              <a:solidFill>
                <a:srgbClr val="7030A0"/>
              </a:solidFill>
              <a:latin typeface="Times New Roman" pitchFamily="18" charset="0"/>
              <a:cs typeface="Times New Roman" pitchFamily="18"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dirty="0" smtClean="0">
                <a:solidFill>
                  <a:srgbClr val="7030A0"/>
                </a:solidFill>
                <a:latin typeface="Andalus" pitchFamily="18" charset="-78"/>
                <a:cs typeface="Andalus" pitchFamily="18" charset="-78"/>
              </a:rPr>
              <a:t>Risk factors</a:t>
            </a:r>
            <a:endParaRPr lang="en-IN" sz="40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fontScale="77500" lnSpcReduction="20000"/>
          </a:bodyPr>
          <a:lstStyle/>
          <a:p>
            <a:r>
              <a:rPr lang="en-IN" dirty="0" smtClean="0">
                <a:latin typeface="Times New Roman" pitchFamily="18" charset="0"/>
                <a:cs typeface="Times New Roman" pitchFamily="18" charset="0"/>
              </a:rPr>
              <a:t>People of all ages can have post traumatic stress disorder. However , some factors may make you more likely to develop PTSD after a traumatic event, such as:</a:t>
            </a:r>
          </a:p>
          <a:p>
            <a:pPr>
              <a:buFont typeface="Wingdings" pitchFamily="2" charset="2"/>
              <a:buChar char="Ø"/>
            </a:pPr>
            <a:r>
              <a:rPr lang="en-IN" dirty="0" smtClean="0">
                <a:latin typeface="Times New Roman" pitchFamily="18" charset="0"/>
                <a:cs typeface="Times New Roman" pitchFamily="18" charset="0"/>
              </a:rPr>
              <a:t>Experiencing </a:t>
            </a:r>
            <a:r>
              <a:rPr lang="en-IN" b="1" dirty="0" smtClean="0">
                <a:solidFill>
                  <a:schemeClr val="accent5">
                    <a:lumMod val="50000"/>
                  </a:schemeClr>
                </a:solidFill>
                <a:latin typeface="Times New Roman" pitchFamily="18" charset="0"/>
                <a:cs typeface="Times New Roman" pitchFamily="18" charset="0"/>
              </a:rPr>
              <a:t>intense or long lasting trauma.</a:t>
            </a:r>
          </a:p>
          <a:p>
            <a:pPr>
              <a:buFont typeface="Wingdings" pitchFamily="2" charset="2"/>
              <a:buChar char="Ø"/>
            </a:pPr>
            <a:r>
              <a:rPr lang="en-IN" dirty="0" smtClean="0">
                <a:latin typeface="Times New Roman" pitchFamily="18" charset="0"/>
                <a:cs typeface="Times New Roman" pitchFamily="18" charset="0"/>
              </a:rPr>
              <a:t>Having experienced other trauma earlier in life, such as </a:t>
            </a:r>
            <a:r>
              <a:rPr lang="en-IN" b="1" dirty="0" smtClean="0">
                <a:solidFill>
                  <a:schemeClr val="accent5">
                    <a:lumMod val="50000"/>
                  </a:schemeClr>
                </a:solidFill>
                <a:latin typeface="Times New Roman" pitchFamily="18" charset="0"/>
                <a:cs typeface="Times New Roman" pitchFamily="18" charset="0"/>
              </a:rPr>
              <a:t>childhood abuse.</a:t>
            </a:r>
          </a:p>
          <a:p>
            <a:pPr>
              <a:buFont typeface="Wingdings" pitchFamily="2" charset="2"/>
              <a:buChar char="Ø"/>
            </a:pPr>
            <a:r>
              <a:rPr lang="en-IN" dirty="0" smtClean="0">
                <a:latin typeface="Times New Roman" pitchFamily="18" charset="0"/>
                <a:cs typeface="Times New Roman" pitchFamily="18" charset="0"/>
              </a:rPr>
              <a:t>Having a job that increases your risk of being exposed to traumatic events such as military personnel and first responders.</a:t>
            </a:r>
          </a:p>
          <a:p>
            <a:pPr>
              <a:buFont typeface="Wingdings" pitchFamily="2" charset="2"/>
              <a:buChar char="Ø"/>
            </a:pPr>
            <a:r>
              <a:rPr lang="en-IN" dirty="0" smtClean="0">
                <a:latin typeface="Times New Roman" pitchFamily="18" charset="0"/>
                <a:cs typeface="Times New Roman" pitchFamily="18" charset="0"/>
              </a:rPr>
              <a:t>Having other mental health problems such as </a:t>
            </a:r>
            <a:r>
              <a:rPr lang="en-IN" b="1" dirty="0" smtClean="0">
                <a:solidFill>
                  <a:schemeClr val="accent5">
                    <a:lumMod val="50000"/>
                  </a:schemeClr>
                </a:solidFill>
                <a:latin typeface="Times New Roman" pitchFamily="18" charset="0"/>
                <a:cs typeface="Times New Roman" pitchFamily="18" charset="0"/>
              </a:rPr>
              <a:t>anxiety or depression.</a:t>
            </a:r>
          </a:p>
          <a:p>
            <a:pPr>
              <a:buFont typeface="Wingdings" pitchFamily="2" charset="2"/>
              <a:buChar char="Ø"/>
            </a:pPr>
            <a:r>
              <a:rPr lang="en-IN" dirty="0" smtClean="0">
                <a:latin typeface="Times New Roman" pitchFamily="18" charset="0"/>
                <a:cs typeface="Times New Roman" pitchFamily="18" charset="0"/>
              </a:rPr>
              <a:t>Having problems with substance </a:t>
            </a:r>
            <a:r>
              <a:rPr lang="en-IN" b="1" dirty="0" smtClean="0">
                <a:solidFill>
                  <a:schemeClr val="accent5">
                    <a:lumMod val="50000"/>
                  </a:schemeClr>
                </a:solidFill>
                <a:latin typeface="Times New Roman" pitchFamily="18" charset="0"/>
                <a:cs typeface="Times New Roman" pitchFamily="18" charset="0"/>
              </a:rPr>
              <a:t>misuse such as excess drinking or drug use.</a:t>
            </a:r>
          </a:p>
          <a:p>
            <a:pPr>
              <a:buFont typeface="Wingdings" pitchFamily="2" charset="2"/>
              <a:buChar char="Ø"/>
            </a:pPr>
            <a:r>
              <a:rPr lang="en-IN" dirty="0" smtClean="0">
                <a:solidFill>
                  <a:schemeClr val="tx1">
                    <a:lumMod val="75000"/>
                    <a:lumOff val="25000"/>
                  </a:schemeClr>
                </a:solidFill>
                <a:latin typeface="Times New Roman" pitchFamily="18" charset="0"/>
                <a:cs typeface="Times New Roman" pitchFamily="18" charset="0"/>
              </a:rPr>
              <a:t>Lacking a good </a:t>
            </a:r>
            <a:r>
              <a:rPr lang="en-IN" b="1" dirty="0" smtClean="0">
                <a:solidFill>
                  <a:schemeClr val="tx2">
                    <a:lumMod val="75000"/>
                  </a:schemeClr>
                </a:solidFill>
                <a:latin typeface="Times New Roman" pitchFamily="18" charset="0"/>
                <a:cs typeface="Times New Roman" pitchFamily="18" charset="0"/>
              </a:rPr>
              <a:t>support system of family and friends</a:t>
            </a:r>
            <a:r>
              <a:rPr lang="en-IN" b="1" dirty="0" smtClean="0">
                <a:solidFill>
                  <a:srgbClr val="7030A0"/>
                </a:solidFill>
                <a:latin typeface="Times New Roman" pitchFamily="18" charset="0"/>
                <a:cs typeface="Times New Roman" pitchFamily="18" charset="0"/>
              </a:rPr>
              <a:t>.</a:t>
            </a:r>
          </a:p>
          <a:p>
            <a:pPr>
              <a:buFont typeface="Wingdings" pitchFamily="2" charset="2"/>
              <a:buChar char="Ø"/>
            </a:pPr>
            <a:r>
              <a:rPr lang="en-IN" dirty="0" smtClean="0">
                <a:latin typeface="Times New Roman" pitchFamily="18" charset="0"/>
                <a:cs typeface="Times New Roman" pitchFamily="18" charset="0"/>
              </a:rPr>
              <a:t>Having </a:t>
            </a:r>
            <a:r>
              <a:rPr lang="en-IN" b="1" dirty="0" smtClean="0">
                <a:solidFill>
                  <a:schemeClr val="tx2">
                    <a:lumMod val="75000"/>
                  </a:schemeClr>
                </a:solidFill>
                <a:latin typeface="Times New Roman" pitchFamily="18" charset="0"/>
                <a:cs typeface="Times New Roman" pitchFamily="18" charset="0"/>
              </a:rPr>
              <a:t>blood relatives with mental health problems, including anxiety or depression.</a:t>
            </a:r>
            <a:endParaRPr lang="en-IN" b="1" dirty="0">
              <a:solidFill>
                <a:schemeClr val="tx2">
                  <a:lumMod val="75000"/>
                </a:schemeClr>
              </a:solidFill>
              <a:latin typeface="Times New Roman" pitchFamily="18" charset="0"/>
              <a:cs typeface="Times New Roman"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smtClean="0">
                <a:solidFill>
                  <a:srgbClr val="7030A0"/>
                </a:solidFill>
                <a:latin typeface="Andalus" pitchFamily="18" charset="-78"/>
                <a:cs typeface="Andalus" pitchFamily="18" charset="-78"/>
              </a:rPr>
              <a:t>complications</a:t>
            </a:r>
            <a:endParaRPr lang="en-IN" sz="36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r>
              <a:rPr lang="en-IN" dirty="0" smtClean="0">
                <a:latin typeface="Times New Roman" pitchFamily="18" charset="0"/>
                <a:cs typeface="Times New Roman" pitchFamily="18" charset="0"/>
              </a:rPr>
              <a:t>Post traumatic stress disorder can disrupt your </a:t>
            </a:r>
            <a:r>
              <a:rPr lang="en-IN" dirty="0" smtClean="0">
                <a:solidFill>
                  <a:srgbClr val="7030A0"/>
                </a:solidFill>
                <a:latin typeface="Times New Roman" pitchFamily="18" charset="0"/>
                <a:cs typeface="Times New Roman" pitchFamily="18" charset="0"/>
              </a:rPr>
              <a:t>whole life-your job</a:t>
            </a:r>
            <a:r>
              <a:rPr lang="en-IN" dirty="0" smtClean="0">
                <a:latin typeface="Times New Roman" pitchFamily="18" charset="0"/>
                <a:cs typeface="Times New Roman" pitchFamily="18" charset="0"/>
              </a:rPr>
              <a:t>, </a:t>
            </a:r>
            <a:r>
              <a:rPr lang="en-IN" dirty="0" smtClean="0">
                <a:solidFill>
                  <a:srgbClr val="7030A0"/>
                </a:solidFill>
                <a:latin typeface="Times New Roman" pitchFamily="18" charset="0"/>
                <a:cs typeface="Times New Roman" pitchFamily="18" charset="0"/>
              </a:rPr>
              <a:t>your relationships,</a:t>
            </a:r>
            <a:r>
              <a:rPr lang="en-IN" dirty="0" smtClean="0">
                <a:latin typeface="Times New Roman" pitchFamily="18" charset="0"/>
                <a:cs typeface="Times New Roman" pitchFamily="18" charset="0"/>
              </a:rPr>
              <a:t> </a:t>
            </a:r>
            <a:r>
              <a:rPr lang="en-IN" dirty="0" smtClean="0">
                <a:solidFill>
                  <a:srgbClr val="7030A0"/>
                </a:solidFill>
                <a:latin typeface="Times New Roman" pitchFamily="18" charset="0"/>
                <a:cs typeface="Times New Roman" pitchFamily="18" charset="0"/>
              </a:rPr>
              <a:t>your health </a:t>
            </a:r>
            <a:r>
              <a:rPr lang="en-IN" dirty="0" smtClean="0">
                <a:latin typeface="Times New Roman" pitchFamily="18" charset="0"/>
                <a:cs typeface="Times New Roman" pitchFamily="18" charset="0"/>
              </a:rPr>
              <a:t>and </a:t>
            </a:r>
            <a:r>
              <a:rPr lang="en-IN" dirty="0" smtClean="0">
                <a:solidFill>
                  <a:schemeClr val="tx2">
                    <a:lumMod val="75000"/>
                  </a:schemeClr>
                </a:solidFill>
                <a:latin typeface="Times New Roman" pitchFamily="18" charset="0"/>
                <a:cs typeface="Times New Roman" pitchFamily="18" charset="0"/>
              </a:rPr>
              <a:t>your enjoyment of everyday  activities.</a:t>
            </a:r>
          </a:p>
          <a:p>
            <a:r>
              <a:rPr lang="en-IN" dirty="0" smtClean="0">
                <a:latin typeface="Times New Roman" pitchFamily="18" charset="0"/>
                <a:cs typeface="Times New Roman" pitchFamily="18" charset="0"/>
              </a:rPr>
              <a:t>Having PTSD may also increase your risk of other mental health problems, such as,</a:t>
            </a:r>
          </a:p>
          <a:p>
            <a:pPr>
              <a:buFont typeface="Wingdings" pitchFamily="2" charset="2"/>
              <a:buChar char="Ø"/>
            </a:pPr>
            <a:r>
              <a:rPr lang="en-IN" dirty="0" smtClean="0">
                <a:solidFill>
                  <a:srgbClr val="7030A0"/>
                </a:solidFill>
                <a:latin typeface="Times New Roman" pitchFamily="18" charset="0"/>
                <a:cs typeface="Times New Roman" pitchFamily="18" charset="0"/>
              </a:rPr>
              <a:t>Depression and anxiety</a:t>
            </a:r>
          </a:p>
          <a:p>
            <a:pPr>
              <a:buFont typeface="Wingdings" pitchFamily="2" charset="2"/>
              <a:buChar char="Ø"/>
            </a:pPr>
            <a:r>
              <a:rPr lang="en-IN" dirty="0" smtClean="0">
                <a:solidFill>
                  <a:srgbClr val="7030A0"/>
                </a:solidFill>
                <a:latin typeface="Times New Roman" pitchFamily="18" charset="0"/>
                <a:cs typeface="Times New Roman" pitchFamily="18" charset="0"/>
              </a:rPr>
              <a:t>Issues with drugs or alcohol use</a:t>
            </a:r>
          </a:p>
          <a:p>
            <a:pPr>
              <a:buFont typeface="Wingdings" pitchFamily="2" charset="2"/>
              <a:buChar char="Ø"/>
            </a:pPr>
            <a:r>
              <a:rPr lang="en-IN" dirty="0" smtClean="0">
                <a:solidFill>
                  <a:srgbClr val="7030A0"/>
                </a:solidFill>
                <a:latin typeface="Times New Roman" pitchFamily="18" charset="0"/>
                <a:cs typeface="Times New Roman" pitchFamily="18" charset="0"/>
              </a:rPr>
              <a:t>Eating disorders</a:t>
            </a:r>
          </a:p>
          <a:p>
            <a:pPr>
              <a:buFont typeface="Wingdings" pitchFamily="2" charset="2"/>
              <a:buChar char="Ø"/>
            </a:pPr>
            <a:r>
              <a:rPr lang="en-IN" dirty="0" smtClean="0">
                <a:solidFill>
                  <a:srgbClr val="7030A0"/>
                </a:solidFill>
                <a:latin typeface="Times New Roman" pitchFamily="18" charset="0"/>
                <a:cs typeface="Times New Roman" pitchFamily="18" charset="0"/>
              </a:rPr>
              <a:t>Suicidal thoughts and actions</a:t>
            </a:r>
            <a:endParaRPr lang="en-IN" dirty="0">
              <a:solidFill>
                <a:srgbClr val="7030A0"/>
              </a:solidFill>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dirty="0" smtClean="0">
                <a:solidFill>
                  <a:srgbClr val="7030A0"/>
                </a:solidFill>
                <a:latin typeface="Andalus" pitchFamily="18" charset="-78"/>
                <a:cs typeface="Andalus" pitchFamily="18" charset="-78"/>
              </a:rPr>
              <a:t>Kinds of traumatic events</a:t>
            </a:r>
            <a:endParaRPr lang="en-IN" sz="40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fontScale="92500" lnSpcReduction="20000"/>
          </a:bodyPr>
          <a:lstStyle/>
          <a:p>
            <a:r>
              <a:rPr lang="en-IN" b="1" dirty="0" smtClean="0">
                <a:solidFill>
                  <a:srgbClr val="00B0F0"/>
                </a:solidFill>
                <a:latin typeface="Times New Roman" pitchFamily="18" charset="0"/>
                <a:cs typeface="Times New Roman" pitchFamily="18" charset="0"/>
              </a:rPr>
              <a:t>The most common events leading to the development of PTSD include,</a:t>
            </a:r>
          </a:p>
          <a:p>
            <a:pPr>
              <a:buFont typeface="Wingdings" pitchFamily="2" charset="2"/>
              <a:buChar char="Ø"/>
            </a:pPr>
            <a:r>
              <a:rPr lang="en-IN" dirty="0" smtClean="0">
                <a:solidFill>
                  <a:srgbClr val="7030A0"/>
                </a:solidFill>
                <a:latin typeface="Times New Roman" pitchFamily="18" charset="0"/>
                <a:cs typeface="Times New Roman" pitchFamily="18" charset="0"/>
              </a:rPr>
              <a:t>Combat exposure</a:t>
            </a:r>
          </a:p>
          <a:p>
            <a:pPr>
              <a:buFont typeface="Wingdings" pitchFamily="2" charset="2"/>
              <a:buChar char="Ø"/>
            </a:pPr>
            <a:r>
              <a:rPr lang="en-IN" dirty="0" smtClean="0">
                <a:solidFill>
                  <a:srgbClr val="7030A0"/>
                </a:solidFill>
                <a:latin typeface="Times New Roman" pitchFamily="18" charset="0"/>
                <a:cs typeface="Times New Roman" pitchFamily="18" charset="0"/>
              </a:rPr>
              <a:t>Childhood physical abuse</a:t>
            </a:r>
          </a:p>
          <a:p>
            <a:pPr>
              <a:buFont typeface="Wingdings" pitchFamily="2" charset="2"/>
              <a:buChar char="Ø"/>
            </a:pPr>
            <a:r>
              <a:rPr lang="en-IN" dirty="0" smtClean="0">
                <a:solidFill>
                  <a:srgbClr val="7030A0"/>
                </a:solidFill>
                <a:latin typeface="Times New Roman" pitchFamily="18" charset="0"/>
                <a:cs typeface="Times New Roman" pitchFamily="18" charset="0"/>
              </a:rPr>
              <a:t>Sexual violence</a:t>
            </a:r>
          </a:p>
          <a:p>
            <a:pPr>
              <a:buFont typeface="Wingdings" pitchFamily="2" charset="2"/>
              <a:buChar char="Ø"/>
            </a:pPr>
            <a:r>
              <a:rPr lang="en-IN" dirty="0" smtClean="0">
                <a:solidFill>
                  <a:srgbClr val="7030A0"/>
                </a:solidFill>
                <a:latin typeface="Times New Roman" pitchFamily="18" charset="0"/>
                <a:cs typeface="Times New Roman" pitchFamily="18" charset="0"/>
              </a:rPr>
              <a:t>Physical assault</a:t>
            </a:r>
          </a:p>
          <a:p>
            <a:pPr>
              <a:buFont typeface="Wingdings" pitchFamily="2" charset="2"/>
              <a:buChar char="Ø"/>
            </a:pPr>
            <a:r>
              <a:rPr lang="en-IN" dirty="0" smtClean="0">
                <a:solidFill>
                  <a:srgbClr val="7030A0"/>
                </a:solidFill>
                <a:latin typeface="Times New Roman" pitchFamily="18" charset="0"/>
                <a:cs typeface="Times New Roman" pitchFamily="18" charset="0"/>
              </a:rPr>
              <a:t>Being threatened with a weapon</a:t>
            </a:r>
          </a:p>
          <a:p>
            <a:pPr>
              <a:buFont typeface="Wingdings" pitchFamily="2" charset="2"/>
              <a:buChar char="Ø"/>
            </a:pPr>
            <a:r>
              <a:rPr lang="en-IN" dirty="0" smtClean="0">
                <a:solidFill>
                  <a:srgbClr val="7030A0"/>
                </a:solidFill>
                <a:latin typeface="Times New Roman" pitchFamily="18" charset="0"/>
                <a:cs typeface="Times New Roman" pitchFamily="18" charset="0"/>
              </a:rPr>
              <a:t>An accident</a:t>
            </a:r>
          </a:p>
          <a:p>
            <a:pPr>
              <a:buNone/>
            </a:pPr>
            <a:r>
              <a:rPr lang="en-IN" b="1" dirty="0" smtClean="0">
                <a:solidFill>
                  <a:srgbClr val="00B0F0"/>
                </a:solidFill>
                <a:latin typeface="Times New Roman" pitchFamily="18" charset="0"/>
                <a:cs typeface="Times New Roman" pitchFamily="18" charset="0"/>
              </a:rPr>
              <a:t>Many other traumatic events also can lead to PTSD such</a:t>
            </a:r>
            <a:r>
              <a:rPr lang="en-IN" b="1" dirty="0" smtClean="0">
                <a:solidFill>
                  <a:srgbClr val="7030A0"/>
                </a:solidFill>
                <a:latin typeface="Times New Roman" pitchFamily="18" charset="0"/>
                <a:cs typeface="Times New Roman" pitchFamily="18" charset="0"/>
              </a:rPr>
              <a:t> </a:t>
            </a:r>
            <a:r>
              <a:rPr lang="en-IN" dirty="0" smtClean="0">
                <a:solidFill>
                  <a:srgbClr val="7030A0"/>
                </a:solidFill>
                <a:latin typeface="Times New Roman" pitchFamily="18" charset="0"/>
                <a:cs typeface="Times New Roman" pitchFamily="18" charset="0"/>
              </a:rPr>
              <a:t>as fire, natural disaster, mugging, robbery, plane crash, torture, kidnapping, life threatening medical diagnosis, terrorist attack, and other extreme or life threatening events.</a:t>
            </a:r>
            <a:endParaRPr lang="en-IN" dirty="0">
              <a:solidFill>
                <a:srgbClr val="7030A0"/>
              </a:solidFill>
              <a:latin typeface="Times New Roman" pitchFamily="18" charset="0"/>
              <a:cs typeface="Times New Roman" pitchFamily="18"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dirty="0" smtClean="0">
                <a:solidFill>
                  <a:srgbClr val="7030A0"/>
                </a:solidFill>
                <a:latin typeface="Andalus" pitchFamily="18" charset="-78"/>
                <a:cs typeface="Andalus" pitchFamily="18" charset="-78"/>
              </a:rPr>
              <a:t>how do people  respond to traumatic events?</a:t>
            </a:r>
            <a:endParaRPr lang="en-IN" dirty="0"/>
          </a:p>
        </p:txBody>
      </p:sp>
      <p:sp>
        <p:nvSpPr>
          <p:cNvPr id="3" name="Content Placeholder 2"/>
          <p:cNvSpPr>
            <a:spLocks noGrp="1"/>
          </p:cNvSpPr>
          <p:nvPr>
            <p:ph idx="1"/>
          </p:nvPr>
        </p:nvSpPr>
        <p:spPr/>
        <p:txBody>
          <a:bodyPr>
            <a:normAutofit lnSpcReduction="10000"/>
          </a:bodyPr>
          <a:lstStyle/>
          <a:p>
            <a:r>
              <a:rPr lang="en-IN" b="1" dirty="0" smtClean="0">
                <a:latin typeface="Times New Roman" pitchFamily="18" charset="0"/>
                <a:cs typeface="Times New Roman" pitchFamily="18" charset="0"/>
              </a:rPr>
              <a:t>Patient feels numb and detached</a:t>
            </a:r>
            <a:r>
              <a:rPr lang="en-IN" dirty="0" smtClean="0">
                <a:latin typeface="Times New Roman" pitchFamily="18" charset="0"/>
                <a:cs typeface="Times New Roman" pitchFamily="18" charset="0"/>
              </a:rPr>
              <a:t>.</a:t>
            </a:r>
          </a:p>
          <a:p>
            <a:r>
              <a:rPr lang="en-IN" b="1" dirty="0" smtClean="0">
                <a:latin typeface="Times New Roman" pitchFamily="18" charset="0"/>
                <a:cs typeface="Times New Roman" pitchFamily="18" charset="0"/>
              </a:rPr>
              <a:t>Repeated memories of the event or flashbacks</a:t>
            </a:r>
          </a:p>
          <a:p>
            <a:r>
              <a:rPr lang="en-IN" b="1" dirty="0" smtClean="0">
                <a:latin typeface="Times New Roman" pitchFamily="18" charset="0"/>
                <a:cs typeface="Times New Roman" pitchFamily="18" charset="0"/>
              </a:rPr>
              <a:t>Nightmares</a:t>
            </a:r>
          </a:p>
          <a:p>
            <a:r>
              <a:rPr lang="en-IN" b="1" dirty="0" smtClean="0">
                <a:latin typeface="Times New Roman" pitchFamily="18" charset="0"/>
                <a:cs typeface="Times New Roman" pitchFamily="18" charset="0"/>
              </a:rPr>
              <a:t>Intense fear </a:t>
            </a:r>
            <a:r>
              <a:rPr lang="en-IN" dirty="0" smtClean="0">
                <a:latin typeface="Times New Roman" pitchFamily="18" charset="0"/>
                <a:cs typeface="Times New Roman" pitchFamily="18" charset="0"/>
              </a:rPr>
              <a:t>that the traumatic event will reoccur, particularly around anniversaries of the event(or when going back to the scene of the original event)</a:t>
            </a:r>
          </a:p>
          <a:p>
            <a:r>
              <a:rPr lang="en-IN" b="1" dirty="0" smtClean="0">
                <a:latin typeface="Times New Roman" pitchFamily="18" charset="0"/>
                <a:cs typeface="Times New Roman" pitchFamily="18" charset="0"/>
              </a:rPr>
              <a:t>Withdrawal and isolation from day to day activities.</a:t>
            </a:r>
          </a:p>
          <a:p>
            <a:r>
              <a:rPr lang="en-IN" dirty="0" smtClean="0">
                <a:latin typeface="Times New Roman" pitchFamily="18" charset="0"/>
                <a:cs typeface="Times New Roman" pitchFamily="18" charset="0"/>
              </a:rPr>
              <a:t>Continued avoidance of reminders of the event</a:t>
            </a:r>
          </a:p>
          <a:p>
            <a:r>
              <a:rPr lang="en-IN" b="1" dirty="0" smtClean="0">
                <a:latin typeface="Times New Roman" pitchFamily="18" charset="0"/>
                <a:cs typeface="Times New Roman" pitchFamily="18" charset="0"/>
              </a:rPr>
              <a:t>Shifts in mood or changes</a:t>
            </a:r>
            <a:r>
              <a:rPr lang="en-IN" dirty="0" smtClean="0">
                <a:latin typeface="Times New Roman" pitchFamily="18" charset="0"/>
                <a:cs typeface="Times New Roman" pitchFamily="18" charset="0"/>
              </a:rPr>
              <a:t> in thought patterns.</a:t>
            </a:r>
          </a:p>
          <a:p>
            <a:pPr>
              <a:buNone/>
            </a:pPr>
            <a:r>
              <a:rPr lang="en-IN" dirty="0" smtClean="0">
                <a:latin typeface="Times New Roman" pitchFamily="18" charset="0"/>
                <a:cs typeface="Times New Roman" pitchFamily="18" charset="0"/>
              </a:rPr>
              <a:t>	irritability</a:t>
            </a:r>
          </a:p>
          <a:p>
            <a:endParaRPr lang="en-IN"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1800" dirty="0" smtClean="0">
                <a:solidFill>
                  <a:srgbClr val="7030A0"/>
                </a:solidFill>
                <a:latin typeface="Andalus" pitchFamily="18" charset="-78"/>
                <a:cs typeface="Andalus" pitchFamily="18" charset="-78"/>
              </a:rPr>
              <a:t>Continue ………..</a:t>
            </a:r>
            <a:endParaRPr lang="en-IN" sz="18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lnSpcReduction="10000"/>
          </a:bodyPr>
          <a:lstStyle/>
          <a:p>
            <a:r>
              <a:rPr lang="en-IN" dirty="0" smtClean="0">
                <a:latin typeface="Times New Roman" pitchFamily="18" charset="0"/>
                <a:cs typeface="Times New Roman" pitchFamily="18" charset="0"/>
              </a:rPr>
              <a:t>Sudden, dramatic mood shifts</a:t>
            </a:r>
          </a:p>
          <a:p>
            <a:r>
              <a:rPr lang="en-IN" dirty="0" smtClean="0">
                <a:latin typeface="Times New Roman" pitchFamily="18" charset="0"/>
                <a:cs typeface="Times New Roman" pitchFamily="18" charset="0"/>
              </a:rPr>
              <a:t>Anxiety and nervousness</a:t>
            </a:r>
          </a:p>
          <a:p>
            <a:r>
              <a:rPr lang="en-IN" dirty="0" smtClean="0">
                <a:latin typeface="Times New Roman" pitchFamily="18" charset="0"/>
                <a:cs typeface="Times New Roman" pitchFamily="18" charset="0"/>
              </a:rPr>
              <a:t>Anger</a:t>
            </a:r>
          </a:p>
          <a:p>
            <a:r>
              <a:rPr lang="en-IN" dirty="0" smtClean="0">
                <a:latin typeface="Times New Roman" pitchFamily="18" charset="0"/>
                <a:cs typeface="Times New Roman" pitchFamily="18" charset="0"/>
              </a:rPr>
              <a:t>Denial</a:t>
            </a:r>
          </a:p>
          <a:p>
            <a:r>
              <a:rPr lang="en-IN" dirty="0" smtClean="0">
                <a:latin typeface="Times New Roman" pitchFamily="18" charset="0"/>
                <a:cs typeface="Times New Roman" pitchFamily="18" charset="0"/>
              </a:rPr>
              <a:t>Depression that can commonly occur along with traumatic stress.</a:t>
            </a:r>
          </a:p>
          <a:p>
            <a:r>
              <a:rPr lang="en-IN" dirty="0" smtClean="0">
                <a:latin typeface="Times New Roman" pitchFamily="18" charset="0"/>
                <a:cs typeface="Times New Roman" pitchFamily="18" charset="0"/>
              </a:rPr>
              <a:t>Difficulty concentrating</a:t>
            </a:r>
          </a:p>
          <a:p>
            <a:r>
              <a:rPr lang="en-IN" dirty="0" smtClean="0">
                <a:latin typeface="Times New Roman" pitchFamily="18" charset="0"/>
                <a:cs typeface="Times New Roman" pitchFamily="18" charset="0"/>
              </a:rPr>
              <a:t>Altered sleeping or insomnia</a:t>
            </a:r>
          </a:p>
          <a:p>
            <a:r>
              <a:rPr lang="en-IN" dirty="0" smtClean="0">
                <a:latin typeface="Times New Roman" pitchFamily="18" charset="0"/>
                <a:cs typeface="Times New Roman" pitchFamily="18" charset="0"/>
              </a:rPr>
              <a:t>Physical symptoms of stress, such as headaches and nausea</a:t>
            </a:r>
          </a:p>
          <a:p>
            <a:r>
              <a:rPr lang="en-IN" dirty="0" smtClean="0">
                <a:latin typeface="Times New Roman" pitchFamily="18" charset="0"/>
                <a:cs typeface="Times New Roman" pitchFamily="18" charset="0"/>
              </a:rPr>
              <a:t>Worsening of an existing medical condition.</a:t>
            </a:r>
          </a:p>
          <a:p>
            <a:endParaRPr lang="en-IN"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solidFill>
                  <a:srgbClr val="7030A0"/>
                </a:solidFill>
                <a:latin typeface="Andalus" pitchFamily="18" charset="-78"/>
                <a:cs typeface="Andalus" pitchFamily="18" charset="-78"/>
              </a:rPr>
              <a:t>prevention</a:t>
            </a:r>
            <a:endParaRPr lang="en-IN"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r>
              <a:rPr lang="en-IN" dirty="0" smtClean="0">
                <a:latin typeface="Times New Roman" pitchFamily="18" charset="0"/>
                <a:cs typeface="Times New Roman" pitchFamily="18" charset="0"/>
              </a:rPr>
              <a:t>After surviving  a traumatic event, many people have PTSD like symptoms at first, such as being unable to stop thinking about what’s happened. </a:t>
            </a:r>
            <a:r>
              <a:rPr lang="en-IN" dirty="0" smtClean="0">
                <a:solidFill>
                  <a:srgbClr val="7030A0"/>
                </a:solidFill>
                <a:latin typeface="Times New Roman" pitchFamily="18" charset="0"/>
                <a:cs typeface="Times New Roman" pitchFamily="18" charset="0"/>
              </a:rPr>
              <a:t>fear, anxiety, anger, depression, guilt are all  common reactions to trauma.</a:t>
            </a:r>
            <a:r>
              <a:rPr lang="en-IN" dirty="0" smtClean="0">
                <a:latin typeface="Times New Roman" pitchFamily="18" charset="0"/>
                <a:cs typeface="Times New Roman" pitchFamily="18" charset="0"/>
              </a:rPr>
              <a:t> However the majority of people exposed to trauma do not develop long term post traumatic stress disorder.</a:t>
            </a:r>
          </a:p>
          <a:p>
            <a:r>
              <a:rPr lang="en-IN" dirty="0" smtClean="0">
                <a:solidFill>
                  <a:srgbClr val="7030A0"/>
                </a:solidFill>
                <a:latin typeface="Times New Roman" pitchFamily="18" charset="0"/>
                <a:cs typeface="Times New Roman" pitchFamily="18" charset="0"/>
              </a:rPr>
              <a:t>Getting timely help and support</a:t>
            </a:r>
            <a:r>
              <a:rPr lang="en-IN" dirty="0" smtClean="0">
                <a:latin typeface="Times New Roman" pitchFamily="18" charset="0"/>
                <a:cs typeface="Times New Roman" pitchFamily="18" charset="0"/>
              </a:rPr>
              <a:t> may prevent normal stress reactions from getting worse and developing into PTSD.</a:t>
            </a:r>
            <a:endParaRPr lang="en-IN" dirty="0">
              <a:latin typeface="Times New Roman" pitchFamily="18" charset="0"/>
              <a:cs typeface="Times New Roman" pitchFamily="18"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00034" y="857232"/>
            <a:ext cx="8229600" cy="5429288"/>
          </a:xfrm>
        </p:spPr>
        <p:txBody>
          <a:bodyPr/>
          <a:lstStyle/>
          <a:p>
            <a:r>
              <a:rPr lang="en-IN" dirty="0" smtClean="0">
                <a:latin typeface="Times New Roman" pitchFamily="18" charset="0"/>
                <a:cs typeface="Times New Roman" pitchFamily="18" charset="0"/>
              </a:rPr>
              <a:t>This may mean turning to </a:t>
            </a:r>
            <a:r>
              <a:rPr lang="en-IN" dirty="0" smtClean="0">
                <a:solidFill>
                  <a:srgbClr val="7030A0"/>
                </a:solidFill>
                <a:latin typeface="Times New Roman" pitchFamily="18" charset="0"/>
                <a:cs typeface="Times New Roman" pitchFamily="18" charset="0"/>
              </a:rPr>
              <a:t>family and friends </a:t>
            </a:r>
            <a:r>
              <a:rPr lang="en-IN" dirty="0" smtClean="0">
                <a:latin typeface="Times New Roman" pitchFamily="18" charset="0"/>
                <a:cs typeface="Times New Roman" pitchFamily="18" charset="0"/>
              </a:rPr>
              <a:t>who will listen and offer comfort. It may mean seeking out a mental health professional for a brief course of therapy. Some people may also find it helpful to turn to their faith community.</a:t>
            </a:r>
          </a:p>
          <a:p>
            <a:r>
              <a:rPr lang="en-IN" dirty="0" smtClean="0">
                <a:solidFill>
                  <a:srgbClr val="7030A0"/>
                </a:solidFill>
                <a:latin typeface="Times New Roman" pitchFamily="18" charset="0"/>
                <a:cs typeface="Times New Roman" pitchFamily="18" charset="0"/>
              </a:rPr>
              <a:t>Support from others </a:t>
            </a:r>
            <a:r>
              <a:rPr lang="en-IN" dirty="0" smtClean="0">
                <a:latin typeface="Times New Roman" pitchFamily="18" charset="0"/>
                <a:cs typeface="Times New Roman" pitchFamily="18" charset="0"/>
              </a:rPr>
              <a:t>also may help prevent you from turning to unhealthy copying methods, such as misuse of alcohol or drugs.</a:t>
            </a:r>
            <a:endParaRPr lang="en-IN" dirty="0">
              <a:latin typeface="Times New Roman" pitchFamily="18" charset="0"/>
              <a:cs typeface="Times New Roman" pitchFamily="18"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smtClean="0">
                <a:solidFill>
                  <a:srgbClr val="7030A0"/>
                </a:solidFill>
                <a:latin typeface="Andalus" pitchFamily="18" charset="-78"/>
                <a:cs typeface="Andalus" pitchFamily="18" charset="-78"/>
              </a:rPr>
              <a:t>Social anxiety disorder(sad)</a:t>
            </a:r>
            <a:endParaRPr lang="en-IN" sz="36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lstStyle/>
          <a:p>
            <a:r>
              <a:rPr lang="en-IN" dirty="0" smtClean="0">
                <a:latin typeface="Times New Roman" pitchFamily="18" charset="0"/>
                <a:cs typeface="Times New Roman" pitchFamily="18" charset="0"/>
              </a:rPr>
              <a:t>Also known as social phobia, is an anxiety disorder characterized by </a:t>
            </a:r>
            <a:r>
              <a:rPr lang="en-IN" dirty="0" smtClean="0">
                <a:solidFill>
                  <a:srgbClr val="7030A0"/>
                </a:solidFill>
                <a:latin typeface="Times New Roman" pitchFamily="18" charset="0"/>
                <a:cs typeface="Times New Roman" pitchFamily="18" charset="0"/>
              </a:rPr>
              <a:t>sentiments of fear and anxiety in social situations</a:t>
            </a:r>
            <a:r>
              <a:rPr lang="en-IN" dirty="0" smtClean="0">
                <a:latin typeface="Times New Roman" pitchFamily="18" charset="0"/>
                <a:cs typeface="Times New Roman" pitchFamily="18" charset="0"/>
              </a:rPr>
              <a:t>, causing considerable distress and impaired ability to function in at least some aspects of daily life.</a:t>
            </a:r>
          </a:p>
          <a:p>
            <a:endParaRPr lang="en-IN"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smtClean="0">
                <a:solidFill>
                  <a:srgbClr val="7030A0"/>
                </a:solidFill>
                <a:latin typeface="Andalus" pitchFamily="18" charset="-78"/>
                <a:cs typeface="Andalus" pitchFamily="18" charset="-78"/>
              </a:rPr>
              <a:t>Sign and symptoms</a:t>
            </a:r>
            <a:endParaRPr lang="en-IN" sz="36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lstStyle/>
          <a:p>
            <a:r>
              <a:rPr lang="en-IN" dirty="0" smtClean="0">
                <a:latin typeface="Times New Roman" pitchFamily="18" charset="0"/>
                <a:cs typeface="Times New Roman" pitchFamily="18" charset="0"/>
              </a:rPr>
              <a:t>Patient may feel overly </a:t>
            </a:r>
            <a:r>
              <a:rPr lang="en-IN" dirty="0" smtClean="0">
                <a:solidFill>
                  <a:srgbClr val="7030A0"/>
                </a:solidFill>
                <a:latin typeface="Times New Roman" pitchFamily="18" charset="0"/>
                <a:cs typeface="Times New Roman" pitchFamily="18" charset="0"/>
              </a:rPr>
              <a:t>self conscious, pay high self attention, self presentation.</a:t>
            </a:r>
          </a:p>
          <a:p>
            <a:r>
              <a:rPr lang="en-IN" dirty="0" smtClean="0">
                <a:latin typeface="Times New Roman" pitchFamily="18" charset="0"/>
                <a:cs typeface="Times New Roman" pitchFamily="18" charset="0"/>
              </a:rPr>
              <a:t>May have the perception that they </a:t>
            </a:r>
            <a:r>
              <a:rPr lang="en-IN" dirty="0" smtClean="0">
                <a:solidFill>
                  <a:srgbClr val="7030A0"/>
                </a:solidFill>
                <a:latin typeface="Times New Roman" pitchFamily="18" charset="0"/>
                <a:cs typeface="Times New Roman" pitchFamily="18" charset="0"/>
              </a:rPr>
              <a:t>performed unsatisfactorily.</a:t>
            </a:r>
          </a:p>
          <a:p>
            <a:r>
              <a:rPr lang="en-IN" b="1" dirty="0" smtClean="0">
                <a:solidFill>
                  <a:srgbClr val="7030A0"/>
                </a:solidFill>
                <a:latin typeface="Times New Roman" pitchFamily="18" charset="0"/>
                <a:cs typeface="Times New Roman" pitchFamily="18" charset="0"/>
              </a:rPr>
              <a:t>Behavioural aspects</a:t>
            </a:r>
            <a:r>
              <a:rPr lang="en-IN" dirty="0" smtClean="0">
                <a:latin typeface="Times New Roman" pitchFamily="18" charset="0"/>
                <a:cs typeface="Times New Roman" pitchFamily="18" charset="0"/>
              </a:rPr>
              <a:t>-it exceeds normal </a:t>
            </a:r>
            <a:r>
              <a:rPr lang="en-IN" dirty="0" smtClean="0">
                <a:solidFill>
                  <a:srgbClr val="7030A0"/>
                </a:solidFill>
                <a:latin typeface="Times New Roman" pitchFamily="18" charset="0"/>
                <a:cs typeface="Times New Roman" pitchFamily="18" charset="0"/>
              </a:rPr>
              <a:t>shyness</a:t>
            </a:r>
            <a:r>
              <a:rPr lang="en-IN" dirty="0" smtClean="0">
                <a:latin typeface="Times New Roman" pitchFamily="18" charset="0"/>
                <a:cs typeface="Times New Roman" pitchFamily="18" charset="0"/>
              </a:rPr>
              <a:t> as it leads to </a:t>
            </a:r>
            <a:r>
              <a:rPr lang="en-IN" dirty="0" smtClean="0">
                <a:solidFill>
                  <a:srgbClr val="7030A0"/>
                </a:solidFill>
                <a:latin typeface="Times New Roman" pitchFamily="18" charset="0"/>
                <a:cs typeface="Times New Roman" pitchFamily="18" charset="0"/>
              </a:rPr>
              <a:t>excessive social avoidance and substantial social or occupational impairment</a:t>
            </a:r>
            <a:r>
              <a:rPr lang="en-IN" dirty="0" smtClean="0">
                <a:latin typeface="Times New Roman" pitchFamily="18" charset="0"/>
                <a:cs typeface="Times New Roman" pitchFamily="18" charset="0"/>
              </a:rPr>
              <a:t>.</a:t>
            </a:r>
          </a:p>
          <a:p>
            <a:r>
              <a:rPr lang="en-IN" b="1" dirty="0" smtClean="0">
                <a:solidFill>
                  <a:srgbClr val="7030A0"/>
                </a:solidFill>
                <a:latin typeface="Times New Roman" pitchFamily="18" charset="0"/>
                <a:cs typeface="Times New Roman" pitchFamily="18" charset="0"/>
              </a:rPr>
              <a:t>Physiological aspects</a:t>
            </a:r>
            <a:r>
              <a:rPr lang="en-IN" dirty="0" smtClean="0">
                <a:latin typeface="Times New Roman" pitchFamily="18" charset="0"/>
                <a:cs typeface="Times New Roman" pitchFamily="18" charset="0"/>
              </a:rPr>
              <a:t>-tears as well as excessive </a:t>
            </a:r>
            <a:r>
              <a:rPr lang="en-IN" dirty="0" smtClean="0">
                <a:solidFill>
                  <a:schemeClr val="accent6">
                    <a:lumMod val="75000"/>
                  </a:schemeClr>
                </a:solidFill>
                <a:latin typeface="Times New Roman" pitchFamily="18" charset="0"/>
                <a:cs typeface="Times New Roman" pitchFamily="18" charset="0"/>
              </a:rPr>
              <a:t>sweating, nausea, difficulty, breathing, shaking and palpitations as a result of the fight or flight </a:t>
            </a:r>
            <a:r>
              <a:rPr lang="en-IN" dirty="0" smtClean="0">
                <a:latin typeface="Times New Roman" pitchFamily="18" charset="0"/>
                <a:cs typeface="Times New Roman" pitchFamily="18" charset="0"/>
              </a:rPr>
              <a:t>response</a:t>
            </a:r>
            <a:r>
              <a:rPr lang="en-IN" dirty="0" smtClean="0"/>
              <a:t>.</a:t>
            </a:r>
          </a:p>
          <a:p>
            <a:endParaRPr lang="en-IN"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000" dirty="0" smtClean="0">
                <a:solidFill>
                  <a:srgbClr val="7030A0"/>
                </a:solidFill>
                <a:latin typeface="Andalus" pitchFamily="18" charset="-78"/>
                <a:cs typeface="Andalus" pitchFamily="18" charset="-78"/>
              </a:rPr>
              <a:t>What is acute stress disorder?</a:t>
            </a:r>
            <a:endParaRPr lang="en-IN" sz="40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lstStyle/>
          <a:p>
            <a:r>
              <a:rPr lang="en-IN" dirty="0" smtClean="0">
                <a:latin typeface="Times New Roman" pitchFamily="18" charset="0"/>
                <a:cs typeface="Times New Roman" pitchFamily="18" charset="0"/>
              </a:rPr>
              <a:t>In the </a:t>
            </a:r>
            <a:r>
              <a:rPr lang="en-IN" dirty="0" smtClean="0">
                <a:solidFill>
                  <a:srgbClr val="7030A0"/>
                </a:solidFill>
                <a:latin typeface="Times New Roman" pitchFamily="18" charset="0"/>
                <a:cs typeface="Times New Roman" pitchFamily="18" charset="0"/>
              </a:rPr>
              <a:t>weeks after a traumatic event </a:t>
            </a:r>
            <a:r>
              <a:rPr lang="en-IN" dirty="0" smtClean="0">
                <a:latin typeface="Times New Roman" pitchFamily="18" charset="0"/>
                <a:cs typeface="Times New Roman" pitchFamily="18" charset="0"/>
              </a:rPr>
              <a:t>you may develop an anxiety disorder called acute stress disorder.(ASD)</a:t>
            </a:r>
          </a:p>
          <a:p>
            <a:r>
              <a:rPr lang="en-IN" dirty="0" smtClean="0">
                <a:latin typeface="Times New Roman" pitchFamily="18" charset="0"/>
                <a:cs typeface="Times New Roman" pitchFamily="18" charset="0"/>
              </a:rPr>
              <a:t>ASD typically occurs </a:t>
            </a:r>
            <a:r>
              <a:rPr lang="en-IN" dirty="0" smtClean="0">
                <a:solidFill>
                  <a:srgbClr val="7030A0"/>
                </a:solidFill>
                <a:latin typeface="Times New Roman" pitchFamily="18" charset="0"/>
                <a:cs typeface="Times New Roman" pitchFamily="18" charset="0"/>
              </a:rPr>
              <a:t>within one month </a:t>
            </a:r>
            <a:r>
              <a:rPr lang="en-IN" dirty="0" smtClean="0">
                <a:latin typeface="Times New Roman" pitchFamily="18" charset="0"/>
                <a:cs typeface="Times New Roman" pitchFamily="18" charset="0"/>
              </a:rPr>
              <a:t>of a traumatic event . It lasts at least three days and can persist for </a:t>
            </a:r>
            <a:r>
              <a:rPr lang="en-IN" dirty="0" err="1" smtClean="0">
                <a:latin typeface="Times New Roman" pitchFamily="18" charset="0"/>
                <a:cs typeface="Times New Roman" pitchFamily="18" charset="0"/>
              </a:rPr>
              <a:t>upto</a:t>
            </a:r>
            <a:r>
              <a:rPr lang="en-IN" dirty="0" smtClean="0">
                <a:latin typeface="Times New Roman" pitchFamily="18" charset="0"/>
                <a:cs typeface="Times New Roman" pitchFamily="18" charset="0"/>
              </a:rPr>
              <a:t> one month. people with ASD have symptoms similar to those seen in post traumatic stress disorder</a:t>
            </a:r>
            <a:r>
              <a:rPr lang="en-IN" dirty="0" smtClean="0"/>
              <a:t>. </a:t>
            </a:r>
            <a:endParaRPr lang="en-IN"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000" dirty="0" smtClean="0">
                <a:solidFill>
                  <a:srgbClr val="7030A0"/>
                </a:solidFill>
                <a:latin typeface="Andalus" pitchFamily="18" charset="-78"/>
                <a:cs typeface="Andalus" pitchFamily="18" charset="-78"/>
              </a:rPr>
              <a:t>What causes acute stress disorder?</a:t>
            </a:r>
            <a:endParaRPr lang="en-IN" sz="40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r>
              <a:rPr lang="en-IN" dirty="0" smtClean="0">
                <a:latin typeface="Times New Roman" pitchFamily="18" charset="0"/>
                <a:cs typeface="Times New Roman" pitchFamily="18" charset="0"/>
              </a:rPr>
              <a:t>Experiencing, </a:t>
            </a:r>
            <a:r>
              <a:rPr lang="en-IN" dirty="0" err="1" smtClean="0">
                <a:latin typeface="Times New Roman" pitchFamily="18" charset="0"/>
                <a:cs typeface="Times New Roman" pitchFamily="18" charset="0"/>
              </a:rPr>
              <a:t>witnesing</a:t>
            </a:r>
            <a:r>
              <a:rPr lang="en-IN" dirty="0" smtClean="0">
                <a:latin typeface="Times New Roman" pitchFamily="18" charset="0"/>
                <a:cs typeface="Times New Roman" pitchFamily="18" charset="0"/>
              </a:rPr>
              <a:t>, or being confronted with one or more traumatic events can cause ASD. The events create </a:t>
            </a:r>
            <a:r>
              <a:rPr lang="en-IN" dirty="0" smtClean="0">
                <a:solidFill>
                  <a:srgbClr val="7030A0"/>
                </a:solidFill>
                <a:latin typeface="Times New Roman" pitchFamily="18" charset="0"/>
                <a:cs typeface="Times New Roman" pitchFamily="18" charset="0"/>
              </a:rPr>
              <a:t>intense fear, horror, or helplessness.</a:t>
            </a:r>
          </a:p>
          <a:p>
            <a:r>
              <a:rPr lang="en-IN" dirty="0" smtClean="0">
                <a:latin typeface="Times New Roman" pitchFamily="18" charset="0"/>
                <a:cs typeface="Times New Roman" pitchFamily="18" charset="0"/>
              </a:rPr>
              <a:t>You will have three or more of the following dissociative symptoms if you have ASD;</a:t>
            </a:r>
          </a:p>
          <a:p>
            <a:pPr>
              <a:buFont typeface="Wingdings" pitchFamily="2" charset="2"/>
              <a:buChar char="Ø"/>
            </a:pPr>
            <a:r>
              <a:rPr lang="en-IN" dirty="0" smtClean="0">
                <a:solidFill>
                  <a:srgbClr val="7030A0"/>
                </a:solidFill>
                <a:latin typeface="Times New Roman" pitchFamily="18" charset="0"/>
                <a:cs typeface="Times New Roman" pitchFamily="18" charset="0"/>
              </a:rPr>
              <a:t>Feeling numb, detached or being emotionally unresponsive.</a:t>
            </a:r>
          </a:p>
          <a:p>
            <a:pPr>
              <a:buFont typeface="Wingdings" pitchFamily="2" charset="2"/>
              <a:buChar char="Ø"/>
            </a:pPr>
            <a:r>
              <a:rPr lang="en-IN" dirty="0" smtClean="0">
                <a:solidFill>
                  <a:srgbClr val="7030A0"/>
                </a:solidFill>
                <a:latin typeface="Times New Roman" pitchFamily="18" charset="0"/>
                <a:cs typeface="Times New Roman" pitchFamily="18" charset="0"/>
              </a:rPr>
              <a:t>A reduced awareness of your surroundings.</a:t>
            </a:r>
          </a:p>
          <a:p>
            <a:pPr>
              <a:buFont typeface="Wingdings" pitchFamily="2" charset="2"/>
              <a:buChar char="Ø"/>
            </a:pPr>
            <a:r>
              <a:rPr lang="en-IN" dirty="0" err="1" smtClean="0">
                <a:solidFill>
                  <a:srgbClr val="7030A0"/>
                </a:solidFill>
                <a:latin typeface="Times New Roman" pitchFamily="18" charset="0"/>
                <a:cs typeface="Times New Roman" pitchFamily="18" charset="0"/>
              </a:rPr>
              <a:t>Derealization</a:t>
            </a:r>
            <a:r>
              <a:rPr lang="en-IN" dirty="0" smtClean="0">
                <a:solidFill>
                  <a:srgbClr val="7030A0"/>
                </a:solidFill>
                <a:latin typeface="Times New Roman" pitchFamily="18" charset="0"/>
                <a:cs typeface="Times New Roman" pitchFamily="18" charset="0"/>
              </a:rPr>
              <a:t> which occurs when your environment seems strange or unreal to you.</a:t>
            </a:r>
          </a:p>
          <a:p>
            <a:pPr>
              <a:buFont typeface="Wingdings" pitchFamily="2" charset="2"/>
              <a:buChar char="Ø"/>
            </a:pPr>
            <a:endParaRPr lang="en-IN"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158" y="1142984"/>
            <a:ext cx="8229600" cy="5143536"/>
          </a:xfrm>
        </p:spPr>
        <p:txBody>
          <a:bodyPr/>
          <a:lstStyle/>
          <a:p>
            <a:r>
              <a:rPr lang="en-IN" dirty="0" smtClean="0">
                <a:latin typeface="Times New Roman" pitchFamily="18" charset="0"/>
                <a:cs typeface="Times New Roman" pitchFamily="18" charset="0"/>
              </a:rPr>
              <a:t>Cont...</a:t>
            </a:r>
          </a:p>
          <a:p>
            <a:pPr>
              <a:buNone/>
            </a:pPr>
            <a:r>
              <a:rPr lang="en-IN" b="1" dirty="0" smtClean="0">
                <a:solidFill>
                  <a:srgbClr val="7030A0"/>
                </a:solidFill>
                <a:latin typeface="Times New Roman" pitchFamily="18" charset="0"/>
                <a:cs typeface="Times New Roman" pitchFamily="18" charset="0"/>
              </a:rPr>
              <a:t>Depersonalisation,</a:t>
            </a:r>
            <a:r>
              <a:rPr lang="en-IN" dirty="0" smtClean="0">
                <a:latin typeface="Times New Roman" pitchFamily="18" charset="0"/>
                <a:cs typeface="Times New Roman" pitchFamily="18" charset="0"/>
              </a:rPr>
              <a:t> which occurs when your thoughts or emotions don’t seem like they belong to you.</a:t>
            </a:r>
          </a:p>
          <a:p>
            <a:pPr>
              <a:buNone/>
            </a:pPr>
            <a:r>
              <a:rPr lang="en-IN" b="1" dirty="0" smtClean="0">
                <a:solidFill>
                  <a:srgbClr val="7030A0"/>
                </a:solidFill>
                <a:latin typeface="Times New Roman" pitchFamily="18" charset="0"/>
                <a:cs typeface="Times New Roman" pitchFamily="18" charset="0"/>
              </a:rPr>
              <a:t>Dissociative amnesia</a:t>
            </a:r>
            <a:r>
              <a:rPr lang="en-IN" dirty="0" smtClean="0">
                <a:latin typeface="Times New Roman" pitchFamily="18" charset="0"/>
                <a:cs typeface="Times New Roman" pitchFamily="18" charset="0"/>
              </a:rPr>
              <a:t>, which occurs when you cannot remember or more important aspects of the traumatic event</a:t>
            </a:r>
            <a:r>
              <a:rPr lang="en-IN" dirty="0" smtClean="0"/>
              <a:t>.</a:t>
            </a:r>
            <a:endParaRPr lang="en-IN"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000" dirty="0" smtClean="0">
                <a:solidFill>
                  <a:srgbClr val="7030A0"/>
                </a:solidFill>
                <a:latin typeface="Andalus" pitchFamily="18" charset="-78"/>
                <a:cs typeface="Andalus" pitchFamily="18" charset="-78"/>
              </a:rPr>
              <a:t>Who is at the risk for acute stress disorder</a:t>
            </a:r>
            <a:r>
              <a:rPr lang="en-IN" sz="4000" dirty="0" smtClean="0"/>
              <a:t>?</a:t>
            </a:r>
            <a:endParaRPr lang="en-IN" sz="4000" dirty="0"/>
          </a:p>
        </p:txBody>
      </p:sp>
      <p:sp>
        <p:nvSpPr>
          <p:cNvPr id="3" name="Content Placeholder 2"/>
          <p:cNvSpPr>
            <a:spLocks noGrp="1"/>
          </p:cNvSpPr>
          <p:nvPr>
            <p:ph idx="1"/>
          </p:nvPr>
        </p:nvSpPr>
        <p:spPr/>
        <p:txBody>
          <a:bodyPr/>
          <a:lstStyle/>
          <a:p>
            <a:r>
              <a:rPr lang="en-IN" dirty="0" smtClean="0">
                <a:latin typeface="Times New Roman" pitchFamily="18" charset="0"/>
                <a:cs typeface="Times New Roman" pitchFamily="18" charset="0"/>
              </a:rPr>
              <a:t>Anyone can develop  ASD after a traumatic event. you may have an increased risk of developing ASD if you have;</a:t>
            </a:r>
          </a:p>
          <a:p>
            <a:r>
              <a:rPr lang="en-IN" dirty="0" smtClean="0">
                <a:latin typeface="Times New Roman" pitchFamily="18" charset="0"/>
                <a:cs typeface="Times New Roman" pitchFamily="18" charset="0"/>
              </a:rPr>
              <a:t>Experienced, witnessed, or been confronted with a traumatic event in the past.</a:t>
            </a:r>
          </a:p>
          <a:p>
            <a:r>
              <a:rPr lang="en-IN" dirty="0" smtClean="0">
                <a:latin typeface="Times New Roman" pitchFamily="18" charset="0"/>
                <a:cs typeface="Times New Roman" pitchFamily="18" charset="0"/>
              </a:rPr>
              <a:t>A history of ASD or PTSD.</a:t>
            </a:r>
          </a:p>
          <a:p>
            <a:r>
              <a:rPr lang="en-IN" dirty="0" smtClean="0">
                <a:latin typeface="Times New Roman" pitchFamily="18" charset="0"/>
                <a:cs typeface="Times New Roman" pitchFamily="18" charset="0"/>
              </a:rPr>
              <a:t>A history of certain types of mental problems.</a:t>
            </a:r>
          </a:p>
          <a:p>
            <a:r>
              <a:rPr lang="en-IN" dirty="0" smtClean="0">
                <a:latin typeface="Times New Roman" pitchFamily="18" charset="0"/>
                <a:cs typeface="Times New Roman" pitchFamily="18" charset="0"/>
              </a:rPr>
              <a:t>A history of dissociative symptoms during traumatic events.</a:t>
            </a:r>
            <a:endParaRPr lang="en-IN" dirty="0">
              <a:latin typeface="Times New Roman" pitchFamily="18" charset="0"/>
              <a:cs typeface="Times New Roman" pitchFamily="18"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000" dirty="0" smtClean="0">
                <a:solidFill>
                  <a:srgbClr val="7030A0"/>
                </a:solidFill>
                <a:latin typeface="Andalus" pitchFamily="18" charset="-78"/>
                <a:cs typeface="Andalus" pitchFamily="18" charset="-78"/>
              </a:rPr>
              <a:t>What are the symptoms of acute stress disorder?</a:t>
            </a:r>
            <a:endParaRPr lang="en-IN" sz="40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lstStyle/>
          <a:p>
            <a:r>
              <a:rPr lang="en-IN" dirty="0" smtClean="0">
                <a:latin typeface="Times New Roman" pitchFamily="18" charset="0"/>
                <a:cs typeface="Times New Roman" pitchFamily="18" charset="0"/>
              </a:rPr>
              <a:t>The symptoms of ASD include;</a:t>
            </a:r>
          </a:p>
          <a:p>
            <a:r>
              <a:rPr lang="en-IN" b="1" dirty="0" smtClean="0">
                <a:solidFill>
                  <a:srgbClr val="7030A0"/>
                </a:solidFill>
                <a:latin typeface="Andalus" pitchFamily="18" charset="-78"/>
                <a:cs typeface="Andalus" pitchFamily="18" charset="-78"/>
              </a:rPr>
              <a:t>DISSOCIATIVE SYMPTOMS;</a:t>
            </a:r>
          </a:p>
          <a:p>
            <a:pPr>
              <a:buFont typeface="Wingdings" pitchFamily="2" charset="2"/>
              <a:buChar char="Ø"/>
            </a:pPr>
            <a:r>
              <a:rPr lang="en-IN" dirty="0" smtClean="0">
                <a:latin typeface="Times New Roman" pitchFamily="18" charset="0"/>
                <a:cs typeface="Times New Roman" pitchFamily="18" charset="0"/>
              </a:rPr>
              <a:t>Objects</a:t>
            </a:r>
          </a:p>
          <a:p>
            <a:pPr>
              <a:buFont typeface="Wingdings" pitchFamily="2" charset="2"/>
              <a:buChar char="Ø"/>
            </a:pPr>
            <a:r>
              <a:rPr lang="en-IN" dirty="0" smtClean="0">
                <a:latin typeface="Times New Roman" pitchFamily="18" charset="0"/>
                <a:cs typeface="Times New Roman" pitchFamily="18" charset="0"/>
              </a:rPr>
              <a:t>Activities</a:t>
            </a:r>
          </a:p>
          <a:p>
            <a:pPr>
              <a:buFont typeface="Wingdings" pitchFamily="2" charset="2"/>
              <a:buChar char="Ø"/>
            </a:pPr>
            <a:r>
              <a:rPr lang="en-IN" dirty="0" smtClean="0">
                <a:latin typeface="Times New Roman" pitchFamily="18" charset="0"/>
                <a:cs typeface="Times New Roman" pitchFamily="18" charset="0"/>
              </a:rPr>
              <a:t>Thoughts</a:t>
            </a:r>
          </a:p>
          <a:p>
            <a:pPr>
              <a:buFont typeface="Wingdings" pitchFamily="2" charset="2"/>
              <a:buChar char="Ø"/>
            </a:pPr>
            <a:r>
              <a:rPr lang="en-IN" dirty="0" smtClean="0">
                <a:latin typeface="Times New Roman" pitchFamily="18" charset="0"/>
                <a:cs typeface="Times New Roman" pitchFamily="18" charset="0"/>
              </a:rPr>
              <a:t>feelings</a:t>
            </a:r>
            <a:endParaRPr lang="en-IN" dirty="0">
              <a:latin typeface="Times New Roman" pitchFamily="18" charset="0"/>
              <a:cs typeface="Times New Roman" pitchFamily="18"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solidFill>
                  <a:srgbClr val="7030A0"/>
                </a:solidFill>
                <a:latin typeface="Andalus" pitchFamily="18" charset="-78"/>
                <a:cs typeface="Andalus" pitchFamily="18" charset="-78"/>
              </a:rPr>
              <a:t>Anxiety or increased arousal</a:t>
            </a:r>
            <a:endParaRPr lang="en-IN" sz="28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r>
              <a:rPr lang="en-IN" dirty="0" smtClean="0">
                <a:latin typeface="Times New Roman" pitchFamily="18" charset="0"/>
                <a:cs typeface="Times New Roman" pitchFamily="18" charset="0"/>
              </a:rPr>
              <a:t>The symptoms of ASD may include anxiety and increased arousal. The symptoms of anxiety and increased arousal include:</a:t>
            </a:r>
          </a:p>
          <a:p>
            <a:pPr>
              <a:buFont typeface="Wingdings" pitchFamily="2" charset="2"/>
              <a:buChar char="Ø"/>
            </a:pPr>
            <a:r>
              <a:rPr lang="en-IN" dirty="0" smtClean="0">
                <a:latin typeface="Times New Roman" pitchFamily="18" charset="0"/>
                <a:cs typeface="Times New Roman" pitchFamily="18" charset="0"/>
              </a:rPr>
              <a:t>Having trouble sleeping</a:t>
            </a:r>
          </a:p>
          <a:p>
            <a:pPr>
              <a:buFont typeface="Wingdings" pitchFamily="2" charset="2"/>
              <a:buChar char="Ø"/>
            </a:pPr>
            <a:r>
              <a:rPr lang="en-IN" dirty="0" smtClean="0">
                <a:latin typeface="Times New Roman" pitchFamily="18" charset="0"/>
                <a:cs typeface="Times New Roman" pitchFamily="18" charset="0"/>
              </a:rPr>
              <a:t>Being irritable</a:t>
            </a:r>
          </a:p>
          <a:p>
            <a:pPr>
              <a:buFont typeface="Wingdings" pitchFamily="2" charset="2"/>
              <a:buChar char="Ø"/>
            </a:pPr>
            <a:r>
              <a:rPr lang="en-IN" dirty="0" smtClean="0">
                <a:latin typeface="Times New Roman" pitchFamily="18" charset="0"/>
                <a:cs typeface="Times New Roman" pitchFamily="18" charset="0"/>
              </a:rPr>
              <a:t>Having difficulty concentrating</a:t>
            </a:r>
          </a:p>
          <a:p>
            <a:pPr>
              <a:buFont typeface="Wingdings" pitchFamily="2" charset="2"/>
              <a:buChar char="Ø"/>
            </a:pPr>
            <a:r>
              <a:rPr lang="en-IN" dirty="0" smtClean="0">
                <a:latin typeface="Times New Roman" pitchFamily="18" charset="0"/>
                <a:cs typeface="Times New Roman" pitchFamily="18" charset="0"/>
              </a:rPr>
              <a:t>Being unable to stop moving or sit still</a:t>
            </a:r>
          </a:p>
          <a:p>
            <a:pPr>
              <a:buFont typeface="Wingdings" pitchFamily="2" charset="2"/>
              <a:buChar char="Ø"/>
            </a:pPr>
            <a:r>
              <a:rPr lang="en-IN" dirty="0" smtClean="0">
                <a:latin typeface="Times New Roman" pitchFamily="18" charset="0"/>
                <a:cs typeface="Times New Roman" pitchFamily="18" charset="0"/>
              </a:rPr>
              <a:t>Being constantly tense or on guard</a:t>
            </a:r>
          </a:p>
          <a:p>
            <a:pPr>
              <a:buFont typeface="Wingdings" pitchFamily="2" charset="2"/>
              <a:buChar char="Ø"/>
            </a:pPr>
            <a:r>
              <a:rPr lang="en-IN" dirty="0" smtClean="0">
                <a:latin typeface="Times New Roman" pitchFamily="18" charset="0"/>
                <a:cs typeface="Times New Roman" pitchFamily="18" charset="0"/>
              </a:rPr>
              <a:t>Becoming </a:t>
            </a:r>
            <a:r>
              <a:rPr lang="en-IN" dirty="0" err="1" smtClean="0">
                <a:latin typeface="Times New Roman" pitchFamily="18" charset="0"/>
                <a:cs typeface="Times New Roman" pitchFamily="18" charset="0"/>
              </a:rPr>
              <a:t>statled</a:t>
            </a:r>
            <a:r>
              <a:rPr lang="en-IN" dirty="0" smtClean="0">
                <a:latin typeface="Times New Roman" pitchFamily="18" charset="0"/>
                <a:cs typeface="Times New Roman" pitchFamily="18" charset="0"/>
              </a:rPr>
              <a:t> too easily or at inappropriate times</a:t>
            </a:r>
            <a:r>
              <a:rPr lang="en-IN" dirty="0" smtClean="0"/>
              <a:t>.</a:t>
            </a:r>
            <a:endParaRPr lang="en-IN"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2800" dirty="0" smtClean="0">
                <a:solidFill>
                  <a:srgbClr val="7030A0"/>
                </a:solidFill>
                <a:latin typeface="Andalus" pitchFamily="18" charset="-78"/>
                <a:cs typeface="Andalus" pitchFamily="18" charset="-78"/>
              </a:rPr>
              <a:t>Distress</a:t>
            </a:r>
            <a:endParaRPr lang="en-IN" sz="28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lstStyle/>
          <a:p>
            <a:r>
              <a:rPr lang="en-IN" dirty="0" smtClean="0">
                <a:latin typeface="Times New Roman" pitchFamily="18" charset="0"/>
                <a:cs typeface="Times New Roman" pitchFamily="18" charset="0"/>
              </a:rPr>
              <a:t>The symptoms of ASD may cause you </a:t>
            </a:r>
            <a:r>
              <a:rPr lang="en-IN" dirty="0" smtClean="0">
                <a:solidFill>
                  <a:srgbClr val="7030A0"/>
                </a:solidFill>
                <a:latin typeface="Times New Roman" pitchFamily="18" charset="0"/>
                <a:cs typeface="Times New Roman" pitchFamily="18" charset="0"/>
              </a:rPr>
              <a:t>distress or disrupt important aspects of your life,</a:t>
            </a:r>
            <a:r>
              <a:rPr lang="en-IN" dirty="0" smtClean="0">
                <a:latin typeface="Times New Roman" pitchFamily="18" charset="0"/>
                <a:cs typeface="Times New Roman" pitchFamily="18" charset="0"/>
              </a:rPr>
              <a:t> such as your social or work settings. you may have an inability to start or complete necessary tasks, or an inability to tell others about the traumatic event.</a:t>
            </a:r>
            <a:endParaRPr lang="en-IN" dirty="0">
              <a:latin typeface="Times New Roman" pitchFamily="18" charset="0"/>
              <a:cs typeface="Times New Roman" pitchFamily="18" charset="0"/>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4000" dirty="0" smtClean="0">
                <a:solidFill>
                  <a:srgbClr val="7030A0"/>
                </a:solidFill>
                <a:latin typeface="Andalus" pitchFamily="18" charset="-78"/>
                <a:cs typeface="Andalus" pitchFamily="18" charset="-78"/>
              </a:rPr>
              <a:t>How is acute stress disorder treated?</a:t>
            </a:r>
            <a:endParaRPr lang="en-IN" sz="400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r>
              <a:rPr lang="en-IN" dirty="0" smtClean="0">
                <a:latin typeface="Times New Roman" pitchFamily="18" charset="0"/>
                <a:cs typeface="Times New Roman" pitchFamily="18" charset="0"/>
              </a:rPr>
              <a:t>Your doctor may use one or more following methods to treat ASD:</a:t>
            </a:r>
          </a:p>
          <a:p>
            <a:pPr>
              <a:buNone/>
            </a:pPr>
            <a:r>
              <a:rPr lang="en-IN" dirty="0" smtClean="0">
                <a:latin typeface="Times New Roman" pitchFamily="18" charset="0"/>
                <a:cs typeface="Times New Roman" pitchFamily="18" charset="0"/>
              </a:rPr>
              <a:t>A </a:t>
            </a:r>
            <a:r>
              <a:rPr lang="en-IN" dirty="0" smtClean="0">
                <a:solidFill>
                  <a:schemeClr val="accent4">
                    <a:lumMod val="75000"/>
                  </a:schemeClr>
                </a:solidFill>
                <a:latin typeface="Times New Roman" pitchFamily="18" charset="0"/>
                <a:cs typeface="Times New Roman" pitchFamily="18" charset="0"/>
              </a:rPr>
              <a:t>psychiatric evaluation </a:t>
            </a:r>
            <a:r>
              <a:rPr lang="en-IN" dirty="0" smtClean="0">
                <a:latin typeface="Times New Roman" pitchFamily="18" charset="0"/>
                <a:cs typeface="Times New Roman" pitchFamily="18" charset="0"/>
              </a:rPr>
              <a:t>to determine your specific needs</a:t>
            </a:r>
          </a:p>
          <a:p>
            <a:pPr>
              <a:buNone/>
            </a:pPr>
            <a:r>
              <a:rPr lang="en-IN" dirty="0" smtClean="0">
                <a:solidFill>
                  <a:schemeClr val="accent4">
                    <a:lumMod val="75000"/>
                  </a:schemeClr>
                </a:solidFill>
                <a:latin typeface="Times New Roman" pitchFamily="18" charset="0"/>
                <a:cs typeface="Times New Roman" pitchFamily="18" charset="0"/>
              </a:rPr>
              <a:t>Hospitalisation </a:t>
            </a:r>
            <a:r>
              <a:rPr lang="en-IN" dirty="0" smtClean="0">
                <a:latin typeface="Times New Roman" pitchFamily="18" charset="0"/>
                <a:cs typeface="Times New Roman" pitchFamily="18" charset="0"/>
              </a:rPr>
              <a:t>if you are at risk of suicide or harming others.</a:t>
            </a:r>
          </a:p>
          <a:p>
            <a:pPr>
              <a:buNone/>
            </a:pPr>
            <a:r>
              <a:rPr lang="en-IN" dirty="0" smtClean="0">
                <a:solidFill>
                  <a:schemeClr val="accent4">
                    <a:lumMod val="75000"/>
                  </a:schemeClr>
                </a:solidFill>
                <a:latin typeface="Times New Roman" pitchFamily="18" charset="0"/>
                <a:cs typeface="Times New Roman" pitchFamily="18" charset="0"/>
              </a:rPr>
              <a:t>Assistance in obtaining shelter, food, clothing </a:t>
            </a:r>
            <a:r>
              <a:rPr lang="en-IN" dirty="0" smtClean="0">
                <a:latin typeface="Times New Roman" pitchFamily="18" charset="0"/>
                <a:cs typeface="Times New Roman" pitchFamily="18" charset="0"/>
              </a:rPr>
              <a:t>and locating family, if necessary</a:t>
            </a:r>
          </a:p>
          <a:p>
            <a:pPr>
              <a:buNone/>
            </a:pPr>
            <a:r>
              <a:rPr lang="en-IN" dirty="0" smtClean="0">
                <a:solidFill>
                  <a:schemeClr val="accent4">
                    <a:lumMod val="75000"/>
                  </a:schemeClr>
                </a:solidFill>
                <a:latin typeface="Times New Roman" pitchFamily="18" charset="0"/>
                <a:cs typeface="Times New Roman" pitchFamily="18" charset="0"/>
              </a:rPr>
              <a:t>Psychiatric education </a:t>
            </a:r>
            <a:r>
              <a:rPr lang="en-IN" dirty="0" smtClean="0">
                <a:latin typeface="Times New Roman" pitchFamily="18" charset="0"/>
                <a:cs typeface="Times New Roman" pitchFamily="18" charset="0"/>
              </a:rPr>
              <a:t>to teach you about your disorder</a:t>
            </a:r>
            <a:r>
              <a:rPr lang="en-IN" dirty="0" smtClean="0"/>
              <a:t>.</a:t>
            </a:r>
            <a:endParaRPr lang="en-IN"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4000" dirty="0" smtClean="0"/>
              <a:t>Cont..</a:t>
            </a:r>
            <a:endParaRPr lang="en-IN" sz="4000" dirty="0"/>
          </a:p>
        </p:txBody>
      </p:sp>
      <p:sp>
        <p:nvSpPr>
          <p:cNvPr id="3" name="Content Placeholder 2"/>
          <p:cNvSpPr>
            <a:spLocks noGrp="1"/>
          </p:cNvSpPr>
          <p:nvPr>
            <p:ph idx="1"/>
          </p:nvPr>
        </p:nvSpPr>
        <p:spPr/>
        <p:txBody>
          <a:bodyPr/>
          <a:lstStyle/>
          <a:p>
            <a:r>
              <a:rPr lang="en-IN" dirty="0" smtClean="0">
                <a:solidFill>
                  <a:schemeClr val="accent4">
                    <a:lumMod val="75000"/>
                  </a:schemeClr>
                </a:solidFill>
                <a:latin typeface="Times New Roman" pitchFamily="18" charset="0"/>
                <a:cs typeface="Times New Roman" pitchFamily="18" charset="0"/>
              </a:rPr>
              <a:t>Medication to relieve symptoms of ASD</a:t>
            </a:r>
            <a:r>
              <a:rPr lang="en-IN" dirty="0" smtClean="0">
                <a:latin typeface="Times New Roman" pitchFamily="18" charset="0"/>
                <a:cs typeface="Times New Roman" pitchFamily="18" charset="0"/>
              </a:rPr>
              <a:t>, such as 	anti anxiety medications </a:t>
            </a:r>
          </a:p>
          <a:p>
            <a:pPr>
              <a:buNone/>
            </a:pPr>
            <a:r>
              <a:rPr lang="en-IN" dirty="0" smtClean="0">
                <a:latin typeface="Times New Roman" pitchFamily="18" charset="0"/>
                <a:cs typeface="Times New Roman" pitchFamily="18" charset="0"/>
              </a:rPr>
              <a:t>	 	selective serotonin reuptake inhibitors(SSRIs)  	antidepressants</a:t>
            </a:r>
          </a:p>
          <a:p>
            <a:r>
              <a:rPr lang="en-IN" dirty="0" smtClean="0">
                <a:solidFill>
                  <a:schemeClr val="accent4">
                    <a:lumMod val="75000"/>
                  </a:schemeClr>
                </a:solidFill>
                <a:latin typeface="Times New Roman" pitchFamily="18" charset="0"/>
                <a:cs typeface="Times New Roman" pitchFamily="18" charset="0"/>
              </a:rPr>
              <a:t>Cognitive behavioural therapy(CBT</a:t>
            </a:r>
            <a:r>
              <a:rPr lang="en-IN" dirty="0" smtClean="0">
                <a:latin typeface="Times New Roman" pitchFamily="18" charset="0"/>
                <a:cs typeface="Times New Roman" pitchFamily="18" charset="0"/>
              </a:rPr>
              <a:t>)</a:t>
            </a:r>
          </a:p>
          <a:p>
            <a:pPr>
              <a:buNone/>
            </a:pPr>
            <a:r>
              <a:rPr lang="en-IN" dirty="0" smtClean="0">
                <a:latin typeface="Times New Roman" pitchFamily="18" charset="0"/>
                <a:cs typeface="Times New Roman" pitchFamily="18" charset="0"/>
              </a:rPr>
              <a:t>		which may increase recovery speed and 	prevent ASD from turning into PTSD.</a:t>
            </a:r>
          </a:p>
          <a:p>
            <a:r>
              <a:rPr lang="en-IN" b="1" dirty="0" smtClean="0">
                <a:solidFill>
                  <a:schemeClr val="accent4">
                    <a:lumMod val="75000"/>
                  </a:schemeClr>
                </a:solidFill>
                <a:latin typeface="Times New Roman" pitchFamily="18" charset="0"/>
                <a:cs typeface="Times New Roman" pitchFamily="18" charset="0"/>
              </a:rPr>
              <a:t>Exposure based therapies</a:t>
            </a:r>
            <a:r>
              <a:rPr lang="en-IN" dirty="0" smtClean="0">
                <a:latin typeface="Times New Roman" pitchFamily="18" charset="0"/>
                <a:cs typeface="Times New Roman" pitchFamily="18" charset="0"/>
              </a:rPr>
              <a:t>.</a:t>
            </a:r>
            <a:endParaRPr lang="en-IN" dirty="0">
              <a:latin typeface="Times New Roman" pitchFamily="18" charset="0"/>
              <a:cs typeface="Times New Roman" pitchFamily="18"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285728"/>
            <a:ext cx="7239000" cy="1143000"/>
          </a:xfrm>
        </p:spPr>
        <p:txBody>
          <a:bodyPr>
            <a:normAutofit fontScale="90000"/>
          </a:bodyPr>
          <a:lstStyle/>
          <a:p>
            <a:r>
              <a:rPr lang="en-IN" sz="4000" dirty="0" smtClean="0">
                <a:solidFill>
                  <a:schemeClr val="accent1">
                    <a:lumMod val="75000"/>
                  </a:schemeClr>
                </a:solidFill>
                <a:latin typeface="Andalus" pitchFamily="18" charset="-78"/>
                <a:cs typeface="Andalus" pitchFamily="18" charset="-78"/>
              </a:rPr>
              <a:t>AYURVEDIC</a:t>
            </a:r>
            <a:r>
              <a:rPr lang="en-IN" sz="4400" dirty="0" smtClean="0">
                <a:solidFill>
                  <a:schemeClr val="accent1">
                    <a:lumMod val="75000"/>
                  </a:schemeClr>
                </a:solidFill>
                <a:latin typeface="Andalus" pitchFamily="18" charset="-78"/>
                <a:cs typeface="Andalus" pitchFamily="18" charset="-78"/>
              </a:rPr>
              <a:t> CONCEPT:UNMADA</a:t>
            </a:r>
            <a:endParaRPr lang="en-IN" sz="4400" dirty="0">
              <a:solidFill>
                <a:schemeClr val="accent1">
                  <a:lumMod val="75000"/>
                </a:schemeClr>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pPr algn="just">
              <a:buNone/>
            </a:pPr>
            <a:r>
              <a:rPr lang="hi-IN" dirty="0" smtClean="0"/>
              <a:t> </a:t>
            </a:r>
            <a:endParaRPr lang="en-US" dirty="0" smtClean="0"/>
          </a:p>
          <a:p>
            <a:pPr algn="just">
              <a:buNone/>
            </a:pPr>
            <a:endParaRPr lang="en-US" sz="2400" dirty="0" smtClean="0"/>
          </a:p>
          <a:p>
            <a:pPr algn="just">
              <a:buNone/>
            </a:pPr>
            <a:r>
              <a:rPr lang="en-US" sz="2400" dirty="0" smtClean="0"/>
              <a:t>	</a:t>
            </a:r>
            <a:r>
              <a:rPr lang="hi-IN" sz="2400" dirty="0" smtClean="0"/>
              <a:t>तैरल्प</a:t>
            </a:r>
            <a:r>
              <a:rPr lang="hi-IN" sz="2400" dirty="0" smtClean="0">
                <a:solidFill>
                  <a:srgbClr val="7030A0"/>
                </a:solidFill>
              </a:rPr>
              <a:t>सत्त्व</a:t>
            </a:r>
            <a:r>
              <a:rPr lang="hi-IN" sz="2400" dirty="0" smtClean="0"/>
              <a:t>स्य मलाः प्रदुष्टा बुद्धेर्निवासं </a:t>
            </a:r>
            <a:r>
              <a:rPr lang="hi-IN" sz="2400" dirty="0" smtClean="0">
                <a:solidFill>
                  <a:srgbClr val="7030A0"/>
                </a:solidFill>
              </a:rPr>
              <a:t>हृदयं प्रदूष्य</a:t>
            </a:r>
            <a:r>
              <a:rPr lang="en-IN" sz="2400" dirty="0" smtClean="0"/>
              <a:t>|</a:t>
            </a:r>
            <a:br>
              <a:rPr lang="en-IN" sz="2400" dirty="0" smtClean="0"/>
            </a:br>
            <a:r>
              <a:rPr lang="hi-IN" sz="2400" dirty="0" smtClean="0"/>
              <a:t>स्रोतांस्यधिष्ठाय </a:t>
            </a:r>
            <a:r>
              <a:rPr lang="hi-IN" sz="2400" dirty="0" smtClean="0">
                <a:solidFill>
                  <a:srgbClr val="7030A0"/>
                </a:solidFill>
              </a:rPr>
              <a:t>मनोवहानि</a:t>
            </a:r>
            <a:r>
              <a:rPr lang="hi-IN" sz="2400" dirty="0" smtClean="0"/>
              <a:t> प्रमोहयन्त्याशु नरस्य चेतः</a:t>
            </a:r>
            <a:r>
              <a:rPr lang="en-IN" sz="2400" dirty="0" smtClean="0"/>
              <a:t>||</a:t>
            </a:r>
            <a:r>
              <a:rPr lang="hi-IN" sz="2400" dirty="0" smtClean="0"/>
              <a:t>५</a:t>
            </a:r>
            <a:r>
              <a:rPr lang="en-IN" sz="2400" dirty="0" smtClean="0"/>
              <a:t>||</a:t>
            </a:r>
          </a:p>
          <a:p>
            <a:pPr algn="just">
              <a:buNone/>
            </a:pPr>
            <a:endParaRPr lang="en-IN" dirty="0" smtClean="0"/>
          </a:p>
          <a:p>
            <a:pPr algn="just">
              <a:buNone/>
            </a:pPr>
            <a:r>
              <a:rPr lang="en-IN" dirty="0" smtClean="0">
                <a:latin typeface="Times New Roman" pitchFamily="18" charset="0"/>
                <a:cs typeface="Times New Roman" pitchFamily="18" charset="0"/>
              </a:rPr>
              <a:t>	which means </a:t>
            </a:r>
            <a:r>
              <a:rPr lang="en-IN" dirty="0" err="1" smtClean="0">
                <a:latin typeface="Times New Roman" pitchFamily="18" charset="0"/>
                <a:cs typeface="Times New Roman" pitchFamily="18" charset="0"/>
              </a:rPr>
              <a:t>vata</a:t>
            </a:r>
            <a:r>
              <a:rPr lang="en-IN" dirty="0" smtClean="0">
                <a:latin typeface="Times New Roman" pitchFamily="18" charset="0"/>
                <a:cs typeface="Times New Roman" pitchFamily="18" charset="0"/>
              </a:rPr>
              <a:t> with other </a:t>
            </a:r>
            <a:r>
              <a:rPr lang="en-IN" dirty="0" err="1" smtClean="0">
                <a:latin typeface="Times New Roman" pitchFamily="18" charset="0"/>
                <a:cs typeface="Times New Roman" pitchFamily="18" charset="0"/>
              </a:rPr>
              <a:t>doshas</a:t>
            </a:r>
            <a:r>
              <a:rPr lang="en-IN" dirty="0" smtClean="0">
                <a:latin typeface="Times New Roman" pitchFamily="18" charset="0"/>
                <a:cs typeface="Times New Roman" pitchFamily="18" charset="0"/>
              </a:rPr>
              <a:t> when gets vitiated due to several reasons the weak </a:t>
            </a:r>
            <a:r>
              <a:rPr lang="en-IN" dirty="0" err="1" smtClean="0">
                <a:latin typeface="Times New Roman" pitchFamily="18" charset="0"/>
                <a:cs typeface="Times New Roman" pitchFamily="18" charset="0"/>
              </a:rPr>
              <a:t>satwa</a:t>
            </a:r>
            <a:r>
              <a:rPr lang="en-IN" dirty="0" smtClean="0">
                <a:latin typeface="Times New Roman" pitchFamily="18" charset="0"/>
                <a:cs typeface="Times New Roman" pitchFamily="18" charset="0"/>
              </a:rPr>
              <a:t> disturbs the </a:t>
            </a:r>
            <a:r>
              <a:rPr lang="en-IN" dirty="0" err="1" smtClean="0">
                <a:latin typeface="Times New Roman" pitchFamily="18" charset="0"/>
                <a:cs typeface="Times New Roman" pitchFamily="18" charset="0"/>
              </a:rPr>
              <a:t>buddhi</a:t>
            </a:r>
            <a:r>
              <a:rPr lang="en-IN" dirty="0" smtClean="0">
                <a:latin typeface="Times New Roman" pitchFamily="18" charset="0"/>
                <a:cs typeface="Times New Roman" pitchFamily="18" charset="0"/>
              </a:rPr>
              <a:t> which is placed in </a:t>
            </a:r>
            <a:r>
              <a:rPr lang="en-IN" dirty="0" err="1" smtClean="0">
                <a:latin typeface="Times New Roman" pitchFamily="18" charset="0"/>
                <a:cs typeface="Times New Roman" pitchFamily="18" charset="0"/>
              </a:rPr>
              <a:t>hrudaya</a:t>
            </a:r>
            <a:r>
              <a:rPr lang="en-IN" dirty="0" smtClean="0">
                <a:latin typeface="Times New Roman" pitchFamily="18" charset="0"/>
                <a:cs typeface="Times New Roman" pitchFamily="18" charset="0"/>
              </a:rPr>
              <a:t> due to which the mind of a person becomes unstable.</a:t>
            </a:r>
            <a:endParaRPr lang="en-IN" dirty="0">
              <a:latin typeface="Times New Roman" pitchFamily="18" charset="0"/>
              <a:cs typeface="Times New Roman" pitchFamily="18"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err="1" smtClean="0">
                <a:solidFill>
                  <a:schemeClr val="accent1">
                    <a:lumMod val="75000"/>
                  </a:schemeClr>
                </a:solidFill>
                <a:latin typeface="Andalus" pitchFamily="18" charset="-78"/>
                <a:cs typeface="Andalus" pitchFamily="18" charset="-78"/>
              </a:rPr>
              <a:t>Samanya</a:t>
            </a:r>
            <a:r>
              <a:rPr lang="en-IN" sz="3600" dirty="0" smtClean="0">
                <a:solidFill>
                  <a:schemeClr val="accent1">
                    <a:lumMod val="75000"/>
                  </a:schemeClr>
                </a:solidFill>
                <a:latin typeface="Andalus" pitchFamily="18" charset="-78"/>
                <a:cs typeface="Andalus" pitchFamily="18" charset="-78"/>
              </a:rPr>
              <a:t> </a:t>
            </a:r>
            <a:r>
              <a:rPr lang="en-IN" sz="3600" dirty="0" err="1" smtClean="0">
                <a:solidFill>
                  <a:schemeClr val="accent1">
                    <a:lumMod val="75000"/>
                  </a:schemeClr>
                </a:solidFill>
                <a:latin typeface="Andalus" pitchFamily="18" charset="-78"/>
                <a:cs typeface="Andalus" pitchFamily="18" charset="-78"/>
              </a:rPr>
              <a:t>Laksana</a:t>
            </a:r>
            <a:r>
              <a:rPr lang="en-IN" sz="4400" dirty="0" smtClean="0"/>
              <a:t>:</a:t>
            </a:r>
            <a:endParaRPr lang="en-IN" sz="4400" dirty="0"/>
          </a:p>
        </p:txBody>
      </p:sp>
      <p:sp>
        <p:nvSpPr>
          <p:cNvPr id="3" name="Content Placeholder 2"/>
          <p:cNvSpPr>
            <a:spLocks noGrp="1"/>
          </p:cNvSpPr>
          <p:nvPr>
            <p:ph idx="1"/>
          </p:nvPr>
        </p:nvSpPr>
        <p:spPr/>
        <p:txBody>
          <a:bodyPr>
            <a:normAutofit/>
          </a:bodyPr>
          <a:lstStyle/>
          <a:p>
            <a:r>
              <a:rPr lang="hi-IN" sz="2400" dirty="0" smtClean="0"/>
              <a:t>धीविभ्रमः सत्त्वपरिप्लवश्च पर्याकुला दृष्टिरधीरता च</a:t>
            </a:r>
            <a:r>
              <a:rPr lang="en-IN" sz="2400" dirty="0" smtClean="0"/>
              <a:t>|</a:t>
            </a:r>
            <a:br>
              <a:rPr lang="en-IN" sz="2400" dirty="0" smtClean="0"/>
            </a:br>
            <a:r>
              <a:rPr lang="hi-IN" sz="2400" dirty="0" smtClean="0"/>
              <a:t>अबद्धवाक्त्वं हृदयं च शून्यं सामान्यमुन्मादगदस्य लिङ्गम्</a:t>
            </a:r>
            <a:r>
              <a:rPr lang="en-IN" sz="2400" dirty="0" smtClean="0"/>
              <a:t>||</a:t>
            </a:r>
            <a:r>
              <a:rPr lang="hi-IN" sz="2400" dirty="0" smtClean="0"/>
              <a:t>६</a:t>
            </a:r>
            <a:r>
              <a:rPr lang="en-IN" sz="2400" dirty="0" smtClean="0"/>
              <a:t>||</a:t>
            </a:r>
          </a:p>
          <a:p>
            <a:pPr algn="just">
              <a:buNone/>
            </a:pPr>
            <a:r>
              <a:rPr lang="en-IN" dirty="0" smtClean="0">
                <a:latin typeface="Footlight MT Light" pitchFamily="18" charset="0"/>
                <a:cs typeface="Times New Roman" pitchFamily="18" charset="0"/>
              </a:rPr>
              <a:t>The sign and symptoms are,</a:t>
            </a:r>
          </a:p>
          <a:p>
            <a:pPr algn="just"/>
            <a:r>
              <a:rPr lang="en-IN" dirty="0" err="1" smtClean="0">
                <a:solidFill>
                  <a:srgbClr val="7030A0"/>
                </a:solidFill>
                <a:latin typeface="Footlight MT Light" pitchFamily="18" charset="0"/>
                <a:cs typeface="Times New Roman" pitchFamily="18" charset="0"/>
              </a:rPr>
              <a:t>Dhi</a:t>
            </a:r>
            <a:r>
              <a:rPr lang="en-IN" dirty="0" smtClean="0">
                <a:solidFill>
                  <a:srgbClr val="7030A0"/>
                </a:solidFill>
                <a:latin typeface="Footlight MT Light" pitchFamily="18" charset="0"/>
                <a:cs typeface="Times New Roman" pitchFamily="18" charset="0"/>
              </a:rPr>
              <a:t> </a:t>
            </a:r>
            <a:r>
              <a:rPr lang="en-IN" dirty="0" err="1" smtClean="0">
                <a:solidFill>
                  <a:srgbClr val="7030A0"/>
                </a:solidFill>
                <a:latin typeface="Footlight MT Light" pitchFamily="18" charset="0"/>
                <a:cs typeface="Times New Roman" pitchFamily="18" charset="0"/>
              </a:rPr>
              <a:t>bibhrama</a:t>
            </a:r>
            <a:r>
              <a:rPr lang="en-IN" dirty="0" smtClean="0">
                <a:latin typeface="Footlight MT Light" pitchFamily="18" charset="0"/>
                <a:cs typeface="Times New Roman" pitchFamily="18" charset="0"/>
              </a:rPr>
              <a:t>(unstable mind)</a:t>
            </a:r>
          </a:p>
          <a:p>
            <a:pPr algn="just"/>
            <a:r>
              <a:rPr lang="en-IN" dirty="0" err="1" smtClean="0">
                <a:solidFill>
                  <a:srgbClr val="7030A0"/>
                </a:solidFill>
                <a:latin typeface="Footlight MT Light" pitchFamily="18" charset="0"/>
                <a:cs typeface="Times New Roman" pitchFamily="18" charset="0"/>
              </a:rPr>
              <a:t>Satwa</a:t>
            </a:r>
            <a:r>
              <a:rPr lang="en-IN" dirty="0" smtClean="0">
                <a:solidFill>
                  <a:srgbClr val="7030A0"/>
                </a:solidFill>
                <a:latin typeface="Footlight MT Light" pitchFamily="18" charset="0"/>
                <a:cs typeface="Times New Roman" pitchFamily="18" charset="0"/>
              </a:rPr>
              <a:t> </a:t>
            </a:r>
            <a:r>
              <a:rPr lang="en-IN" dirty="0" err="1" smtClean="0">
                <a:solidFill>
                  <a:srgbClr val="7030A0"/>
                </a:solidFill>
                <a:latin typeface="Footlight MT Light" pitchFamily="18" charset="0"/>
                <a:cs typeface="Times New Roman" pitchFamily="18" charset="0"/>
              </a:rPr>
              <a:t>pariplaba</a:t>
            </a:r>
            <a:r>
              <a:rPr lang="en-IN" dirty="0" smtClean="0">
                <a:latin typeface="Footlight MT Light" pitchFamily="18" charset="0"/>
                <a:cs typeface="Times New Roman" pitchFamily="18" charset="0"/>
              </a:rPr>
              <a:t>(mood swings)</a:t>
            </a:r>
          </a:p>
          <a:p>
            <a:pPr algn="just"/>
            <a:r>
              <a:rPr lang="en-IN" dirty="0" err="1" smtClean="0">
                <a:solidFill>
                  <a:srgbClr val="7030A0"/>
                </a:solidFill>
                <a:latin typeface="Footlight MT Light" pitchFamily="18" charset="0"/>
                <a:cs typeface="Times New Roman" pitchFamily="18" charset="0"/>
              </a:rPr>
              <a:t>Paryakula</a:t>
            </a:r>
            <a:r>
              <a:rPr lang="en-IN" dirty="0" smtClean="0">
                <a:solidFill>
                  <a:srgbClr val="7030A0"/>
                </a:solidFill>
                <a:latin typeface="Footlight MT Light" pitchFamily="18" charset="0"/>
                <a:cs typeface="Times New Roman" pitchFamily="18" charset="0"/>
              </a:rPr>
              <a:t> </a:t>
            </a:r>
            <a:r>
              <a:rPr lang="en-IN" dirty="0" err="1" smtClean="0">
                <a:solidFill>
                  <a:srgbClr val="7030A0"/>
                </a:solidFill>
                <a:latin typeface="Footlight MT Light" pitchFamily="18" charset="0"/>
                <a:cs typeface="Times New Roman" pitchFamily="18" charset="0"/>
              </a:rPr>
              <a:t>drusti</a:t>
            </a:r>
            <a:r>
              <a:rPr lang="en-IN" dirty="0" smtClean="0">
                <a:latin typeface="Footlight MT Light" pitchFamily="18" charset="0"/>
                <a:cs typeface="Times New Roman" pitchFamily="18" charset="0"/>
              </a:rPr>
              <a:t>(not </a:t>
            </a:r>
            <a:r>
              <a:rPr lang="en-IN" dirty="0" err="1" smtClean="0">
                <a:latin typeface="Footlight MT Light" pitchFamily="18" charset="0"/>
                <a:cs typeface="Times New Roman" pitchFamily="18" charset="0"/>
              </a:rPr>
              <a:t>accomodation</a:t>
            </a:r>
            <a:r>
              <a:rPr lang="en-IN" dirty="0" smtClean="0">
                <a:latin typeface="Footlight MT Light" pitchFamily="18" charset="0"/>
                <a:cs typeface="Times New Roman" pitchFamily="18" charset="0"/>
              </a:rPr>
              <a:t> in vision)</a:t>
            </a:r>
          </a:p>
          <a:p>
            <a:pPr algn="just"/>
            <a:r>
              <a:rPr lang="en-IN" dirty="0" err="1" smtClean="0">
                <a:solidFill>
                  <a:srgbClr val="7030A0"/>
                </a:solidFill>
                <a:latin typeface="Footlight MT Light" pitchFamily="18" charset="0"/>
                <a:cs typeface="Times New Roman" pitchFamily="18" charset="0"/>
              </a:rPr>
              <a:t>Adhirata</a:t>
            </a:r>
            <a:r>
              <a:rPr lang="en-IN" dirty="0" smtClean="0">
                <a:latin typeface="Footlight MT Light" pitchFamily="18" charset="0"/>
                <a:cs typeface="Times New Roman" pitchFamily="18" charset="0"/>
              </a:rPr>
              <a:t>(loss of patience)</a:t>
            </a:r>
          </a:p>
          <a:p>
            <a:pPr algn="just"/>
            <a:r>
              <a:rPr lang="en-IN" dirty="0" err="1" smtClean="0">
                <a:solidFill>
                  <a:srgbClr val="7030A0"/>
                </a:solidFill>
                <a:latin typeface="Footlight MT Light" pitchFamily="18" charset="0"/>
                <a:cs typeface="Times New Roman" pitchFamily="18" charset="0"/>
              </a:rPr>
              <a:t>Abadhha</a:t>
            </a:r>
            <a:r>
              <a:rPr lang="en-IN" dirty="0" smtClean="0">
                <a:solidFill>
                  <a:srgbClr val="7030A0"/>
                </a:solidFill>
                <a:latin typeface="Footlight MT Light" pitchFamily="18" charset="0"/>
                <a:cs typeface="Times New Roman" pitchFamily="18" charset="0"/>
              </a:rPr>
              <a:t> </a:t>
            </a:r>
            <a:r>
              <a:rPr lang="en-IN" dirty="0" err="1" smtClean="0">
                <a:solidFill>
                  <a:srgbClr val="7030A0"/>
                </a:solidFill>
                <a:latin typeface="Footlight MT Light" pitchFamily="18" charset="0"/>
                <a:cs typeface="Times New Roman" pitchFamily="18" charset="0"/>
              </a:rPr>
              <a:t>vaaktwam</a:t>
            </a:r>
            <a:r>
              <a:rPr lang="en-IN" dirty="0" smtClean="0">
                <a:latin typeface="Footlight MT Light" pitchFamily="18" charset="0"/>
                <a:cs typeface="Times New Roman" pitchFamily="18" charset="0"/>
              </a:rPr>
              <a:t>(speaking without any reason or non reliable things.</a:t>
            </a:r>
          </a:p>
          <a:p>
            <a:pPr algn="just"/>
            <a:endParaRPr lang="en-IN" dirty="0">
              <a:latin typeface="Times New Roman" pitchFamily="18" charset="0"/>
              <a:cs typeface="Times New Roman" pitchFamily="18"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err="1" smtClean="0">
                <a:solidFill>
                  <a:schemeClr val="accent1">
                    <a:lumMod val="75000"/>
                  </a:schemeClr>
                </a:solidFill>
                <a:latin typeface="Andalus" pitchFamily="18" charset="-78"/>
                <a:cs typeface="Andalus" pitchFamily="18" charset="-78"/>
              </a:rPr>
              <a:t>Vataja</a:t>
            </a:r>
            <a:r>
              <a:rPr lang="en-IN" sz="3600" dirty="0" smtClean="0">
                <a:solidFill>
                  <a:schemeClr val="accent1">
                    <a:lumMod val="75000"/>
                  </a:schemeClr>
                </a:solidFill>
                <a:latin typeface="Andalus" pitchFamily="18" charset="-78"/>
                <a:cs typeface="Andalus" pitchFamily="18" charset="-78"/>
              </a:rPr>
              <a:t> </a:t>
            </a:r>
            <a:r>
              <a:rPr lang="en-IN" sz="3600" dirty="0" err="1" smtClean="0">
                <a:solidFill>
                  <a:schemeClr val="accent1">
                    <a:lumMod val="75000"/>
                  </a:schemeClr>
                </a:solidFill>
                <a:latin typeface="Andalus" pitchFamily="18" charset="-78"/>
                <a:cs typeface="Andalus" pitchFamily="18" charset="-78"/>
              </a:rPr>
              <a:t>unmada</a:t>
            </a:r>
            <a:r>
              <a:rPr lang="en-IN" sz="3600" dirty="0" smtClean="0">
                <a:solidFill>
                  <a:schemeClr val="accent1">
                    <a:lumMod val="75000"/>
                  </a:schemeClr>
                </a:solidFill>
                <a:latin typeface="Andalus" pitchFamily="18" charset="-78"/>
                <a:cs typeface="Andalus" pitchFamily="18" charset="-78"/>
              </a:rPr>
              <a:t> </a:t>
            </a:r>
            <a:r>
              <a:rPr lang="en-IN" sz="3600" dirty="0" err="1" smtClean="0">
                <a:solidFill>
                  <a:schemeClr val="accent1">
                    <a:lumMod val="75000"/>
                  </a:schemeClr>
                </a:solidFill>
                <a:latin typeface="Andalus" pitchFamily="18" charset="-78"/>
                <a:cs typeface="Andalus" pitchFamily="18" charset="-78"/>
              </a:rPr>
              <a:t>laksana</a:t>
            </a:r>
            <a:endParaRPr lang="en-IN" sz="3600" dirty="0">
              <a:solidFill>
                <a:schemeClr val="accent1">
                  <a:lumMod val="75000"/>
                </a:schemeClr>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r>
              <a:rPr lang="hi-IN" dirty="0" smtClean="0"/>
              <a:t>अस्थानहासस्मितनृत्यगीतवागङ्गविक्षेपणरोदनानि</a:t>
            </a:r>
            <a:r>
              <a:rPr lang="en-IN" dirty="0" smtClean="0"/>
              <a:t>|</a:t>
            </a:r>
            <a:br>
              <a:rPr lang="en-IN" dirty="0" smtClean="0"/>
            </a:br>
            <a:r>
              <a:rPr lang="hi-IN" dirty="0" smtClean="0"/>
              <a:t>पारुष्यकार्श्यारुणवर्णताश्च जीर्णे बलं चानिलजस्य रूपम्</a:t>
            </a:r>
            <a:r>
              <a:rPr lang="en-IN" dirty="0" smtClean="0"/>
              <a:t>||</a:t>
            </a:r>
            <a:r>
              <a:rPr lang="hi-IN" dirty="0" smtClean="0"/>
              <a:t>१०</a:t>
            </a:r>
            <a:r>
              <a:rPr lang="en-IN" dirty="0" smtClean="0"/>
              <a:t>||</a:t>
            </a:r>
            <a:endParaRPr lang="en-IN" i="1" dirty="0" smtClean="0">
              <a:latin typeface="Times New Roman" pitchFamily="18" charset="0"/>
              <a:cs typeface="Times New Roman" pitchFamily="18" charset="0"/>
            </a:endParaRPr>
          </a:p>
          <a:p>
            <a:r>
              <a:rPr lang="en-IN" dirty="0" smtClean="0">
                <a:latin typeface="Footlight MT Light" pitchFamily="18" charset="0"/>
                <a:cs typeface="Times New Roman" pitchFamily="18" charset="0"/>
              </a:rPr>
              <a:t>laughs at the places where should not laugh.</a:t>
            </a:r>
          </a:p>
          <a:p>
            <a:r>
              <a:rPr lang="en-IN" dirty="0" smtClean="0">
                <a:latin typeface="Footlight MT Light" pitchFamily="18" charset="0"/>
                <a:cs typeface="Times New Roman" pitchFamily="18" charset="0"/>
              </a:rPr>
              <a:t>Smiles without reason</a:t>
            </a:r>
          </a:p>
          <a:p>
            <a:r>
              <a:rPr lang="en-IN" dirty="0" smtClean="0">
                <a:latin typeface="Footlight MT Light" pitchFamily="18" charset="0"/>
                <a:cs typeface="Times New Roman" pitchFamily="18" charset="0"/>
              </a:rPr>
              <a:t>Dances, sings, speaks with out reason</a:t>
            </a:r>
          </a:p>
          <a:p>
            <a:r>
              <a:rPr lang="en-IN" dirty="0" smtClean="0">
                <a:latin typeface="Footlight MT Light" pitchFamily="18" charset="0"/>
                <a:cs typeface="Times New Roman" pitchFamily="18" charset="0"/>
              </a:rPr>
              <a:t>Makes improper movement of body</a:t>
            </a:r>
          </a:p>
          <a:p>
            <a:r>
              <a:rPr lang="en-IN" dirty="0" smtClean="0">
                <a:latin typeface="Footlight MT Light" pitchFamily="18" charset="0"/>
                <a:cs typeface="Times New Roman" pitchFamily="18" charset="0"/>
              </a:rPr>
              <a:t>Cries in un related things</a:t>
            </a:r>
          </a:p>
          <a:p>
            <a:r>
              <a:rPr lang="en-IN" dirty="0" smtClean="0">
                <a:latin typeface="Footlight MT Light" pitchFamily="18" charset="0"/>
                <a:cs typeface="Times New Roman" pitchFamily="18" charset="0"/>
              </a:rPr>
              <a:t>Body becomes hard, lean and dark discolouration</a:t>
            </a:r>
          </a:p>
          <a:p>
            <a:r>
              <a:rPr lang="en-IN" dirty="0" smtClean="0">
                <a:latin typeface="Footlight MT Light" pitchFamily="18" charset="0"/>
                <a:cs typeface="Times New Roman" pitchFamily="18" charset="0"/>
              </a:rPr>
              <a:t>Aggravated after digestion of food.</a:t>
            </a:r>
          </a:p>
          <a:p>
            <a:endParaRPr lang="en-IN" dirty="0" smtClean="0">
              <a:latin typeface="Times New Roman" pitchFamily="18" charset="0"/>
              <a:cs typeface="Times New Roman" pitchFamily="18"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err="1" smtClean="0">
                <a:solidFill>
                  <a:schemeClr val="accent1">
                    <a:lumMod val="75000"/>
                  </a:schemeClr>
                </a:solidFill>
                <a:latin typeface="Andalus" pitchFamily="18" charset="-78"/>
                <a:cs typeface="Andalus" pitchFamily="18" charset="-78"/>
              </a:rPr>
              <a:t>Pittaja</a:t>
            </a:r>
            <a:r>
              <a:rPr lang="en-IN" sz="3600" dirty="0" smtClean="0">
                <a:solidFill>
                  <a:schemeClr val="accent1">
                    <a:lumMod val="75000"/>
                  </a:schemeClr>
                </a:solidFill>
                <a:latin typeface="Andalus" pitchFamily="18" charset="-78"/>
                <a:cs typeface="Andalus" pitchFamily="18" charset="-78"/>
              </a:rPr>
              <a:t> </a:t>
            </a:r>
            <a:r>
              <a:rPr lang="en-IN" sz="3600" dirty="0" err="1" smtClean="0">
                <a:solidFill>
                  <a:schemeClr val="accent1">
                    <a:lumMod val="75000"/>
                  </a:schemeClr>
                </a:solidFill>
                <a:latin typeface="Andalus" pitchFamily="18" charset="-78"/>
                <a:cs typeface="Andalus" pitchFamily="18" charset="-78"/>
              </a:rPr>
              <a:t>unamada</a:t>
            </a:r>
            <a:r>
              <a:rPr lang="en-IN" sz="3600" dirty="0" smtClean="0">
                <a:solidFill>
                  <a:schemeClr val="accent1">
                    <a:lumMod val="75000"/>
                  </a:schemeClr>
                </a:solidFill>
                <a:latin typeface="Andalus" pitchFamily="18" charset="-78"/>
                <a:cs typeface="Andalus" pitchFamily="18" charset="-78"/>
              </a:rPr>
              <a:t> </a:t>
            </a:r>
            <a:r>
              <a:rPr lang="en-IN" sz="3600" dirty="0" err="1" smtClean="0">
                <a:solidFill>
                  <a:schemeClr val="accent1">
                    <a:lumMod val="75000"/>
                  </a:schemeClr>
                </a:solidFill>
                <a:latin typeface="Andalus" pitchFamily="18" charset="-78"/>
                <a:cs typeface="Andalus" pitchFamily="18" charset="-78"/>
              </a:rPr>
              <a:t>laksana</a:t>
            </a:r>
            <a:endParaRPr lang="en-IN" sz="3600" dirty="0">
              <a:solidFill>
                <a:schemeClr val="accent1">
                  <a:lumMod val="75000"/>
                </a:schemeClr>
              </a:solidFill>
              <a:latin typeface="Andalus" pitchFamily="18" charset="-78"/>
              <a:cs typeface="Andalus" pitchFamily="18" charset="-78"/>
            </a:endParaRPr>
          </a:p>
        </p:txBody>
      </p:sp>
      <p:sp>
        <p:nvSpPr>
          <p:cNvPr id="3" name="Content Placeholder 2"/>
          <p:cNvSpPr>
            <a:spLocks noGrp="1"/>
          </p:cNvSpPr>
          <p:nvPr>
            <p:ph idx="1"/>
          </p:nvPr>
        </p:nvSpPr>
        <p:spPr/>
        <p:txBody>
          <a:bodyPr>
            <a:normAutofit fontScale="92500" lnSpcReduction="10000"/>
          </a:bodyPr>
          <a:lstStyle/>
          <a:p>
            <a:pPr>
              <a:buNone/>
            </a:pPr>
            <a:r>
              <a:rPr lang="en-US" dirty="0" smtClean="0"/>
              <a:t>	</a:t>
            </a:r>
            <a:r>
              <a:rPr lang="hi-IN" dirty="0" smtClean="0"/>
              <a:t>अमर्षसंरम्भविनग्नभावाः सन्तर्जनातिद्रवणौष्ण्यरोषाः </a:t>
            </a:r>
            <a:r>
              <a:rPr lang="en-IN" dirty="0" smtClean="0"/>
              <a:t>|</a:t>
            </a:r>
            <a:br>
              <a:rPr lang="en-IN" dirty="0" smtClean="0"/>
            </a:br>
            <a:r>
              <a:rPr lang="hi-IN" dirty="0" smtClean="0"/>
              <a:t>प्रच्छायशीतान्नजलाभिलाषाः पीता च भाः पित्तकृतस्य लिङ्गम्</a:t>
            </a:r>
            <a:r>
              <a:rPr lang="en-IN" dirty="0" smtClean="0"/>
              <a:t>||</a:t>
            </a:r>
            <a:r>
              <a:rPr lang="hi-IN" dirty="0" smtClean="0"/>
              <a:t>१२</a:t>
            </a:r>
            <a:r>
              <a:rPr lang="en-IN" dirty="0" smtClean="0"/>
              <a:t>||</a:t>
            </a:r>
          </a:p>
          <a:p>
            <a:r>
              <a:rPr lang="en-IN" dirty="0" err="1" smtClean="0">
                <a:latin typeface="Footlight MT Light" pitchFamily="18" charset="0"/>
                <a:cs typeface="Times New Roman" pitchFamily="18" charset="0"/>
              </a:rPr>
              <a:t>Asamhana</a:t>
            </a:r>
            <a:r>
              <a:rPr lang="en-IN" dirty="0" smtClean="0">
                <a:latin typeface="Footlight MT Light" pitchFamily="18" charset="0"/>
                <a:cs typeface="Times New Roman" pitchFamily="18" charset="0"/>
              </a:rPr>
              <a:t> </a:t>
            </a:r>
            <a:r>
              <a:rPr lang="en-IN" dirty="0" err="1" smtClean="0">
                <a:latin typeface="Footlight MT Light" pitchFamily="18" charset="0"/>
                <a:cs typeface="Times New Roman" pitchFamily="18" charset="0"/>
              </a:rPr>
              <a:t>silata</a:t>
            </a:r>
            <a:r>
              <a:rPr lang="en-IN" dirty="0" smtClean="0">
                <a:latin typeface="Footlight MT Light" pitchFamily="18" charset="0"/>
                <a:cs typeface="Times New Roman" pitchFamily="18" charset="0"/>
              </a:rPr>
              <a:t>(loss of patience)</a:t>
            </a:r>
          </a:p>
          <a:p>
            <a:r>
              <a:rPr lang="en-IN" dirty="0" err="1" smtClean="0">
                <a:latin typeface="Footlight MT Light" pitchFamily="18" charset="0"/>
                <a:cs typeface="Times New Roman" pitchFamily="18" charset="0"/>
              </a:rPr>
              <a:t>Sarambha</a:t>
            </a:r>
            <a:r>
              <a:rPr lang="en-IN" dirty="0" smtClean="0">
                <a:latin typeface="Footlight MT Light" pitchFamily="18" charset="0"/>
                <a:cs typeface="Times New Roman" pitchFamily="18" charset="0"/>
              </a:rPr>
              <a:t>(redness in eye)</a:t>
            </a:r>
          </a:p>
          <a:p>
            <a:r>
              <a:rPr lang="en-IN" dirty="0" err="1" smtClean="0">
                <a:latin typeface="Footlight MT Light" pitchFamily="18" charset="0"/>
                <a:cs typeface="Times New Roman" pitchFamily="18" charset="0"/>
              </a:rPr>
              <a:t>Binagna</a:t>
            </a:r>
            <a:r>
              <a:rPr lang="en-IN" dirty="0" smtClean="0">
                <a:latin typeface="Footlight MT Light" pitchFamily="18" charset="0"/>
                <a:cs typeface="Times New Roman" pitchFamily="18" charset="0"/>
              </a:rPr>
              <a:t> </a:t>
            </a:r>
            <a:r>
              <a:rPr lang="en-IN" dirty="0" err="1" smtClean="0">
                <a:latin typeface="Footlight MT Light" pitchFamily="18" charset="0"/>
                <a:cs typeface="Times New Roman" pitchFamily="18" charset="0"/>
              </a:rPr>
              <a:t>bhabah</a:t>
            </a:r>
            <a:r>
              <a:rPr lang="en-IN" dirty="0" smtClean="0">
                <a:latin typeface="Footlight MT Light" pitchFamily="18" charset="0"/>
                <a:cs typeface="Times New Roman" pitchFamily="18" charset="0"/>
              </a:rPr>
              <a:t>(put off the cloths)</a:t>
            </a:r>
          </a:p>
          <a:p>
            <a:r>
              <a:rPr lang="en-IN" dirty="0" err="1" smtClean="0">
                <a:latin typeface="Footlight MT Light" pitchFamily="18" charset="0"/>
                <a:cs typeface="Times New Roman" pitchFamily="18" charset="0"/>
              </a:rPr>
              <a:t>Samtarjana</a:t>
            </a:r>
            <a:r>
              <a:rPr lang="en-IN" dirty="0" smtClean="0">
                <a:latin typeface="Footlight MT Light" pitchFamily="18" charset="0"/>
                <a:cs typeface="Times New Roman" pitchFamily="18" charset="0"/>
              </a:rPr>
              <a:t>(threatening others)</a:t>
            </a:r>
          </a:p>
          <a:p>
            <a:r>
              <a:rPr lang="en-IN" dirty="0" err="1" smtClean="0">
                <a:latin typeface="Footlight MT Light" pitchFamily="18" charset="0"/>
                <a:cs typeface="Times New Roman" pitchFamily="18" charset="0"/>
              </a:rPr>
              <a:t>Ati</a:t>
            </a:r>
            <a:r>
              <a:rPr lang="en-IN" dirty="0" smtClean="0">
                <a:latin typeface="Footlight MT Light" pitchFamily="18" charset="0"/>
                <a:cs typeface="Times New Roman" pitchFamily="18" charset="0"/>
              </a:rPr>
              <a:t> </a:t>
            </a:r>
            <a:r>
              <a:rPr lang="en-IN" dirty="0" err="1" smtClean="0">
                <a:latin typeface="Footlight MT Light" pitchFamily="18" charset="0"/>
                <a:cs typeface="Times New Roman" pitchFamily="18" charset="0"/>
              </a:rPr>
              <a:t>drabana</a:t>
            </a:r>
            <a:r>
              <a:rPr lang="en-IN" dirty="0" smtClean="0">
                <a:latin typeface="Footlight MT Light" pitchFamily="18" charset="0"/>
                <a:cs typeface="Times New Roman" pitchFamily="18" charset="0"/>
              </a:rPr>
              <a:t>(runs everywhere)</a:t>
            </a:r>
          </a:p>
          <a:p>
            <a:r>
              <a:rPr lang="en-IN" dirty="0" err="1" smtClean="0">
                <a:latin typeface="Footlight MT Light" pitchFamily="18" charset="0"/>
                <a:cs typeface="Times New Roman" pitchFamily="18" charset="0"/>
              </a:rPr>
              <a:t>Ushnya</a:t>
            </a:r>
            <a:r>
              <a:rPr lang="en-IN" dirty="0" smtClean="0">
                <a:latin typeface="Footlight MT Light" pitchFamily="18" charset="0"/>
                <a:cs typeface="Times New Roman" pitchFamily="18" charset="0"/>
              </a:rPr>
              <a:t>(warm body)</a:t>
            </a:r>
          </a:p>
          <a:p>
            <a:r>
              <a:rPr lang="en-IN" dirty="0" err="1" smtClean="0">
                <a:latin typeface="Footlight MT Light" pitchFamily="18" charset="0"/>
                <a:cs typeface="Times New Roman" pitchFamily="18" charset="0"/>
              </a:rPr>
              <a:t>Roshah</a:t>
            </a:r>
            <a:r>
              <a:rPr lang="en-IN" dirty="0" smtClean="0">
                <a:latin typeface="Footlight MT Light" pitchFamily="18" charset="0"/>
                <a:cs typeface="Times New Roman" pitchFamily="18" charset="0"/>
              </a:rPr>
              <a:t>(gets angry always)</a:t>
            </a:r>
          </a:p>
          <a:p>
            <a:r>
              <a:rPr lang="en-IN" dirty="0" smtClean="0">
                <a:latin typeface="Footlight MT Light" pitchFamily="18" charset="0"/>
                <a:cs typeface="Times New Roman" pitchFamily="18" charset="0"/>
              </a:rPr>
              <a:t>Wishes to have cold food and water</a:t>
            </a:r>
          </a:p>
          <a:p>
            <a:r>
              <a:rPr lang="en-IN" dirty="0" smtClean="0">
                <a:latin typeface="Footlight MT Light" pitchFamily="18" charset="0"/>
                <a:cs typeface="Times New Roman" pitchFamily="18" charset="0"/>
              </a:rPr>
              <a:t>Yellowish discolouration of body</a:t>
            </a:r>
          </a:p>
          <a:p>
            <a:pPr>
              <a:buNone/>
            </a:pPr>
            <a:endParaRPr lang="en-IN" dirty="0">
              <a:latin typeface="Times New Roman" pitchFamily="18" charset="0"/>
              <a:cs typeface="Times New Roman" pitchFamily="18"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err="1" smtClean="0">
                <a:solidFill>
                  <a:schemeClr val="accent1">
                    <a:lumMod val="75000"/>
                  </a:schemeClr>
                </a:solidFill>
                <a:latin typeface="Andalus" pitchFamily="18" charset="-78"/>
                <a:cs typeface="Andalus" pitchFamily="18" charset="-78"/>
              </a:rPr>
              <a:t>Kaphaja</a:t>
            </a:r>
            <a:r>
              <a:rPr lang="en-IN" sz="3600" dirty="0" smtClean="0">
                <a:solidFill>
                  <a:schemeClr val="accent1">
                    <a:lumMod val="75000"/>
                  </a:schemeClr>
                </a:solidFill>
                <a:latin typeface="Andalus" pitchFamily="18" charset="-78"/>
                <a:cs typeface="Andalus" pitchFamily="18" charset="-78"/>
              </a:rPr>
              <a:t> </a:t>
            </a:r>
            <a:r>
              <a:rPr lang="en-IN" sz="3600" dirty="0" err="1" smtClean="0">
                <a:solidFill>
                  <a:schemeClr val="accent1">
                    <a:lumMod val="75000"/>
                  </a:schemeClr>
                </a:solidFill>
                <a:latin typeface="Andalus" pitchFamily="18" charset="-78"/>
                <a:cs typeface="Andalus" pitchFamily="18" charset="-78"/>
              </a:rPr>
              <a:t>unmada</a:t>
            </a:r>
            <a:r>
              <a:rPr lang="en-IN" sz="3600" dirty="0" smtClean="0">
                <a:solidFill>
                  <a:schemeClr val="accent1">
                    <a:lumMod val="75000"/>
                  </a:schemeClr>
                </a:solidFill>
                <a:latin typeface="Andalus" pitchFamily="18" charset="-78"/>
                <a:cs typeface="Andalus" pitchFamily="18" charset="-78"/>
              </a:rPr>
              <a:t> </a:t>
            </a:r>
            <a:r>
              <a:rPr lang="en-IN" sz="3600" dirty="0" err="1" smtClean="0">
                <a:solidFill>
                  <a:schemeClr val="accent1">
                    <a:lumMod val="75000"/>
                  </a:schemeClr>
                </a:solidFill>
                <a:latin typeface="Andalus" pitchFamily="18" charset="-78"/>
                <a:cs typeface="Andalus" pitchFamily="18" charset="-78"/>
              </a:rPr>
              <a:t>laksana</a:t>
            </a:r>
            <a:endParaRPr lang="en-IN" sz="3600" dirty="0">
              <a:solidFill>
                <a:schemeClr val="accent1">
                  <a:lumMod val="75000"/>
                </a:schemeClr>
              </a:solidFill>
              <a:latin typeface="Andalus" pitchFamily="18" charset="-78"/>
              <a:cs typeface="Andalus" pitchFamily="18" charset="-78"/>
            </a:endParaRPr>
          </a:p>
        </p:txBody>
      </p:sp>
      <p:sp>
        <p:nvSpPr>
          <p:cNvPr id="3" name="Content Placeholder 2"/>
          <p:cNvSpPr>
            <a:spLocks noGrp="1"/>
          </p:cNvSpPr>
          <p:nvPr>
            <p:ph idx="1"/>
          </p:nvPr>
        </p:nvSpPr>
        <p:spPr/>
        <p:txBody>
          <a:bodyPr>
            <a:normAutofit fontScale="92500" lnSpcReduction="20000"/>
          </a:bodyPr>
          <a:lstStyle/>
          <a:p>
            <a:pPr>
              <a:buNone/>
            </a:pPr>
            <a:r>
              <a:rPr lang="en-US" dirty="0" smtClean="0"/>
              <a:t>	</a:t>
            </a:r>
            <a:r>
              <a:rPr lang="hi-IN" dirty="0" smtClean="0"/>
              <a:t>वाक्चेष्टितं मन्दमरोचकश्च नारीविविक्तप्रियताऽतिनिद्रा</a:t>
            </a:r>
            <a:r>
              <a:rPr lang="en-IN" dirty="0" smtClean="0"/>
              <a:t>|</a:t>
            </a:r>
            <a:br>
              <a:rPr lang="en-IN" dirty="0" smtClean="0"/>
            </a:br>
            <a:r>
              <a:rPr lang="hi-IN" dirty="0" smtClean="0"/>
              <a:t>छर्दिश्च लाला च बलं च भुङ्क्ते नखादिशौक्ल्यं च कफात्मकस्य</a:t>
            </a:r>
            <a:r>
              <a:rPr lang="en-IN" dirty="0" smtClean="0"/>
              <a:t>||</a:t>
            </a:r>
            <a:r>
              <a:rPr lang="hi-IN" dirty="0" smtClean="0"/>
              <a:t>१४</a:t>
            </a:r>
            <a:r>
              <a:rPr lang="en-IN" dirty="0" smtClean="0"/>
              <a:t>||</a:t>
            </a:r>
          </a:p>
          <a:p>
            <a:r>
              <a:rPr lang="en-IN" dirty="0" err="1" smtClean="0">
                <a:latin typeface="Footlight MT Light" pitchFamily="18" charset="0"/>
                <a:cs typeface="Times New Roman" pitchFamily="18" charset="0"/>
              </a:rPr>
              <a:t>Vak</a:t>
            </a:r>
            <a:r>
              <a:rPr lang="en-IN" dirty="0" smtClean="0">
                <a:latin typeface="Footlight MT Light" pitchFamily="18" charset="0"/>
                <a:cs typeface="Times New Roman" pitchFamily="18" charset="0"/>
              </a:rPr>
              <a:t> </a:t>
            </a:r>
            <a:r>
              <a:rPr lang="en-IN" dirty="0" err="1" smtClean="0">
                <a:latin typeface="Footlight MT Light" pitchFamily="18" charset="0"/>
                <a:cs typeface="Times New Roman" pitchFamily="18" charset="0"/>
              </a:rPr>
              <a:t>chestita</a:t>
            </a:r>
            <a:r>
              <a:rPr lang="en-IN" dirty="0" smtClean="0">
                <a:latin typeface="Footlight MT Light" pitchFamily="18" charset="0"/>
                <a:cs typeface="Times New Roman" pitchFamily="18" charset="0"/>
              </a:rPr>
              <a:t> </a:t>
            </a:r>
            <a:r>
              <a:rPr lang="en-IN" dirty="0" err="1" smtClean="0">
                <a:latin typeface="Footlight MT Light" pitchFamily="18" charset="0"/>
                <a:cs typeface="Times New Roman" pitchFamily="18" charset="0"/>
              </a:rPr>
              <a:t>mandam</a:t>
            </a:r>
            <a:r>
              <a:rPr lang="en-IN" dirty="0" smtClean="0">
                <a:latin typeface="Footlight MT Light" pitchFamily="18" charset="0"/>
                <a:cs typeface="Times New Roman" pitchFamily="18" charset="0"/>
              </a:rPr>
              <a:t>(speaks  and movement less than normal)</a:t>
            </a:r>
          </a:p>
          <a:p>
            <a:r>
              <a:rPr lang="en-IN" dirty="0" err="1" smtClean="0">
                <a:latin typeface="Footlight MT Light" pitchFamily="18" charset="0"/>
                <a:cs typeface="Times New Roman" pitchFamily="18" charset="0"/>
              </a:rPr>
              <a:t>Arochaka</a:t>
            </a:r>
            <a:r>
              <a:rPr lang="en-IN" dirty="0" smtClean="0">
                <a:latin typeface="Footlight MT Light" pitchFamily="18" charset="0"/>
                <a:cs typeface="Times New Roman" pitchFamily="18" charset="0"/>
              </a:rPr>
              <a:t>(loss of appetite)</a:t>
            </a:r>
          </a:p>
          <a:p>
            <a:r>
              <a:rPr lang="en-IN" dirty="0" err="1" smtClean="0">
                <a:solidFill>
                  <a:srgbClr val="7030A0"/>
                </a:solidFill>
                <a:latin typeface="Footlight MT Light" pitchFamily="18" charset="0"/>
                <a:cs typeface="Times New Roman" pitchFamily="18" charset="0"/>
              </a:rPr>
              <a:t>Naari</a:t>
            </a:r>
            <a:r>
              <a:rPr lang="en-IN" dirty="0" smtClean="0">
                <a:solidFill>
                  <a:srgbClr val="7030A0"/>
                </a:solidFill>
                <a:latin typeface="Footlight MT Light" pitchFamily="18" charset="0"/>
                <a:cs typeface="Times New Roman" pitchFamily="18" charset="0"/>
              </a:rPr>
              <a:t> </a:t>
            </a:r>
            <a:r>
              <a:rPr lang="en-IN" dirty="0" err="1" smtClean="0">
                <a:solidFill>
                  <a:srgbClr val="7030A0"/>
                </a:solidFill>
                <a:latin typeface="Footlight MT Light" pitchFamily="18" charset="0"/>
                <a:cs typeface="Times New Roman" pitchFamily="18" charset="0"/>
              </a:rPr>
              <a:t>birikta</a:t>
            </a:r>
            <a:r>
              <a:rPr lang="en-IN" dirty="0" smtClean="0">
                <a:solidFill>
                  <a:srgbClr val="7030A0"/>
                </a:solidFill>
                <a:latin typeface="Footlight MT Light" pitchFamily="18" charset="0"/>
                <a:cs typeface="Times New Roman" pitchFamily="18" charset="0"/>
              </a:rPr>
              <a:t> </a:t>
            </a:r>
            <a:r>
              <a:rPr lang="en-IN" dirty="0" err="1" smtClean="0">
                <a:solidFill>
                  <a:srgbClr val="7030A0"/>
                </a:solidFill>
                <a:latin typeface="Footlight MT Light" pitchFamily="18" charset="0"/>
                <a:cs typeface="Times New Roman" pitchFamily="18" charset="0"/>
              </a:rPr>
              <a:t>priyata</a:t>
            </a:r>
            <a:r>
              <a:rPr lang="en-IN" dirty="0" smtClean="0">
                <a:latin typeface="Footlight MT Light" pitchFamily="18" charset="0"/>
                <a:cs typeface="Times New Roman" pitchFamily="18" charset="0"/>
              </a:rPr>
              <a:t>(likes opposite gender persons and likes solitude)</a:t>
            </a:r>
          </a:p>
          <a:p>
            <a:r>
              <a:rPr lang="en-IN" dirty="0" err="1" smtClean="0">
                <a:solidFill>
                  <a:schemeClr val="accent4">
                    <a:lumMod val="75000"/>
                  </a:schemeClr>
                </a:solidFill>
                <a:latin typeface="Footlight MT Light" pitchFamily="18" charset="0"/>
                <a:cs typeface="Times New Roman" pitchFamily="18" charset="0"/>
              </a:rPr>
              <a:t>Ati</a:t>
            </a:r>
            <a:r>
              <a:rPr lang="en-IN" dirty="0" smtClean="0">
                <a:solidFill>
                  <a:schemeClr val="accent4">
                    <a:lumMod val="75000"/>
                  </a:schemeClr>
                </a:solidFill>
                <a:latin typeface="Footlight MT Light" pitchFamily="18" charset="0"/>
                <a:cs typeface="Times New Roman" pitchFamily="18" charset="0"/>
              </a:rPr>
              <a:t> </a:t>
            </a:r>
            <a:r>
              <a:rPr lang="en-IN" dirty="0" err="1" smtClean="0">
                <a:solidFill>
                  <a:schemeClr val="accent4">
                    <a:lumMod val="75000"/>
                  </a:schemeClr>
                </a:solidFill>
                <a:latin typeface="Footlight MT Light" pitchFamily="18" charset="0"/>
                <a:cs typeface="Times New Roman" pitchFamily="18" charset="0"/>
              </a:rPr>
              <a:t>nidra</a:t>
            </a:r>
            <a:r>
              <a:rPr lang="en-IN" dirty="0" smtClean="0">
                <a:solidFill>
                  <a:schemeClr val="accent4">
                    <a:lumMod val="75000"/>
                  </a:schemeClr>
                </a:solidFill>
                <a:latin typeface="Footlight MT Light" pitchFamily="18" charset="0"/>
                <a:cs typeface="Times New Roman" pitchFamily="18" charset="0"/>
              </a:rPr>
              <a:t>(excess sleep)</a:t>
            </a:r>
          </a:p>
          <a:p>
            <a:r>
              <a:rPr lang="en-IN" dirty="0" err="1" smtClean="0">
                <a:latin typeface="Footlight MT Light" pitchFamily="18" charset="0"/>
                <a:cs typeface="Times New Roman" pitchFamily="18" charset="0"/>
              </a:rPr>
              <a:t>Chhardi</a:t>
            </a:r>
            <a:r>
              <a:rPr lang="en-IN" dirty="0" smtClean="0">
                <a:latin typeface="Footlight MT Light" pitchFamily="18" charset="0"/>
                <a:cs typeface="Times New Roman" pitchFamily="18" charset="0"/>
              </a:rPr>
              <a:t>(vomiting)</a:t>
            </a:r>
          </a:p>
          <a:p>
            <a:r>
              <a:rPr lang="en-IN" dirty="0" smtClean="0">
                <a:solidFill>
                  <a:schemeClr val="accent4">
                    <a:lumMod val="75000"/>
                  </a:schemeClr>
                </a:solidFill>
                <a:latin typeface="Footlight MT Light" pitchFamily="18" charset="0"/>
                <a:cs typeface="Times New Roman" pitchFamily="18" charset="0"/>
              </a:rPr>
              <a:t>Excess salivation from mouth</a:t>
            </a:r>
          </a:p>
          <a:p>
            <a:r>
              <a:rPr lang="en-IN" dirty="0" smtClean="0">
                <a:latin typeface="Footlight MT Light" pitchFamily="18" charset="0"/>
                <a:cs typeface="Times New Roman" pitchFamily="18" charset="0"/>
              </a:rPr>
              <a:t>Aggravates after </a:t>
            </a:r>
            <a:r>
              <a:rPr lang="en-IN" dirty="0" err="1" smtClean="0">
                <a:latin typeface="Footlight MT Light" pitchFamily="18" charset="0"/>
                <a:cs typeface="Times New Roman" pitchFamily="18" charset="0"/>
              </a:rPr>
              <a:t>intaking</a:t>
            </a:r>
            <a:r>
              <a:rPr lang="en-IN" dirty="0" smtClean="0">
                <a:latin typeface="Footlight MT Light" pitchFamily="18" charset="0"/>
                <a:cs typeface="Times New Roman" pitchFamily="18" charset="0"/>
              </a:rPr>
              <a:t> food</a:t>
            </a:r>
          </a:p>
          <a:p>
            <a:r>
              <a:rPr lang="en-IN" dirty="0" err="1" smtClean="0">
                <a:latin typeface="Footlight MT Light" pitchFamily="18" charset="0"/>
                <a:cs typeface="Times New Roman" pitchFamily="18" charset="0"/>
              </a:rPr>
              <a:t>Nails,eyes,skin</a:t>
            </a:r>
            <a:r>
              <a:rPr lang="en-IN" dirty="0" smtClean="0">
                <a:latin typeface="Footlight MT Light" pitchFamily="18" charset="0"/>
                <a:cs typeface="Times New Roman" pitchFamily="18" charset="0"/>
              </a:rPr>
              <a:t> become pale.</a:t>
            </a:r>
          </a:p>
          <a:p>
            <a:endParaRPr lang="en-IN" dirty="0">
              <a:latin typeface="Times New Roman" pitchFamily="18" charset="0"/>
              <a:cs typeface="Times New Roman" pitchFamily="18"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err="1" smtClean="0">
                <a:solidFill>
                  <a:schemeClr val="accent1">
                    <a:lumMod val="75000"/>
                  </a:schemeClr>
                </a:solidFill>
                <a:latin typeface="Andalus" pitchFamily="18" charset="-78"/>
                <a:cs typeface="Andalus" pitchFamily="18" charset="-78"/>
              </a:rPr>
              <a:t>Sannipataja</a:t>
            </a:r>
            <a:r>
              <a:rPr lang="en-IN" sz="3600" dirty="0" smtClean="0">
                <a:solidFill>
                  <a:schemeClr val="accent1">
                    <a:lumMod val="75000"/>
                  </a:schemeClr>
                </a:solidFill>
                <a:latin typeface="Andalus" pitchFamily="18" charset="-78"/>
                <a:cs typeface="Andalus" pitchFamily="18" charset="-78"/>
              </a:rPr>
              <a:t> </a:t>
            </a:r>
            <a:r>
              <a:rPr lang="en-IN" sz="3600" dirty="0" err="1" smtClean="0">
                <a:solidFill>
                  <a:schemeClr val="accent1">
                    <a:lumMod val="75000"/>
                  </a:schemeClr>
                </a:solidFill>
                <a:latin typeface="Andalus" pitchFamily="18" charset="-78"/>
                <a:cs typeface="Andalus" pitchFamily="18" charset="-78"/>
              </a:rPr>
              <a:t>unmada</a:t>
            </a:r>
            <a:r>
              <a:rPr lang="en-IN" sz="3600" dirty="0" smtClean="0">
                <a:solidFill>
                  <a:schemeClr val="accent1">
                    <a:lumMod val="75000"/>
                  </a:schemeClr>
                </a:solidFill>
                <a:latin typeface="Andalus" pitchFamily="18" charset="-78"/>
                <a:cs typeface="Andalus" pitchFamily="18" charset="-78"/>
              </a:rPr>
              <a:t> </a:t>
            </a:r>
            <a:r>
              <a:rPr lang="en-IN" sz="3600" dirty="0" err="1" smtClean="0">
                <a:solidFill>
                  <a:schemeClr val="accent1">
                    <a:lumMod val="75000"/>
                  </a:schemeClr>
                </a:solidFill>
                <a:latin typeface="Andalus" pitchFamily="18" charset="-78"/>
                <a:cs typeface="Andalus" pitchFamily="18" charset="-78"/>
              </a:rPr>
              <a:t>laksana</a:t>
            </a:r>
            <a:endParaRPr lang="en-IN" sz="3600" dirty="0">
              <a:solidFill>
                <a:schemeClr val="accent1">
                  <a:lumMod val="75000"/>
                </a:schemeClr>
              </a:solidFill>
              <a:latin typeface="Andalus" pitchFamily="18" charset="-78"/>
              <a:cs typeface="Andalus" pitchFamily="18" charset="-78"/>
            </a:endParaRPr>
          </a:p>
        </p:txBody>
      </p:sp>
      <p:sp>
        <p:nvSpPr>
          <p:cNvPr id="3" name="Content Placeholder 2"/>
          <p:cNvSpPr>
            <a:spLocks noGrp="1"/>
          </p:cNvSpPr>
          <p:nvPr>
            <p:ph idx="1"/>
          </p:nvPr>
        </p:nvSpPr>
        <p:spPr/>
        <p:txBody>
          <a:bodyPr/>
          <a:lstStyle/>
          <a:p>
            <a:r>
              <a:rPr lang="hi-IN" dirty="0" smtClean="0"/>
              <a:t>यः सन्निपातप्रभवोऽतिघोरः सर्वैः समस्तैः स च हेतुभिः स्यात्</a:t>
            </a:r>
            <a:r>
              <a:rPr lang="en-IN" dirty="0" smtClean="0"/>
              <a:t>|</a:t>
            </a:r>
            <a:br>
              <a:rPr lang="en-IN" dirty="0" smtClean="0"/>
            </a:br>
            <a:r>
              <a:rPr lang="hi-IN" dirty="0" smtClean="0"/>
              <a:t>सर्वाणि रूपाणि बिभर्ति तादृग्विरुद्घभैषज्यविधिर्विवर्ज्यः</a:t>
            </a:r>
            <a:r>
              <a:rPr lang="en-IN" dirty="0" smtClean="0"/>
              <a:t>||</a:t>
            </a:r>
            <a:r>
              <a:rPr lang="hi-IN" dirty="0" smtClean="0"/>
              <a:t>१५</a:t>
            </a:r>
            <a:r>
              <a:rPr lang="en-IN" dirty="0" smtClean="0"/>
              <a:t>||</a:t>
            </a:r>
          </a:p>
          <a:p>
            <a:r>
              <a:rPr lang="en-IN" dirty="0" smtClean="0">
                <a:solidFill>
                  <a:srgbClr val="7030A0"/>
                </a:solidFill>
                <a:latin typeface="Footlight MT Light" pitchFamily="18" charset="0"/>
                <a:cs typeface="Times New Roman" pitchFamily="18" charset="0"/>
              </a:rPr>
              <a:t>all the symptoms of </a:t>
            </a:r>
            <a:r>
              <a:rPr lang="en-IN" dirty="0" err="1" smtClean="0">
                <a:solidFill>
                  <a:srgbClr val="7030A0"/>
                </a:solidFill>
                <a:latin typeface="Footlight MT Light" pitchFamily="18" charset="0"/>
                <a:cs typeface="Times New Roman" pitchFamily="18" charset="0"/>
              </a:rPr>
              <a:t>vataja</a:t>
            </a:r>
            <a:r>
              <a:rPr lang="en-IN" dirty="0" smtClean="0">
                <a:solidFill>
                  <a:srgbClr val="7030A0"/>
                </a:solidFill>
                <a:latin typeface="Footlight MT Light" pitchFamily="18" charset="0"/>
                <a:cs typeface="Times New Roman" pitchFamily="18" charset="0"/>
              </a:rPr>
              <a:t>, </a:t>
            </a:r>
            <a:r>
              <a:rPr lang="en-IN" dirty="0" err="1" smtClean="0">
                <a:solidFill>
                  <a:srgbClr val="7030A0"/>
                </a:solidFill>
                <a:latin typeface="Footlight MT Light" pitchFamily="18" charset="0"/>
                <a:cs typeface="Times New Roman" pitchFamily="18" charset="0"/>
              </a:rPr>
              <a:t>pittaja</a:t>
            </a:r>
            <a:r>
              <a:rPr lang="en-IN" dirty="0" smtClean="0">
                <a:solidFill>
                  <a:srgbClr val="7030A0"/>
                </a:solidFill>
                <a:latin typeface="Footlight MT Light" pitchFamily="18" charset="0"/>
                <a:cs typeface="Times New Roman" pitchFamily="18" charset="0"/>
              </a:rPr>
              <a:t> and </a:t>
            </a:r>
            <a:r>
              <a:rPr lang="en-IN" dirty="0" err="1" smtClean="0">
                <a:solidFill>
                  <a:srgbClr val="7030A0"/>
                </a:solidFill>
                <a:latin typeface="Footlight MT Light" pitchFamily="18" charset="0"/>
                <a:cs typeface="Times New Roman" pitchFamily="18" charset="0"/>
              </a:rPr>
              <a:t>kaphaja</a:t>
            </a:r>
            <a:r>
              <a:rPr lang="en-IN" dirty="0" smtClean="0">
                <a:solidFill>
                  <a:srgbClr val="7030A0"/>
                </a:solidFill>
                <a:latin typeface="Footlight MT Light" pitchFamily="18" charset="0"/>
                <a:cs typeface="Times New Roman" pitchFamily="18" charset="0"/>
              </a:rPr>
              <a:t> </a:t>
            </a:r>
            <a:r>
              <a:rPr lang="en-IN" dirty="0" err="1" smtClean="0">
                <a:solidFill>
                  <a:srgbClr val="7030A0"/>
                </a:solidFill>
                <a:latin typeface="Footlight MT Light" pitchFamily="18" charset="0"/>
                <a:cs typeface="Times New Roman" pitchFamily="18" charset="0"/>
              </a:rPr>
              <a:t>unmada</a:t>
            </a:r>
            <a:r>
              <a:rPr lang="en-IN" dirty="0" smtClean="0">
                <a:solidFill>
                  <a:srgbClr val="7030A0"/>
                </a:solidFill>
                <a:latin typeface="Footlight MT Light" pitchFamily="18" charset="0"/>
                <a:cs typeface="Times New Roman" pitchFamily="18" charset="0"/>
              </a:rPr>
              <a:t> is seen. </a:t>
            </a:r>
          </a:p>
          <a:p>
            <a:pPr>
              <a:buNone/>
            </a:pPr>
            <a:r>
              <a:rPr lang="en-IN" dirty="0" smtClean="0">
                <a:latin typeface="Times New Roman" pitchFamily="18" charset="0"/>
                <a:cs typeface="Times New Roman" pitchFamily="18" charset="0"/>
              </a:rPr>
              <a:t> </a:t>
            </a:r>
            <a:endParaRPr lang="en-IN" dirty="0">
              <a:latin typeface="Times New Roman" pitchFamily="18" charset="0"/>
              <a:cs typeface="Times New Roman" pitchFamily="18"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57232"/>
            <a:ext cx="7239000" cy="5598504"/>
          </a:xfrm>
        </p:spPr>
        <p:txBody>
          <a:bodyPr>
            <a:normAutofit/>
          </a:bodyPr>
          <a:lstStyle/>
          <a:p>
            <a:r>
              <a:rPr lang="en-IN" dirty="0" err="1" smtClean="0">
                <a:solidFill>
                  <a:srgbClr val="7030A0"/>
                </a:solidFill>
                <a:latin typeface="Times New Roman" pitchFamily="18" charset="0"/>
                <a:cs typeface="Times New Roman" pitchFamily="18" charset="0"/>
              </a:rPr>
              <a:t>Bhutonmada</a:t>
            </a:r>
            <a:r>
              <a:rPr lang="en-IN" dirty="0" smtClean="0">
                <a:solidFill>
                  <a:srgbClr val="7030A0"/>
                </a:solidFill>
                <a:latin typeface="Times New Roman" pitchFamily="18" charset="0"/>
                <a:cs typeface="Times New Roman" pitchFamily="18" charset="0"/>
              </a:rPr>
              <a:t> </a:t>
            </a:r>
            <a:r>
              <a:rPr lang="en-IN" dirty="0" err="1" smtClean="0">
                <a:solidFill>
                  <a:srgbClr val="7030A0"/>
                </a:solidFill>
                <a:latin typeface="Times New Roman" pitchFamily="18" charset="0"/>
                <a:cs typeface="Times New Roman" pitchFamily="18" charset="0"/>
              </a:rPr>
              <a:t>laksana</a:t>
            </a:r>
            <a:r>
              <a:rPr lang="en-IN" dirty="0" smtClean="0">
                <a:solidFill>
                  <a:srgbClr val="7030A0"/>
                </a:solidFill>
                <a:latin typeface="Times New Roman" pitchFamily="18" charset="0"/>
                <a:cs typeface="Times New Roman" pitchFamily="18" charset="0"/>
              </a:rPr>
              <a:t> </a:t>
            </a:r>
            <a:r>
              <a:rPr lang="en-IN" dirty="0" smtClean="0">
                <a:latin typeface="Times New Roman" pitchFamily="18" charset="0"/>
                <a:cs typeface="Times New Roman" pitchFamily="18" charset="0"/>
              </a:rPr>
              <a:t>– </a:t>
            </a:r>
          </a:p>
          <a:p>
            <a:pPr>
              <a:buNone/>
            </a:pPr>
            <a:r>
              <a:rPr lang="en-IN" dirty="0" smtClean="0">
                <a:latin typeface="Times New Roman" pitchFamily="18" charset="0"/>
                <a:cs typeface="Times New Roman" pitchFamily="18" charset="0"/>
              </a:rPr>
              <a:t>		Speaks, strength, power and movement is not 	like human or more than human.</a:t>
            </a:r>
          </a:p>
          <a:p>
            <a:r>
              <a:rPr lang="en-IN" dirty="0" err="1" smtClean="0">
                <a:solidFill>
                  <a:srgbClr val="7030A0"/>
                </a:solidFill>
                <a:latin typeface="Times New Roman" pitchFamily="18" charset="0"/>
                <a:cs typeface="Times New Roman" pitchFamily="18" charset="0"/>
              </a:rPr>
              <a:t>Yakhyonmatta</a:t>
            </a:r>
            <a:r>
              <a:rPr lang="en-IN" dirty="0" smtClean="0">
                <a:solidFill>
                  <a:srgbClr val="7030A0"/>
                </a:solidFill>
                <a:latin typeface="Times New Roman" pitchFamily="18" charset="0"/>
                <a:cs typeface="Times New Roman" pitchFamily="18" charset="0"/>
              </a:rPr>
              <a:t> </a:t>
            </a:r>
            <a:r>
              <a:rPr lang="en-IN" dirty="0" err="1" smtClean="0">
                <a:solidFill>
                  <a:srgbClr val="7030A0"/>
                </a:solidFill>
                <a:latin typeface="Times New Roman" pitchFamily="18" charset="0"/>
                <a:cs typeface="Times New Roman" pitchFamily="18" charset="0"/>
              </a:rPr>
              <a:t>purusha</a:t>
            </a:r>
            <a:r>
              <a:rPr lang="en-IN" dirty="0" smtClean="0">
                <a:solidFill>
                  <a:srgbClr val="7030A0"/>
                </a:solidFill>
                <a:latin typeface="Times New Roman" pitchFamily="18" charset="0"/>
                <a:cs typeface="Times New Roman" pitchFamily="18" charset="0"/>
              </a:rPr>
              <a:t>-</a:t>
            </a:r>
          </a:p>
          <a:p>
            <a:pPr>
              <a:buNone/>
            </a:pPr>
            <a:r>
              <a:rPr lang="en-IN" dirty="0" smtClean="0">
                <a:latin typeface="Times New Roman" pitchFamily="18" charset="0"/>
                <a:cs typeface="Times New Roman" pitchFamily="18" charset="0"/>
              </a:rPr>
              <a:t>   		Sleeps for a long time  Laughs, sings, dances 	without reason  </a:t>
            </a:r>
            <a:r>
              <a:rPr lang="en-IN" dirty="0" err="1" smtClean="0">
                <a:latin typeface="Times New Roman" pitchFamily="18" charset="0"/>
                <a:cs typeface="Times New Roman" pitchFamily="18" charset="0"/>
              </a:rPr>
              <a:t>Lacrimation</a:t>
            </a:r>
            <a:r>
              <a:rPr lang="en-IN" dirty="0" smtClean="0">
                <a:latin typeface="Times New Roman" pitchFamily="18" charset="0"/>
                <a:cs typeface="Times New Roman" pitchFamily="18" charset="0"/>
              </a:rPr>
              <a:t> and salivation</a:t>
            </a:r>
          </a:p>
          <a:p>
            <a:pPr>
              <a:buNone/>
            </a:pPr>
            <a:r>
              <a:rPr lang="en-IN" dirty="0" smtClean="0">
                <a:latin typeface="Times New Roman" pitchFamily="18" charset="0"/>
                <a:cs typeface="Times New Roman" pitchFamily="18" charset="0"/>
              </a:rPr>
              <a:t>   		Tells all the secrets.</a:t>
            </a:r>
          </a:p>
          <a:p>
            <a:endParaRPr lang="en-IN" dirty="0" smtClean="0"/>
          </a:p>
          <a:p>
            <a:endParaRPr lang="en-IN" dirty="0" smtClean="0"/>
          </a:p>
          <a:p>
            <a:endParaRPr lang="en-IN"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71480"/>
            <a:ext cx="7239000" cy="5884256"/>
          </a:xfrm>
        </p:spPr>
        <p:txBody>
          <a:bodyPr/>
          <a:lstStyle/>
          <a:p>
            <a:endParaRPr lang="en-IN" dirty="0" smtClean="0"/>
          </a:p>
          <a:p>
            <a:r>
              <a:rPr lang="en-IN" dirty="0" err="1" smtClean="0">
                <a:solidFill>
                  <a:srgbClr val="7030A0"/>
                </a:solidFill>
                <a:latin typeface="Footlight MT Light" pitchFamily="18" charset="0"/>
                <a:cs typeface="Times New Roman" pitchFamily="18" charset="0"/>
              </a:rPr>
              <a:t>Rakhyosanmatta</a:t>
            </a:r>
            <a:r>
              <a:rPr lang="en-IN" dirty="0" smtClean="0">
                <a:solidFill>
                  <a:srgbClr val="7030A0"/>
                </a:solidFill>
                <a:latin typeface="Footlight MT Light" pitchFamily="18" charset="0"/>
                <a:cs typeface="Times New Roman" pitchFamily="18" charset="0"/>
              </a:rPr>
              <a:t> </a:t>
            </a:r>
            <a:r>
              <a:rPr lang="en-IN" dirty="0" err="1" smtClean="0">
                <a:solidFill>
                  <a:srgbClr val="7030A0"/>
                </a:solidFill>
                <a:latin typeface="Footlight MT Light" pitchFamily="18" charset="0"/>
                <a:cs typeface="Times New Roman" pitchFamily="18" charset="0"/>
              </a:rPr>
              <a:t>purusha</a:t>
            </a:r>
            <a:r>
              <a:rPr lang="en-IN" dirty="0" smtClean="0">
                <a:solidFill>
                  <a:srgbClr val="7030A0"/>
                </a:solidFill>
                <a:latin typeface="Footlight MT Light" pitchFamily="18" charset="0"/>
                <a:cs typeface="Times New Roman" pitchFamily="18" charset="0"/>
              </a:rPr>
              <a:t>-</a:t>
            </a:r>
          </a:p>
          <a:p>
            <a:pPr>
              <a:buNone/>
            </a:pPr>
            <a:r>
              <a:rPr lang="en-IN" dirty="0" smtClean="0">
                <a:latin typeface="Footlight MT Light" pitchFamily="18" charset="0"/>
                <a:cs typeface="Times New Roman" pitchFamily="18" charset="0"/>
              </a:rPr>
              <a:t>   sleeplessness</a:t>
            </a:r>
          </a:p>
          <a:p>
            <a:pPr>
              <a:buNone/>
            </a:pPr>
            <a:r>
              <a:rPr lang="en-IN" dirty="0" smtClean="0">
                <a:latin typeface="Footlight MT Light" pitchFamily="18" charset="0"/>
                <a:cs typeface="Times New Roman" pitchFamily="18" charset="0"/>
              </a:rPr>
              <a:t>   loss of appetite</a:t>
            </a:r>
          </a:p>
          <a:p>
            <a:pPr>
              <a:buNone/>
            </a:pPr>
            <a:r>
              <a:rPr lang="en-IN" dirty="0" smtClean="0">
                <a:latin typeface="Footlight MT Light" pitchFamily="18" charset="0"/>
                <a:cs typeface="Times New Roman" pitchFamily="18" charset="0"/>
              </a:rPr>
              <a:t>   strengthens when not taking food</a:t>
            </a:r>
          </a:p>
          <a:p>
            <a:pPr>
              <a:buNone/>
            </a:pPr>
            <a:r>
              <a:rPr lang="en-IN" dirty="0" smtClean="0">
                <a:latin typeface="Footlight MT Light" pitchFamily="18" charset="0"/>
                <a:cs typeface="Times New Roman" pitchFamily="18" charset="0"/>
              </a:rPr>
              <a:t>   threatens others.</a:t>
            </a:r>
          </a:p>
          <a:p>
            <a:endParaRPr lang="en-IN" dirty="0" smtClean="0">
              <a:latin typeface="Footlight MT Light" pitchFamily="18" charset="0"/>
              <a:cs typeface="Times New Roman" pitchFamily="18" charset="0"/>
            </a:endParaRPr>
          </a:p>
          <a:p>
            <a:r>
              <a:rPr lang="en-IN" dirty="0" smtClean="0">
                <a:solidFill>
                  <a:srgbClr val="7030A0"/>
                </a:solidFill>
                <a:latin typeface="Footlight MT Light" pitchFamily="18" charset="0"/>
                <a:cs typeface="Times New Roman" pitchFamily="18" charset="0"/>
              </a:rPr>
              <a:t>Brahma </a:t>
            </a:r>
            <a:r>
              <a:rPr lang="en-IN" dirty="0" err="1" smtClean="0">
                <a:solidFill>
                  <a:srgbClr val="7030A0"/>
                </a:solidFill>
                <a:latin typeface="Footlight MT Light" pitchFamily="18" charset="0"/>
                <a:cs typeface="Times New Roman" pitchFamily="18" charset="0"/>
              </a:rPr>
              <a:t>rakhyosanmatta</a:t>
            </a:r>
            <a:r>
              <a:rPr lang="en-IN" dirty="0" smtClean="0">
                <a:solidFill>
                  <a:srgbClr val="7030A0"/>
                </a:solidFill>
                <a:latin typeface="Footlight MT Light" pitchFamily="18" charset="0"/>
                <a:cs typeface="Times New Roman" pitchFamily="18" charset="0"/>
              </a:rPr>
              <a:t> </a:t>
            </a:r>
            <a:r>
              <a:rPr lang="en-IN" dirty="0" err="1" smtClean="0">
                <a:solidFill>
                  <a:srgbClr val="7030A0"/>
                </a:solidFill>
                <a:latin typeface="Footlight MT Light" pitchFamily="18" charset="0"/>
                <a:cs typeface="Times New Roman" pitchFamily="18" charset="0"/>
              </a:rPr>
              <a:t>unmada</a:t>
            </a:r>
            <a:r>
              <a:rPr lang="en-IN" dirty="0" smtClean="0">
                <a:solidFill>
                  <a:srgbClr val="7030A0"/>
                </a:solidFill>
                <a:latin typeface="Footlight MT Light" pitchFamily="18" charset="0"/>
                <a:cs typeface="Times New Roman" pitchFamily="18" charset="0"/>
              </a:rPr>
              <a:t>-</a:t>
            </a:r>
          </a:p>
          <a:p>
            <a:pPr>
              <a:buNone/>
            </a:pPr>
            <a:r>
              <a:rPr lang="en-IN" dirty="0" smtClean="0">
                <a:latin typeface="Footlight MT Light" pitchFamily="18" charset="0"/>
                <a:cs typeface="Times New Roman" pitchFamily="18" charset="0"/>
              </a:rPr>
              <a:t>   -poke fun at everybody.</a:t>
            </a:r>
          </a:p>
          <a:p>
            <a:pPr>
              <a:buNone/>
            </a:pPr>
            <a:r>
              <a:rPr lang="en-IN" dirty="0" smtClean="0">
                <a:latin typeface="Footlight MT Light" pitchFamily="18" charset="0"/>
                <a:cs typeface="Times New Roman" pitchFamily="18" charset="0"/>
              </a:rPr>
              <a:t>   -dances without reason</a:t>
            </a:r>
          </a:p>
          <a:p>
            <a:pPr>
              <a:buNone/>
            </a:pPr>
            <a:r>
              <a:rPr lang="en-IN" dirty="0" smtClean="0">
                <a:latin typeface="Footlight MT Light" pitchFamily="18" charset="0"/>
                <a:cs typeface="Times New Roman" pitchFamily="18" charset="0"/>
              </a:rPr>
              <a:t>   -over excitement</a:t>
            </a:r>
          </a:p>
          <a:p>
            <a:endParaRPr lang="en-IN" dirty="0" smtClean="0">
              <a:latin typeface="Footlight MT Light" pitchFamily="18"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200" dirty="0" err="1" smtClean="0">
                <a:solidFill>
                  <a:srgbClr val="7030A0"/>
                </a:solidFill>
                <a:latin typeface="Footlight MT Light" pitchFamily="18" charset="0"/>
              </a:rPr>
              <a:t>Satwabajaya</a:t>
            </a:r>
            <a:r>
              <a:rPr lang="en-IN" sz="3200" dirty="0" smtClean="0">
                <a:solidFill>
                  <a:srgbClr val="7030A0"/>
                </a:solidFill>
                <a:latin typeface="Footlight MT Light" pitchFamily="18" charset="0"/>
              </a:rPr>
              <a:t> </a:t>
            </a:r>
            <a:r>
              <a:rPr lang="en-IN" sz="3200" dirty="0" err="1" smtClean="0">
                <a:solidFill>
                  <a:srgbClr val="7030A0"/>
                </a:solidFill>
                <a:latin typeface="Footlight MT Light" pitchFamily="18" charset="0"/>
              </a:rPr>
              <a:t>chikitsa</a:t>
            </a:r>
            <a:r>
              <a:rPr lang="en-IN" sz="3200" dirty="0" smtClean="0">
                <a:solidFill>
                  <a:srgbClr val="7030A0"/>
                </a:solidFill>
                <a:latin typeface="Footlight MT Light" pitchFamily="18" charset="0"/>
              </a:rPr>
              <a:t> of </a:t>
            </a:r>
            <a:r>
              <a:rPr lang="en-IN" sz="3200" dirty="0" err="1" smtClean="0">
                <a:solidFill>
                  <a:srgbClr val="7030A0"/>
                </a:solidFill>
                <a:latin typeface="Footlight MT Light" pitchFamily="18" charset="0"/>
              </a:rPr>
              <a:t>unmada</a:t>
            </a:r>
            <a:endParaRPr lang="en-IN" sz="3200" dirty="0"/>
          </a:p>
        </p:txBody>
      </p:sp>
      <p:sp>
        <p:nvSpPr>
          <p:cNvPr id="3" name="Content Placeholder 2"/>
          <p:cNvSpPr>
            <a:spLocks noGrp="1"/>
          </p:cNvSpPr>
          <p:nvPr>
            <p:ph idx="1"/>
          </p:nvPr>
        </p:nvSpPr>
        <p:spPr/>
        <p:txBody>
          <a:bodyPr/>
          <a:lstStyle/>
          <a:p>
            <a:r>
              <a:rPr lang="hi-IN" dirty="0" smtClean="0"/>
              <a:t>प्रशाम्यत्यौषधैः पूर्वो दैवयुक्तिव्यपाश्रयैः|</a:t>
            </a:r>
          </a:p>
          <a:p>
            <a:r>
              <a:rPr lang="hi-IN" dirty="0" smtClean="0"/>
              <a:t>मानसो ज्ञानविज्ञानधैर्यस्मृतिसमाधिभिः||५८||</a:t>
            </a:r>
          </a:p>
          <a:p>
            <a:r>
              <a:rPr lang="en-IN" dirty="0" smtClean="0">
                <a:latin typeface="Andalus" pitchFamily="18" charset="-78"/>
                <a:cs typeface="Andalus" pitchFamily="18" charset="-78"/>
              </a:rPr>
              <a:t>The former ones (</a:t>
            </a:r>
            <a:r>
              <a:rPr lang="en-IN" dirty="0" err="1" smtClean="0">
                <a:solidFill>
                  <a:schemeClr val="tx2">
                    <a:lumMod val="75000"/>
                  </a:schemeClr>
                </a:solidFill>
                <a:latin typeface="Andalus" pitchFamily="18" charset="-78"/>
                <a:cs typeface="Andalus" pitchFamily="18" charset="-78"/>
                <a:hlinkClick r:id="rId2" tooltip="Sharira"/>
              </a:rPr>
              <a:t>sharira</a:t>
            </a:r>
            <a:r>
              <a:rPr lang="en-IN" dirty="0" smtClean="0">
                <a:solidFill>
                  <a:schemeClr val="tx2">
                    <a:lumMod val="75000"/>
                  </a:schemeClr>
                </a:solidFill>
                <a:latin typeface="Andalus" pitchFamily="18" charset="-78"/>
                <a:cs typeface="Andalus" pitchFamily="18" charset="-78"/>
              </a:rPr>
              <a:t> </a:t>
            </a:r>
            <a:r>
              <a:rPr lang="en-IN" dirty="0" err="1" smtClean="0">
                <a:solidFill>
                  <a:schemeClr val="tx2">
                    <a:lumMod val="75000"/>
                  </a:schemeClr>
                </a:solidFill>
                <a:latin typeface="Andalus" pitchFamily="18" charset="-78"/>
                <a:cs typeface="Andalus" pitchFamily="18" charset="-78"/>
                <a:hlinkClick r:id="rId3" tooltip="Dosha"/>
              </a:rPr>
              <a:t>dosha</a:t>
            </a:r>
            <a:r>
              <a:rPr lang="en-IN" dirty="0" smtClean="0">
                <a:latin typeface="Andalus" pitchFamily="18" charset="-78"/>
                <a:cs typeface="Andalus" pitchFamily="18" charset="-78"/>
              </a:rPr>
              <a:t>) are pacified by remedial measures of divine and rational qualities while the latter ones (</a:t>
            </a:r>
            <a:r>
              <a:rPr lang="en-IN" dirty="0" err="1" smtClean="0">
                <a:solidFill>
                  <a:schemeClr val="tx2">
                    <a:lumMod val="75000"/>
                  </a:schemeClr>
                </a:solidFill>
                <a:latin typeface="Andalus" pitchFamily="18" charset="-78"/>
                <a:cs typeface="Andalus" pitchFamily="18" charset="-78"/>
                <a:hlinkClick r:id="rId4" tooltip="Manas"/>
              </a:rPr>
              <a:t>manas</a:t>
            </a:r>
            <a:r>
              <a:rPr lang="en-IN" dirty="0" smtClean="0">
                <a:solidFill>
                  <a:schemeClr val="tx2">
                    <a:lumMod val="75000"/>
                  </a:schemeClr>
                </a:solidFill>
                <a:latin typeface="Andalus" pitchFamily="18" charset="-78"/>
                <a:cs typeface="Andalus" pitchFamily="18" charset="-78"/>
              </a:rPr>
              <a:t> </a:t>
            </a:r>
            <a:r>
              <a:rPr lang="en-IN" dirty="0" err="1" smtClean="0">
                <a:solidFill>
                  <a:schemeClr val="tx2">
                    <a:lumMod val="75000"/>
                  </a:schemeClr>
                </a:solidFill>
                <a:latin typeface="Andalus" pitchFamily="18" charset="-78"/>
                <a:cs typeface="Andalus" pitchFamily="18" charset="-78"/>
                <a:hlinkClick r:id="rId3" tooltip="Dosha"/>
              </a:rPr>
              <a:t>dosha</a:t>
            </a:r>
            <a:r>
              <a:rPr lang="en-IN" dirty="0" smtClean="0">
                <a:solidFill>
                  <a:schemeClr val="tx2">
                    <a:lumMod val="75000"/>
                  </a:schemeClr>
                </a:solidFill>
                <a:latin typeface="Andalus" pitchFamily="18" charset="-78"/>
                <a:cs typeface="Andalus" pitchFamily="18" charset="-78"/>
              </a:rPr>
              <a:t>) </a:t>
            </a:r>
            <a:r>
              <a:rPr lang="en-IN" dirty="0" smtClean="0">
                <a:latin typeface="Andalus" pitchFamily="18" charset="-78"/>
                <a:cs typeface="Andalus" pitchFamily="18" charset="-78"/>
              </a:rPr>
              <a:t>can</a:t>
            </a:r>
            <a:r>
              <a:rPr lang="en-IN" dirty="0" smtClean="0">
                <a:solidFill>
                  <a:schemeClr val="tx2">
                    <a:lumMod val="75000"/>
                  </a:schemeClr>
                </a:solidFill>
                <a:latin typeface="Andalus" pitchFamily="18" charset="-78"/>
                <a:cs typeface="Andalus" pitchFamily="18" charset="-78"/>
              </a:rPr>
              <a:t> </a:t>
            </a:r>
            <a:r>
              <a:rPr lang="en-IN" dirty="0" smtClean="0">
                <a:latin typeface="Andalus" pitchFamily="18" charset="-78"/>
                <a:cs typeface="Andalus" pitchFamily="18" charset="-78"/>
              </a:rPr>
              <a:t>be treated with </a:t>
            </a:r>
            <a:r>
              <a:rPr lang="en-IN" dirty="0" smtClean="0">
                <a:latin typeface="Andalus" pitchFamily="18" charset="-78"/>
                <a:cs typeface="Andalus" pitchFamily="18" charset="-78"/>
                <a:hlinkClick r:id="rId5" tooltip="Knowledge"/>
              </a:rPr>
              <a:t>knowledge</a:t>
            </a:r>
            <a:r>
              <a:rPr lang="en-IN" dirty="0" smtClean="0">
                <a:latin typeface="Andalus" pitchFamily="18" charset="-78"/>
                <a:cs typeface="Andalus" pitchFamily="18" charset="-78"/>
              </a:rPr>
              <a:t> of self (</a:t>
            </a:r>
            <a:r>
              <a:rPr lang="en-IN" dirty="0" err="1" smtClean="0">
                <a:latin typeface="Andalus" pitchFamily="18" charset="-78"/>
                <a:cs typeface="Andalus" pitchFamily="18" charset="-78"/>
                <a:hlinkClick r:id="rId6" tooltip="Jnana"/>
              </a:rPr>
              <a:t>jnana</a:t>
            </a:r>
            <a:r>
              <a:rPr lang="en-IN" dirty="0" smtClean="0">
                <a:latin typeface="Andalus" pitchFamily="18" charset="-78"/>
                <a:cs typeface="Andalus" pitchFamily="18" charset="-78"/>
              </a:rPr>
              <a:t>), scientific </a:t>
            </a:r>
            <a:r>
              <a:rPr lang="en-IN" dirty="0" smtClean="0">
                <a:latin typeface="Andalus" pitchFamily="18" charset="-78"/>
                <a:cs typeface="Andalus" pitchFamily="18" charset="-78"/>
                <a:hlinkClick r:id="rId5" tooltip="Knowledge"/>
              </a:rPr>
              <a:t>knowledge</a:t>
            </a:r>
            <a:r>
              <a:rPr lang="en-IN" dirty="0" smtClean="0">
                <a:latin typeface="Andalus" pitchFamily="18" charset="-78"/>
                <a:cs typeface="Andalus" pitchFamily="18" charset="-78"/>
              </a:rPr>
              <a:t> (</a:t>
            </a:r>
            <a:r>
              <a:rPr lang="en-IN" dirty="0" err="1" smtClean="0">
                <a:latin typeface="Andalus" pitchFamily="18" charset="-78"/>
                <a:cs typeface="Andalus" pitchFamily="18" charset="-78"/>
                <a:hlinkClick r:id="rId7" tooltip="Vijnana"/>
              </a:rPr>
              <a:t>vijnana</a:t>
            </a:r>
            <a:r>
              <a:rPr lang="en-IN" dirty="0" smtClean="0">
                <a:latin typeface="Andalus" pitchFamily="18" charset="-78"/>
                <a:cs typeface="Andalus" pitchFamily="18" charset="-78"/>
              </a:rPr>
              <a:t>), restraint/temperance (</a:t>
            </a:r>
            <a:r>
              <a:rPr lang="en-IN" dirty="0" err="1" smtClean="0">
                <a:latin typeface="Andalus" pitchFamily="18" charset="-78"/>
                <a:cs typeface="Andalus" pitchFamily="18" charset="-78"/>
                <a:hlinkClick r:id="rId8" tooltip="Dhairya"/>
              </a:rPr>
              <a:t>dhairya</a:t>
            </a:r>
            <a:r>
              <a:rPr lang="en-IN" dirty="0" smtClean="0">
                <a:latin typeface="Andalus" pitchFamily="18" charset="-78"/>
                <a:cs typeface="Andalus" pitchFamily="18" charset="-78"/>
              </a:rPr>
              <a:t>), </a:t>
            </a:r>
          </a:p>
          <a:p>
            <a:pPr>
              <a:buNone/>
            </a:pPr>
            <a:r>
              <a:rPr lang="en-IN" dirty="0" smtClean="0">
                <a:latin typeface="Andalus" pitchFamily="18" charset="-78"/>
                <a:cs typeface="Andalus" pitchFamily="18" charset="-78"/>
                <a:hlinkClick r:id="rId9" tooltip="Memory"/>
              </a:rPr>
              <a:t>     memory</a:t>
            </a:r>
            <a:r>
              <a:rPr lang="en-IN" dirty="0" smtClean="0">
                <a:latin typeface="Andalus" pitchFamily="18" charset="-78"/>
                <a:cs typeface="Andalus" pitchFamily="18" charset="-78"/>
              </a:rPr>
              <a:t> (</a:t>
            </a:r>
            <a:r>
              <a:rPr lang="en-IN" dirty="0" err="1" smtClean="0">
                <a:latin typeface="Andalus" pitchFamily="18" charset="-78"/>
                <a:cs typeface="Andalus" pitchFamily="18" charset="-78"/>
                <a:hlinkClick r:id="rId10" tooltip="Smriti"/>
              </a:rPr>
              <a:t>smriti</a:t>
            </a:r>
            <a:r>
              <a:rPr lang="en-IN" dirty="0" smtClean="0">
                <a:latin typeface="Andalus" pitchFamily="18" charset="-78"/>
                <a:cs typeface="Andalus" pitchFamily="18" charset="-78"/>
              </a:rPr>
              <a:t>) and salvation/concentration (</a:t>
            </a:r>
            <a:r>
              <a:rPr lang="en-IN" dirty="0" err="1" smtClean="0">
                <a:latin typeface="Andalus" pitchFamily="18" charset="-78"/>
                <a:cs typeface="Andalus" pitchFamily="18" charset="-78"/>
                <a:hlinkClick r:id="rId11" tooltip="Samadhi"/>
              </a:rPr>
              <a:t>samadhi</a:t>
            </a:r>
            <a:r>
              <a:rPr lang="en-IN" dirty="0" smtClean="0">
                <a:latin typeface="Andalus" pitchFamily="18" charset="-78"/>
                <a:cs typeface="Andalus" pitchFamily="18" charset="-78"/>
              </a:rPr>
              <a:t>). [58]</a:t>
            </a:r>
          </a:p>
          <a:p>
            <a:endParaRPr lang="en-IN"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hi-IN" sz="2400" b="0" dirty="0" smtClean="0">
                <a:solidFill>
                  <a:srgbClr val="7030A0"/>
                </a:solidFill>
              </a:rPr>
              <a:t>रत्यर्चनाकामोन्मादिनौ तु भिषगभिप्रायाचाराभ्यां बुद्ध्वा तदङ्गोपहारबलिमिश्रेण</a:t>
            </a:r>
            <a:r>
              <a:rPr lang="en-IN" sz="2400" b="0" dirty="0" smtClean="0">
                <a:solidFill>
                  <a:srgbClr val="7030A0"/>
                </a:solidFill>
              </a:rPr>
              <a:t>| </a:t>
            </a:r>
            <a:r>
              <a:rPr lang="hi-IN" sz="2400" b="0" dirty="0" smtClean="0">
                <a:solidFill>
                  <a:schemeClr val="accent4">
                    <a:lumMod val="75000"/>
                  </a:schemeClr>
                </a:solidFill>
              </a:rPr>
              <a:t>मन्त्रभैषज्यविधिनोपक्रमेत्</a:t>
            </a:r>
            <a:r>
              <a:rPr lang="en-US" sz="2400" b="0" dirty="0" smtClean="0">
                <a:solidFill>
                  <a:srgbClr val="7030A0"/>
                </a:solidFill>
              </a:rPr>
              <a:t> [23</a:t>
            </a:r>
            <a:r>
              <a:rPr lang="en-US" sz="2400" dirty="0" smtClean="0"/>
              <a:t>]</a:t>
            </a:r>
            <a:endParaRPr lang="en-IN" sz="2400" dirty="0"/>
          </a:p>
        </p:txBody>
      </p:sp>
      <p:sp>
        <p:nvSpPr>
          <p:cNvPr id="3" name="Content Placeholder 2"/>
          <p:cNvSpPr>
            <a:spLocks noGrp="1"/>
          </p:cNvSpPr>
          <p:nvPr>
            <p:ph idx="1"/>
          </p:nvPr>
        </p:nvSpPr>
        <p:spPr/>
        <p:txBody>
          <a:bodyPr/>
          <a:lstStyle/>
          <a:p>
            <a:pPr>
              <a:buNone/>
            </a:pPr>
            <a:endParaRPr lang="en-IN" dirty="0" smtClean="0"/>
          </a:p>
          <a:p>
            <a:r>
              <a:rPr lang="en-IN" dirty="0" smtClean="0">
                <a:latin typeface="Andalus" pitchFamily="18" charset="-78"/>
                <a:cs typeface="Andalus" pitchFamily="18" charset="-78"/>
              </a:rPr>
              <a:t>Those madden by the types of spirits possessing due to longing for pleasure and worship, should be ascertained as such by the liking (intentions) and behaviour (conduct) of the patients and should be treated with administration of the mantras (incantations/hymns) and drugs mixed with the respective gifts and offerings. [23]</a:t>
            </a:r>
          </a:p>
          <a:p>
            <a:endParaRPr lang="en-IN"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200" b="0" dirty="0" smtClean="0">
                <a:solidFill>
                  <a:srgbClr val="7030A0"/>
                </a:solidFill>
              </a:rPr>
              <a:t>	</a:t>
            </a:r>
            <a:r>
              <a:rPr lang="hi-IN" sz="2200" b="0" dirty="0" smtClean="0">
                <a:solidFill>
                  <a:srgbClr val="7030A0"/>
                </a:solidFill>
              </a:rPr>
              <a:t>यः सक्तोऽविनये पट्टैः संयम्य सुदृढैः सुखैः</a:t>
            </a:r>
            <a:r>
              <a:rPr lang="en-IN" sz="2200" b="0" dirty="0" smtClean="0">
                <a:solidFill>
                  <a:srgbClr val="7030A0"/>
                </a:solidFill>
              </a:rPr>
              <a:t>|</a:t>
            </a:r>
            <a:br>
              <a:rPr lang="en-IN" sz="2200" b="0" dirty="0" smtClean="0">
                <a:solidFill>
                  <a:srgbClr val="7030A0"/>
                </a:solidFill>
              </a:rPr>
            </a:br>
            <a:r>
              <a:rPr lang="en-IN" sz="2200" b="0" dirty="0" smtClean="0">
                <a:solidFill>
                  <a:srgbClr val="7030A0"/>
                </a:solidFill>
              </a:rPr>
              <a:t>	</a:t>
            </a:r>
            <a:r>
              <a:rPr lang="hi-IN" sz="2200" b="0" dirty="0" smtClean="0">
                <a:solidFill>
                  <a:srgbClr val="7030A0"/>
                </a:solidFill>
              </a:rPr>
              <a:t>अपेतलोहकाष्ठाद्ये संरोध्यश्च तमोगृहे</a:t>
            </a:r>
            <a:r>
              <a:rPr lang="en-IN" sz="2200" b="0" dirty="0" smtClean="0">
                <a:solidFill>
                  <a:srgbClr val="7030A0"/>
                </a:solidFill>
              </a:rPr>
              <a:t>||</a:t>
            </a:r>
            <a:r>
              <a:rPr lang="hi-IN" sz="2200" b="0" dirty="0" smtClean="0">
                <a:solidFill>
                  <a:srgbClr val="7030A0"/>
                </a:solidFill>
              </a:rPr>
              <a:t>३०</a:t>
            </a:r>
            <a:r>
              <a:rPr lang="en-IN" sz="2200" b="0" dirty="0" smtClean="0">
                <a:solidFill>
                  <a:srgbClr val="7030A0"/>
                </a:solidFill>
              </a:rPr>
              <a:t>||</a:t>
            </a:r>
            <a:br>
              <a:rPr lang="en-IN" sz="2200" b="0" dirty="0" smtClean="0">
                <a:solidFill>
                  <a:srgbClr val="7030A0"/>
                </a:solidFill>
              </a:rPr>
            </a:br>
            <a:r>
              <a:rPr lang="en-IN" sz="2200" b="0" dirty="0" smtClean="0">
                <a:solidFill>
                  <a:srgbClr val="7030A0"/>
                </a:solidFill>
              </a:rPr>
              <a:t>	</a:t>
            </a:r>
            <a:r>
              <a:rPr lang="hi-IN" sz="2200" b="0" dirty="0" smtClean="0">
                <a:solidFill>
                  <a:srgbClr val="7030A0"/>
                </a:solidFill>
              </a:rPr>
              <a:t>तर्जनं त्रासनं दानं हर्षणं सान्त्वनं भयम्</a:t>
            </a:r>
            <a:r>
              <a:rPr lang="en-IN" sz="2200" b="0" dirty="0" smtClean="0">
                <a:solidFill>
                  <a:srgbClr val="7030A0"/>
                </a:solidFill>
              </a:rPr>
              <a:t>|</a:t>
            </a:r>
            <a:br>
              <a:rPr lang="en-IN" sz="2200" b="0" dirty="0" smtClean="0">
                <a:solidFill>
                  <a:srgbClr val="7030A0"/>
                </a:solidFill>
              </a:rPr>
            </a:br>
            <a:r>
              <a:rPr lang="en-IN" sz="2200" b="0" dirty="0" smtClean="0">
                <a:solidFill>
                  <a:srgbClr val="7030A0"/>
                </a:solidFill>
              </a:rPr>
              <a:t>	</a:t>
            </a:r>
            <a:r>
              <a:rPr lang="hi-IN" sz="2200" b="0" dirty="0" smtClean="0">
                <a:solidFill>
                  <a:srgbClr val="7030A0"/>
                </a:solidFill>
              </a:rPr>
              <a:t>विस्मयो विस्मृतेर्हेतोर्नयन्ति प्रकृतिं मनः</a:t>
            </a:r>
            <a:r>
              <a:rPr lang="en-IN" sz="2200" b="0" dirty="0" smtClean="0">
                <a:solidFill>
                  <a:srgbClr val="7030A0"/>
                </a:solidFill>
              </a:rPr>
              <a:t>||</a:t>
            </a:r>
            <a:r>
              <a:rPr lang="hi-IN" sz="2200" b="0" dirty="0" smtClean="0">
                <a:solidFill>
                  <a:srgbClr val="7030A0"/>
                </a:solidFill>
              </a:rPr>
              <a:t>३१</a:t>
            </a:r>
            <a:r>
              <a:rPr lang="en-IN" sz="2200" b="0" dirty="0" smtClean="0">
                <a:solidFill>
                  <a:srgbClr val="7030A0"/>
                </a:solidFill>
              </a:rPr>
              <a:t>||</a:t>
            </a:r>
            <a:endParaRPr lang="en-IN" b="0" dirty="0">
              <a:solidFill>
                <a:srgbClr val="7030A0"/>
              </a:solidFill>
            </a:endParaRPr>
          </a:p>
        </p:txBody>
      </p:sp>
      <p:sp>
        <p:nvSpPr>
          <p:cNvPr id="3" name="Content Placeholder 2"/>
          <p:cNvSpPr>
            <a:spLocks noGrp="1"/>
          </p:cNvSpPr>
          <p:nvPr>
            <p:ph idx="1"/>
          </p:nvPr>
        </p:nvSpPr>
        <p:spPr/>
        <p:txBody>
          <a:bodyPr/>
          <a:lstStyle/>
          <a:p>
            <a:r>
              <a:rPr lang="en-IN" dirty="0" smtClean="0">
                <a:latin typeface="Andalus" pitchFamily="18" charset="-78"/>
                <a:cs typeface="Andalus" pitchFamily="18" charset="-78"/>
              </a:rPr>
              <a:t>Verbal teasing or threatening/shouting with anger (</a:t>
            </a:r>
            <a:r>
              <a:rPr lang="en-IN" i="1" dirty="0" err="1" smtClean="0">
                <a:latin typeface="Andalus" pitchFamily="18" charset="-78"/>
                <a:cs typeface="Andalus" pitchFamily="18" charset="-78"/>
              </a:rPr>
              <a:t>tarjana</a:t>
            </a:r>
            <a:r>
              <a:rPr lang="en-IN" dirty="0" smtClean="0">
                <a:latin typeface="Andalus" pitchFamily="18" charset="-78"/>
                <a:cs typeface="Andalus" pitchFamily="18" charset="-78"/>
              </a:rPr>
              <a:t>), terrorizing (</a:t>
            </a:r>
            <a:r>
              <a:rPr lang="en-IN" i="1" dirty="0" err="1" smtClean="0">
                <a:latin typeface="Andalus" pitchFamily="18" charset="-78"/>
                <a:cs typeface="Andalus" pitchFamily="18" charset="-78"/>
              </a:rPr>
              <a:t>trasanam</a:t>
            </a:r>
            <a:r>
              <a:rPr lang="en-IN" dirty="0" smtClean="0">
                <a:latin typeface="Andalus" pitchFamily="18" charset="-78"/>
                <a:cs typeface="Andalus" pitchFamily="18" charset="-78"/>
              </a:rPr>
              <a:t>), gifts /donations(</a:t>
            </a:r>
            <a:r>
              <a:rPr lang="en-IN" i="1" dirty="0" err="1" smtClean="0">
                <a:latin typeface="Andalus" pitchFamily="18" charset="-78"/>
                <a:cs typeface="Andalus" pitchFamily="18" charset="-78"/>
              </a:rPr>
              <a:t>danam</a:t>
            </a:r>
            <a:r>
              <a:rPr lang="en-IN" dirty="0" smtClean="0">
                <a:latin typeface="Andalus" pitchFamily="18" charset="-78"/>
                <a:cs typeface="Andalus" pitchFamily="18" charset="-78"/>
              </a:rPr>
              <a:t>), gladdening and exhilaration(</a:t>
            </a:r>
            <a:r>
              <a:rPr lang="en-IN" i="1" dirty="0" err="1" smtClean="0">
                <a:latin typeface="Andalus" pitchFamily="18" charset="-78"/>
                <a:cs typeface="Andalus" pitchFamily="18" charset="-78"/>
              </a:rPr>
              <a:t>hanshanam</a:t>
            </a:r>
            <a:r>
              <a:rPr lang="en-IN" dirty="0" smtClean="0">
                <a:latin typeface="Andalus" pitchFamily="18" charset="-78"/>
                <a:cs typeface="Andalus" pitchFamily="18" charset="-78"/>
              </a:rPr>
              <a:t>), consolation (</a:t>
            </a:r>
            <a:r>
              <a:rPr lang="en-IN" i="1" dirty="0" err="1" smtClean="0">
                <a:latin typeface="Andalus" pitchFamily="18" charset="-78"/>
                <a:cs typeface="Andalus" pitchFamily="18" charset="-78"/>
              </a:rPr>
              <a:t>santwanam</a:t>
            </a:r>
            <a:r>
              <a:rPr lang="en-IN" dirty="0" smtClean="0">
                <a:latin typeface="Andalus" pitchFamily="18" charset="-78"/>
                <a:cs typeface="Andalus" pitchFamily="18" charset="-78"/>
              </a:rPr>
              <a:t>), frightening(</a:t>
            </a:r>
            <a:r>
              <a:rPr lang="en-IN" i="1" dirty="0" err="1" smtClean="0">
                <a:latin typeface="Andalus" pitchFamily="18" charset="-78"/>
                <a:cs typeface="Andalus" pitchFamily="18" charset="-78"/>
              </a:rPr>
              <a:t>bhayam</a:t>
            </a:r>
            <a:r>
              <a:rPr lang="en-IN" dirty="0" smtClean="0">
                <a:latin typeface="Andalus" pitchFamily="18" charset="-78"/>
                <a:cs typeface="Andalus" pitchFamily="18" charset="-78"/>
              </a:rPr>
              <a:t>) and astonishing/exhibition of surprising acts (</a:t>
            </a:r>
            <a:r>
              <a:rPr lang="en-IN" i="1" dirty="0" err="1" smtClean="0">
                <a:latin typeface="Andalus" pitchFamily="18" charset="-78"/>
                <a:cs typeface="Andalus" pitchFamily="18" charset="-78"/>
              </a:rPr>
              <a:t>vismaya</a:t>
            </a:r>
            <a:r>
              <a:rPr lang="en-IN" dirty="0" smtClean="0">
                <a:latin typeface="Andalus" pitchFamily="18" charset="-78"/>
                <a:cs typeface="Andalus" pitchFamily="18" charset="-78"/>
              </a:rPr>
              <a:t>) restore the mind to normalcy by diverting it and counteracting the causes of loss of memory</a:t>
            </a:r>
            <a:endParaRPr lang="en-IN" dirty="0">
              <a:latin typeface="Andalus" pitchFamily="18" charset="-78"/>
              <a:cs typeface="Andalus" pitchFamily="18" charset="-78"/>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hi-IN" sz="2400" b="0" dirty="0" smtClean="0">
                <a:solidFill>
                  <a:srgbClr val="7030A0"/>
                </a:solidFill>
              </a:rPr>
              <a:t>सर्पिःपानादिरागन्तोर्मन्त्रादिश्चेष्यते विधिः</a:t>
            </a:r>
            <a:r>
              <a:rPr lang="en-IN" sz="2400" b="0" dirty="0" smtClean="0">
                <a:solidFill>
                  <a:srgbClr val="7030A0"/>
                </a:solidFill>
              </a:rPr>
              <a:t/>
            </a:r>
            <a:br>
              <a:rPr lang="en-IN" sz="2400" b="0" dirty="0" smtClean="0">
                <a:solidFill>
                  <a:srgbClr val="7030A0"/>
                </a:solidFill>
              </a:rPr>
            </a:br>
            <a:r>
              <a:rPr lang="hi-IN" sz="2400" b="0" dirty="0" smtClean="0">
                <a:solidFill>
                  <a:srgbClr val="7030A0"/>
                </a:solidFill>
              </a:rPr>
              <a:t>अतः सिद्धतमान्योगाञ्छृणून्मादविनाशनान्</a:t>
            </a:r>
            <a:r>
              <a:rPr lang="en-IN" sz="2800" b="0" dirty="0" smtClean="0">
                <a:solidFill>
                  <a:srgbClr val="7030A0"/>
                </a:solidFill>
              </a:rPr>
              <a:t>||</a:t>
            </a:r>
            <a:r>
              <a:rPr lang="hi-IN" sz="2800" b="0" dirty="0" smtClean="0">
                <a:solidFill>
                  <a:srgbClr val="7030A0"/>
                </a:solidFill>
              </a:rPr>
              <a:t>३३</a:t>
            </a:r>
            <a:r>
              <a:rPr lang="en-IN" sz="2800" b="0" dirty="0" smtClean="0">
                <a:solidFill>
                  <a:srgbClr val="7030A0"/>
                </a:solidFill>
              </a:rPr>
              <a:t>||</a:t>
            </a:r>
            <a:endParaRPr lang="en-IN" sz="2800" b="0" dirty="0">
              <a:solidFill>
                <a:srgbClr val="7030A0"/>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endParaRPr lang="en-IN" dirty="0" smtClean="0">
              <a:latin typeface="Andalus" pitchFamily="18" charset="-78"/>
              <a:cs typeface="Andalus" pitchFamily="18" charset="-78"/>
            </a:endParaRPr>
          </a:p>
          <a:p>
            <a:endParaRPr lang="en-IN" dirty="0" smtClean="0">
              <a:latin typeface="Andalus" pitchFamily="18" charset="-78"/>
              <a:cs typeface="Andalus" pitchFamily="18" charset="-78"/>
            </a:endParaRPr>
          </a:p>
          <a:p>
            <a:endParaRPr lang="en-IN" dirty="0" smtClean="0">
              <a:latin typeface="Andalus" pitchFamily="18" charset="-78"/>
              <a:cs typeface="Andalus" pitchFamily="18" charset="-78"/>
            </a:endParaRPr>
          </a:p>
          <a:p>
            <a:r>
              <a:rPr lang="en-IN" dirty="0" smtClean="0">
                <a:latin typeface="Andalus" pitchFamily="18" charset="-78"/>
                <a:cs typeface="Andalus" pitchFamily="18" charset="-78"/>
              </a:rPr>
              <a:t>In exogenous type of </a:t>
            </a:r>
            <a:r>
              <a:rPr lang="en-IN" i="1" dirty="0" err="1" smtClean="0">
                <a:latin typeface="Andalus" pitchFamily="18" charset="-78"/>
                <a:cs typeface="Andalus" pitchFamily="18" charset="-78"/>
              </a:rPr>
              <a:t>unmada</a:t>
            </a:r>
            <a:r>
              <a:rPr lang="en-IN" dirty="0" smtClean="0">
                <a:latin typeface="Andalus" pitchFamily="18" charset="-78"/>
                <a:cs typeface="Andalus" pitchFamily="18" charset="-78"/>
              </a:rPr>
              <a:t>, intake of ghee (</a:t>
            </a:r>
            <a:r>
              <a:rPr lang="en-IN" i="1" dirty="0" err="1" smtClean="0">
                <a:latin typeface="Andalus" pitchFamily="18" charset="-78"/>
                <a:cs typeface="Andalus" pitchFamily="18" charset="-78"/>
              </a:rPr>
              <a:t>sarpih</a:t>
            </a:r>
            <a:r>
              <a:rPr lang="en-IN" i="1" dirty="0" smtClean="0">
                <a:latin typeface="Andalus" pitchFamily="18" charset="-78"/>
                <a:cs typeface="Andalus" pitchFamily="18" charset="-78"/>
              </a:rPr>
              <a:t> </a:t>
            </a:r>
            <a:r>
              <a:rPr lang="en-IN" i="1" dirty="0" err="1" smtClean="0">
                <a:latin typeface="Andalus" pitchFamily="18" charset="-78"/>
                <a:cs typeface="Andalus" pitchFamily="18" charset="-78"/>
              </a:rPr>
              <a:t>pana</a:t>
            </a:r>
            <a:r>
              <a:rPr lang="en-IN" dirty="0" smtClean="0">
                <a:latin typeface="Andalus" pitchFamily="18" charset="-78"/>
                <a:cs typeface="Andalus" pitchFamily="18" charset="-78"/>
              </a:rPr>
              <a:t>) etc. along with chanting of hymns (mantras) is recommended for the benefit of the </a:t>
            </a:r>
            <a:r>
              <a:rPr lang="en-IN" dirty="0" err="1" smtClean="0">
                <a:latin typeface="Andalus" pitchFamily="18" charset="-78"/>
                <a:cs typeface="Andalus" pitchFamily="18" charset="-78"/>
              </a:rPr>
              <a:t>patientAswasana</a:t>
            </a:r>
            <a:r>
              <a:rPr lang="en-IN" dirty="0" smtClean="0">
                <a:latin typeface="Andalus" pitchFamily="18" charset="-78"/>
                <a:cs typeface="Andalus" pitchFamily="18" charset="-78"/>
              </a:rPr>
              <a:t> (consolation)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sz="3600" dirty="0" smtClean="0">
                <a:solidFill>
                  <a:schemeClr val="accent1">
                    <a:lumMod val="75000"/>
                  </a:schemeClr>
                </a:solidFill>
                <a:latin typeface="Andalus" pitchFamily="18" charset="-78"/>
                <a:cs typeface="Andalus" pitchFamily="18" charset="-78"/>
              </a:rPr>
              <a:t>The 5 r’ s of stress and anxiety reduction</a:t>
            </a:r>
            <a:endParaRPr lang="en-IN" sz="3600" dirty="0">
              <a:solidFill>
                <a:schemeClr val="accent1">
                  <a:lumMod val="75000"/>
                </a:schemeClr>
              </a:solidFill>
              <a:latin typeface="Andalus" pitchFamily="18" charset="-78"/>
              <a:cs typeface="Andalus" pitchFamily="18" charset="-78"/>
            </a:endParaRPr>
          </a:p>
        </p:txBody>
      </p:sp>
      <p:sp>
        <p:nvSpPr>
          <p:cNvPr id="3" name="Content Placeholder 2"/>
          <p:cNvSpPr>
            <a:spLocks noGrp="1"/>
          </p:cNvSpPr>
          <p:nvPr>
            <p:ph idx="1"/>
          </p:nvPr>
        </p:nvSpPr>
        <p:spPr/>
        <p:txBody>
          <a:bodyPr>
            <a:normAutofit/>
          </a:bodyPr>
          <a:lstStyle/>
          <a:p>
            <a:r>
              <a:rPr lang="en-IN" dirty="0" smtClean="0">
                <a:solidFill>
                  <a:srgbClr val="7030A0"/>
                </a:solidFill>
                <a:latin typeface="Times New Roman" pitchFamily="18" charset="0"/>
                <a:cs typeface="Times New Roman" pitchFamily="18" charset="0"/>
              </a:rPr>
              <a:t>Recognition</a:t>
            </a:r>
            <a:r>
              <a:rPr lang="en-IN" dirty="0" smtClean="0">
                <a:latin typeface="Times New Roman" pitchFamily="18" charset="0"/>
                <a:cs typeface="Times New Roman" pitchFamily="18" charset="0"/>
              </a:rPr>
              <a:t> of the causes and sources of the threat or distress; education and consciousness raising.</a:t>
            </a:r>
          </a:p>
          <a:p>
            <a:r>
              <a:rPr lang="en-IN" dirty="0" smtClean="0">
                <a:solidFill>
                  <a:srgbClr val="7030A0"/>
                </a:solidFill>
                <a:latin typeface="Times New Roman" pitchFamily="18" charset="0"/>
                <a:cs typeface="Times New Roman" pitchFamily="18" charset="0"/>
              </a:rPr>
              <a:t>Relationships </a:t>
            </a:r>
            <a:r>
              <a:rPr lang="en-IN" dirty="0" smtClean="0">
                <a:latin typeface="Times New Roman" pitchFamily="18" charset="0"/>
                <a:cs typeface="Times New Roman" pitchFamily="18" charset="0"/>
              </a:rPr>
              <a:t>identified for support, help, reassurance</a:t>
            </a:r>
          </a:p>
          <a:p>
            <a:r>
              <a:rPr lang="en-IN" dirty="0" smtClean="0">
                <a:solidFill>
                  <a:srgbClr val="7030A0"/>
                </a:solidFill>
                <a:latin typeface="Times New Roman" pitchFamily="18" charset="0"/>
                <a:cs typeface="Times New Roman" pitchFamily="18" charset="0"/>
              </a:rPr>
              <a:t>Removal from the stress</a:t>
            </a:r>
            <a:r>
              <a:rPr lang="en-IN" dirty="0" smtClean="0">
                <a:latin typeface="Times New Roman" pitchFamily="18" charset="0"/>
                <a:cs typeface="Times New Roman" pitchFamily="18" charset="0"/>
              </a:rPr>
              <a:t> or stressor, managing the stimulus.</a:t>
            </a:r>
          </a:p>
          <a:p>
            <a:r>
              <a:rPr lang="en-IN" dirty="0" smtClean="0">
                <a:solidFill>
                  <a:srgbClr val="7030A0"/>
                </a:solidFill>
                <a:latin typeface="Times New Roman" pitchFamily="18" charset="0"/>
                <a:cs typeface="Times New Roman" pitchFamily="18" charset="0"/>
              </a:rPr>
              <a:t>Relaxation</a:t>
            </a:r>
            <a:r>
              <a:rPr lang="en-IN" dirty="0" smtClean="0">
                <a:latin typeface="Times New Roman" pitchFamily="18" charset="0"/>
                <a:cs typeface="Times New Roman" pitchFamily="18" charset="0"/>
              </a:rPr>
              <a:t> through techniques such as meditation, massage, breathing exercises, or imagery</a:t>
            </a:r>
          </a:p>
          <a:p>
            <a:r>
              <a:rPr lang="en-IN" dirty="0" smtClean="0">
                <a:solidFill>
                  <a:srgbClr val="7030A0"/>
                </a:solidFill>
                <a:latin typeface="Times New Roman" pitchFamily="18" charset="0"/>
                <a:cs typeface="Times New Roman" pitchFamily="18" charset="0"/>
              </a:rPr>
              <a:t>Re engagement </a:t>
            </a:r>
            <a:r>
              <a:rPr lang="en-IN" dirty="0" smtClean="0">
                <a:latin typeface="Times New Roman" pitchFamily="18" charset="0"/>
                <a:cs typeface="Times New Roman" pitchFamily="18" charset="0"/>
              </a:rPr>
              <a:t>through managed re exposure and desensitization. </a:t>
            </a:r>
            <a:endParaRPr lang="en-IN" dirty="0">
              <a:latin typeface="Times New Roman" pitchFamily="18" charset="0"/>
              <a:cs typeface="Times New Roman"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357166"/>
            <a:ext cx="7242048" cy="3643338"/>
          </a:xfrm>
        </p:spPr>
        <p:txBody>
          <a:bodyPr>
            <a:normAutofit/>
          </a:bodyPr>
          <a:lstStyle/>
          <a:p>
            <a:r>
              <a:rPr lang="en-US" sz="6600" cap="none" dirty="0" smtClean="0">
                <a:solidFill>
                  <a:srgbClr val="C00000"/>
                </a:solidFill>
                <a:latin typeface="Andalus" pitchFamily="18" charset="-78"/>
                <a:cs typeface="Andalus" pitchFamily="18" charset="-78"/>
              </a:rPr>
              <a:t>	THANK YOU</a:t>
            </a:r>
            <a:endParaRPr lang="en-IN" sz="6600" cap="none" dirty="0">
              <a:solidFill>
                <a:srgbClr val="C00000"/>
              </a:solidFill>
              <a:latin typeface="Andalus" pitchFamily="18" charset="-78"/>
              <a:cs typeface="Andalus" pitchFamily="18" charset="-78"/>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