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3534FF1-6537-415C-B1B8-958422C862BE}">
  <a:tblStyle styleId="{73534FF1-6537-415C-B1B8-958422C862BE}"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AEC"/>
          </a:solidFill>
        </a:fill>
      </a:tcStyle>
    </a:wholeTbl>
    <a:band1H>
      <a:tcTxStyle/>
      <a:tcStyle>
        <a:fill>
          <a:solidFill>
            <a:srgbClr val="CAD2D6"/>
          </a:solidFill>
        </a:fill>
      </a:tcStyle>
    </a:band1H>
    <a:band2H>
      <a:tcTxStyle/>
    </a:band2H>
    <a:band1V>
      <a:tcTxStyle/>
      <a:tcStyle>
        <a:fill>
          <a:solidFill>
            <a:srgbClr val="CAD2D6"/>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 styleId="{DC338E57-BF20-419B-9405-A877C7C2398B}" styleName="Table_1">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a:tcStyle>
        <a:fill>
          <a:solidFill>
            <a:schemeClr val="accent6">
              <a:alpha val="20000"/>
            </a:schemeClr>
          </a:solidFill>
        </a:fill>
      </a:tcStyle>
    </a:band1H>
    <a:band2H>
      <a:tcTxStyle/>
    </a:band2H>
    <a:band1V>
      <a:tcTxStyle/>
      <a:tcStyle>
        <a:fill>
          <a:solidFill>
            <a:schemeClr val="accent6">
              <a:alpha val="20000"/>
            </a:schemeClr>
          </a:solidFill>
        </a:fill>
      </a:tcStyle>
    </a:band1V>
    <a:band2V>
      <a:tcTxStyle/>
    </a:band2V>
    <a:lastCol>
      <a:tcTxStyle b="on" i="off"/>
    </a:lastCol>
    <a:firstCol>
      <a:tcTxStyle b="on" i="off"/>
    </a:firstCol>
    <a:lastRow>
      <a:tcTxStyle b="on" i="off"/>
      <a:tcStyle>
        <a:tcBdr>
          <a:top>
            <a:ln cap="flat" cmpd="sng" w="12700">
              <a:solidFill>
                <a:schemeClr val="accent6"/>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12700">
              <a:solidFill>
                <a:schemeClr val="accent6"/>
              </a:solidFill>
              <a:prstDash val="solid"/>
              <a:round/>
              <a:headEnd len="sm" w="sm" type="none"/>
              <a:tailEnd len="sm" w="sm" type="none"/>
            </a:ln>
          </a:bottom>
        </a:tcBdr>
        <a:fill>
          <a:solidFill>
            <a:srgbClr val="FFFFFF">
              <a:alpha val="0"/>
            </a:srgbClr>
          </a:solidFill>
        </a:fill>
      </a:tcStyle>
    </a:firstRow>
    <a:neCell>
      <a:tcTxStyle/>
    </a:neCell>
    <a:nwCell>
      <a:tcTxStyle/>
    </a:nwCell>
  </a:tblStyle>
  <a:tblStyle styleId="{4FA93F7C-CC65-4D1B-A761-F2F73975DE0E}" styleName="Table_2">
    <a:wholeTbl>
      <a:tcTxStyle b="off" i="off">
        <a:font>
          <a:latin typeface="Calibri"/>
          <a:ea typeface="Calibri"/>
          <a:cs typeface="Calibri"/>
        </a:font>
        <a:schemeClr val="dk1"/>
      </a:tcTxStyle>
      <a:tcStyle>
        <a:tcBdr>
          <a:left>
            <a:ln cap="flat" cmpd="sng" w="12700">
              <a:solidFill>
                <a:schemeClr val="accent6"/>
              </a:solidFill>
              <a:prstDash val="solid"/>
              <a:round/>
              <a:headEnd len="sm" w="sm" type="none"/>
              <a:tailEnd len="sm" w="sm" type="none"/>
            </a:ln>
          </a:left>
          <a:right>
            <a:ln cap="flat" cmpd="sng" w="12700">
              <a:solidFill>
                <a:schemeClr val="accent6"/>
              </a:solidFill>
              <a:prstDash val="solid"/>
              <a:round/>
              <a:headEnd len="sm" w="sm" type="none"/>
              <a:tailEnd len="sm" w="sm" type="none"/>
            </a:ln>
          </a:right>
          <a:top>
            <a:ln cap="flat" cmpd="sng" w="12700">
              <a:solidFill>
                <a:schemeClr val="accent6"/>
              </a:solidFill>
              <a:prstDash val="solid"/>
              <a:round/>
              <a:headEnd len="sm" w="sm" type="none"/>
              <a:tailEnd len="sm" w="sm" type="none"/>
            </a:ln>
          </a:top>
          <a:bottom>
            <a:ln cap="flat" cmpd="sng" w="12700">
              <a:solidFill>
                <a:schemeClr val="accent6"/>
              </a:solidFill>
              <a:prstDash val="solid"/>
              <a:round/>
              <a:headEnd len="sm" w="sm" type="none"/>
              <a:tailEnd len="sm" w="sm" type="none"/>
            </a:ln>
          </a:bottom>
          <a:insideH>
            <a:ln cap="flat" cmpd="sng" w="12700">
              <a:solidFill>
                <a:schemeClr val="accent6"/>
              </a:solidFill>
              <a:prstDash val="solid"/>
              <a:round/>
              <a:headEnd len="sm" w="sm" type="none"/>
              <a:tailEnd len="sm" w="sm" type="none"/>
            </a:ln>
          </a:insideH>
          <a:insideV>
            <a:ln cap="flat" cmpd="sng" w="12700">
              <a:solidFill>
                <a:schemeClr val="accent6"/>
              </a:solidFill>
              <a:prstDash val="solid"/>
              <a:round/>
              <a:headEnd len="sm" w="sm" type="none"/>
              <a:tailEnd len="sm" w="sm" type="none"/>
            </a:ln>
          </a:insideV>
        </a:tcBdr>
        <a:fill>
          <a:solidFill>
            <a:srgbClr val="FFFFFF">
              <a:alpha val="0"/>
            </a:srgbClr>
          </a:solidFill>
        </a:fill>
      </a:tcStyle>
    </a:wholeTbl>
    <a:band1H>
      <a:tcTxStyle/>
      <a:tcStyle>
        <a:fill>
          <a:solidFill>
            <a:schemeClr val="accent6">
              <a:alpha val="20000"/>
            </a:schemeClr>
          </a:solidFill>
        </a:fill>
      </a:tcStyle>
    </a:band1H>
    <a:band2H>
      <a:tcTxStyle/>
    </a:band2H>
    <a:band1V>
      <a:tcTxStyle/>
      <a:tcStyle>
        <a:fill>
          <a:solidFill>
            <a:schemeClr val="accent6">
              <a:alpha val="20000"/>
            </a:schemeClr>
          </a:solidFill>
        </a:fill>
      </a:tcStyle>
    </a:band1V>
    <a:band2V>
      <a:tcTxStyle/>
    </a:band2V>
    <a:lastCol>
      <a:tcTxStyle b="on" i="off"/>
    </a:lastCol>
    <a:firstCol>
      <a:tcTxStyle b="on" i="off"/>
    </a:firstCol>
    <a:lastRow>
      <a:tcTxStyle b="on" i="off"/>
      <a:tcStyle>
        <a:tcBdr>
          <a:top>
            <a:ln cap="flat" cmpd="sng" w="50800">
              <a:solidFill>
                <a:schemeClr val="accent6"/>
              </a:solidFill>
              <a:prstDash val="solid"/>
              <a:round/>
              <a:headEnd len="sm" w="sm" type="none"/>
              <a:tailEnd len="sm" w="sm" type="none"/>
            </a:ln>
          </a:top>
        </a:tcBdr>
        <a:fill>
          <a:solidFill>
            <a:srgbClr val="FFFFFF">
              <a:alpha val="0"/>
            </a:srgbClr>
          </a:solidFill>
        </a:fill>
      </a:tcStyle>
    </a:lastRow>
    <a:seCell>
      <a:tcTxStyle/>
    </a:seCell>
    <a:swCell>
      <a:tcTxStyle/>
    </a:swCell>
    <a:firstRow>
      <a:tcTxStyle b="on" i="off"/>
      <a:tcStyle>
        <a:tcBdr>
          <a:bottom>
            <a:ln cap="flat" cmpd="sng" w="25400">
              <a:solidFill>
                <a:schemeClr val="accent6"/>
              </a:solidFill>
              <a:prstDash val="solid"/>
              <a:round/>
              <a:headEnd len="sm" w="sm" type="none"/>
              <a:tailEnd len="sm" w="sm" type="none"/>
            </a:ln>
          </a:bottom>
        </a:tcBdr>
        <a:fill>
          <a:solidFill>
            <a:srgbClr val="FFFFFF">
              <a:alpha val="0"/>
            </a:srgbClr>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 name="Shape 17"/>
        <p:cNvGrpSpPr/>
        <p:nvPr/>
      </p:nvGrpSpPr>
      <p:grpSpPr>
        <a:xfrm>
          <a:off x="0" y="0"/>
          <a:ext cx="0" cy="0"/>
          <a:chOff x="0" y="0"/>
          <a:chExt cx="0" cy="0"/>
        </a:xfrm>
      </p:grpSpPr>
      <p:sp>
        <p:nvSpPr>
          <p:cNvPr id="18" name="Google Shape;18;n"/>
          <p:cNvSpPr txBox="1"/>
          <p:nvPr>
            <p:ph idx="2" type="hdr"/>
          </p:nvPr>
        </p:nvSpPr>
        <p:spPr>
          <a:xfrm>
            <a:off x="0" y="0"/>
            <a:ext cx="2971800" cy="4587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9" name="Google Shape;19;n"/>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 name="Google Shape;20;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 name="Google Shape;21;n"/>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22" name="Google Shape;22;n"/>
          <p:cNvSpPr txBox="1"/>
          <p:nvPr>
            <p:ph idx="11" type="ftr"/>
          </p:nvPr>
        </p:nvSpPr>
        <p:spPr>
          <a:xfrm>
            <a:off x="0" y="8685213"/>
            <a:ext cx="2971800" cy="4587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3" name="Google Shape;23;n"/>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IN"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 name="Google Shape;10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4" name="Google Shape;114;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1" name="Google Shape;12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p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9" name="Google Shape;12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6" name="Google Shape;13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3" name="Google Shape;14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 name="Google Shape;16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7" name="Google Shape;16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p1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 name="Google Shape;20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 name="Google Shape;21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1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1" name="Google Shape;251;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0" name="Google Shape;26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7" name="Google Shape;26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2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8" name="Google Shape;308;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6" name="Google Shape;316;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3" name="Google Shape;323;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2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2" name="Google Shape;332;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2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3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3" name="Google Shape;353;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3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p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6" name="Google Shape;37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5.jpg"/><Relationship Id="rId4" Type="http://schemas.openxmlformats.org/officeDocument/2006/relationships/image" Target="../media/image6.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 name="Shape 34"/>
        <p:cNvGrpSpPr/>
        <p:nvPr/>
      </p:nvGrpSpPr>
      <p:grpSpPr>
        <a:xfrm>
          <a:off x="0" y="0"/>
          <a:ext cx="0" cy="0"/>
          <a:chOff x="0" y="0"/>
          <a:chExt cx="0" cy="0"/>
        </a:xfrm>
      </p:grpSpPr>
      <p:sp>
        <p:nvSpPr>
          <p:cNvPr id="35" name="Google Shape;35;p2"/>
          <p:cNvSpPr txBox="1"/>
          <p:nvPr>
            <p:ph type="ctrTitle"/>
          </p:nvPr>
        </p:nvSpPr>
        <p:spPr>
          <a:xfrm>
            <a:off x="1524000" y="1673690"/>
            <a:ext cx="9144000" cy="2387700"/>
          </a:xfrm>
          <a:prstGeom prst="rect">
            <a:avLst/>
          </a:prstGeom>
          <a:noFill/>
          <a:ln>
            <a:noFill/>
          </a:ln>
        </p:spPr>
        <p:txBody>
          <a:bodyPr anchorCtr="0" anchor="b" bIns="45700" lIns="91425" spcFirstLastPara="1" rIns="91425" wrap="square" tIns="45700">
            <a:normAutofit/>
          </a:bodyPr>
          <a:lstStyle>
            <a:lvl1pPr lvl="0" rtl="0" algn="ctr">
              <a:lnSpc>
                <a:spcPct val="90000"/>
              </a:lnSpc>
              <a:spcBef>
                <a:spcPts val="0"/>
              </a:spcBef>
              <a:spcAft>
                <a:spcPts val="0"/>
              </a:spcAft>
              <a:buClr>
                <a:schemeClr val="accent1"/>
              </a:buClr>
              <a:buSzPts val="6000"/>
              <a:buFont typeface="Gill Sans"/>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6" name="Google Shape;36;p2"/>
          <p:cNvSpPr txBox="1"/>
          <p:nvPr>
            <p:ph idx="1" type="subTitle"/>
          </p:nvPr>
        </p:nvSpPr>
        <p:spPr>
          <a:xfrm>
            <a:off x="1524000" y="4153365"/>
            <a:ext cx="9144000" cy="1655700"/>
          </a:xfrm>
          <a:prstGeom prst="rect">
            <a:avLst/>
          </a:prstGeom>
          <a:noFill/>
          <a:ln>
            <a:noFill/>
          </a:ln>
        </p:spPr>
        <p:txBody>
          <a:bodyPr anchorCtr="0" anchor="t" bIns="45700" lIns="91425" spcFirstLastPara="1" rIns="91425" wrap="square" tIns="45700">
            <a:normAutofit/>
          </a:bodyPr>
          <a:lstStyle>
            <a:lvl1pPr lvl="0" rtl="0" algn="ctr">
              <a:lnSpc>
                <a:spcPct val="90000"/>
              </a:lnSpc>
              <a:spcBef>
                <a:spcPts val="1000"/>
              </a:spcBef>
              <a:spcAft>
                <a:spcPts val="0"/>
              </a:spcAft>
              <a:buSzPts val="2400"/>
              <a:buNone/>
              <a:defRPr sz="2400"/>
            </a:lvl1pPr>
            <a:lvl2pPr lvl="1" rtl="0" algn="ctr">
              <a:lnSpc>
                <a:spcPct val="90000"/>
              </a:lnSpc>
              <a:spcBef>
                <a:spcPts val="500"/>
              </a:spcBef>
              <a:spcAft>
                <a:spcPts val="0"/>
              </a:spcAft>
              <a:buSzPts val="2000"/>
              <a:buNone/>
              <a:defRPr sz="2000"/>
            </a:lvl2pPr>
            <a:lvl3pPr lvl="2" rtl="0" algn="ctr">
              <a:lnSpc>
                <a:spcPct val="90000"/>
              </a:lnSpc>
              <a:spcBef>
                <a:spcPts val="500"/>
              </a:spcBef>
              <a:spcAft>
                <a:spcPts val="0"/>
              </a:spcAft>
              <a:buClr>
                <a:schemeClr val="dk1"/>
              </a:buClr>
              <a:buSzPts val="1350"/>
              <a:buNone/>
              <a:defRPr sz="1800"/>
            </a:lvl3pPr>
            <a:lvl4pPr lvl="3" rtl="0" algn="ctr">
              <a:lnSpc>
                <a:spcPct val="90000"/>
              </a:lnSpc>
              <a:spcBef>
                <a:spcPts val="500"/>
              </a:spcBef>
              <a:spcAft>
                <a:spcPts val="0"/>
              </a:spcAft>
              <a:buClr>
                <a:schemeClr val="dk1"/>
              </a:buClr>
              <a:buSzPts val="1600"/>
              <a:buNone/>
              <a:defRPr sz="1600"/>
            </a:lvl4pPr>
            <a:lvl5pPr lvl="4" rtl="0" algn="ctr">
              <a:lnSpc>
                <a:spcPct val="90000"/>
              </a:lnSpc>
              <a:spcBef>
                <a:spcPts val="500"/>
              </a:spcBef>
              <a:spcAft>
                <a:spcPts val="0"/>
              </a:spcAft>
              <a:buClr>
                <a:schemeClr val="dk1"/>
              </a:buClr>
              <a:buSzPts val="1600"/>
              <a:buNone/>
              <a:defRPr sz="1600"/>
            </a:lvl5pPr>
            <a:lvl6pPr lvl="5" rtl="0" algn="ctr">
              <a:lnSpc>
                <a:spcPct val="90000"/>
              </a:lnSpc>
              <a:spcBef>
                <a:spcPts val="500"/>
              </a:spcBef>
              <a:spcAft>
                <a:spcPts val="0"/>
              </a:spcAft>
              <a:buClr>
                <a:schemeClr val="dk1"/>
              </a:buClr>
              <a:buSzPts val="1600"/>
              <a:buNone/>
              <a:defRPr sz="1600"/>
            </a:lvl6pPr>
            <a:lvl7pPr lvl="6" rtl="0" algn="ctr">
              <a:lnSpc>
                <a:spcPct val="90000"/>
              </a:lnSpc>
              <a:spcBef>
                <a:spcPts val="500"/>
              </a:spcBef>
              <a:spcAft>
                <a:spcPts val="0"/>
              </a:spcAft>
              <a:buClr>
                <a:schemeClr val="dk1"/>
              </a:buClr>
              <a:buSzPts val="1600"/>
              <a:buNone/>
              <a:defRPr sz="1600"/>
            </a:lvl7pPr>
            <a:lvl8pPr lvl="7" rtl="0" algn="ctr">
              <a:lnSpc>
                <a:spcPct val="90000"/>
              </a:lnSpc>
              <a:spcBef>
                <a:spcPts val="500"/>
              </a:spcBef>
              <a:spcAft>
                <a:spcPts val="0"/>
              </a:spcAft>
              <a:buClr>
                <a:schemeClr val="dk1"/>
              </a:buClr>
              <a:buSzPts val="1600"/>
              <a:buNone/>
              <a:defRPr sz="1600"/>
            </a:lvl8pPr>
            <a:lvl9pPr lvl="8" rtl="0" algn="ctr">
              <a:lnSpc>
                <a:spcPct val="90000"/>
              </a:lnSpc>
              <a:spcBef>
                <a:spcPts val="500"/>
              </a:spcBef>
              <a:spcAft>
                <a:spcPts val="0"/>
              </a:spcAft>
              <a:buClr>
                <a:schemeClr val="dk1"/>
              </a:buClr>
              <a:buSzPts val="1600"/>
              <a:buNone/>
              <a:defRPr sz="1600"/>
            </a:lvl9pPr>
          </a:lstStyle>
          <a:p/>
        </p:txBody>
      </p:sp>
      <p:sp>
        <p:nvSpPr>
          <p:cNvPr id="37" name="Google Shape;37;p2"/>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8" name="Google Shape;38;p2"/>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39" name="Google Shape;39;p2"/>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pic>
        <p:nvPicPr>
          <p:cNvPr id="40" name="Google Shape;40;p2"/>
          <p:cNvPicPr preferRelativeResize="0"/>
          <p:nvPr/>
        </p:nvPicPr>
        <p:blipFill rotWithShape="1">
          <a:blip r:embed="rId2">
            <a:alphaModFix/>
          </a:blip>
          <a:srcRect b="0" l="0" r="0" t="0"/>
          <a:stretch/>
        </p:blipFill>
        <p:spPr>
          <a:xfrm>
            <a:off x="5325035" y="158283"/>
            <a:ext cx="1427841" cy="782273"/>
          </a:xfrm>
          <a:prstGeom prst="rect">
            <a:avLst/>
          </a:prstGeom>
          <a:noFill/>
          <a:ln>
            <a:noFill/>
          </a:ln>
        </p:spPr>
      </p:pic>
      <p:pic>
        <p:nvPicPr>
          <p:cNvPr id="41" name="Google Shape;41;p2"/>
          <p:cNvPicPr preferRelativeResize="0"/>
          <p:nvPr/>
        </p:nvPicPr>
        <p:blipFill rotWithShape="1">
          <a:blip r:embed="rId3">
            <a:alphaModFix/>
          </a:blip>
          <a:srcRect b="0" l="0" r="0" t="0"/>
          <a:stretch/>
        </p:blipFill>
        <p:spPr>
          <a:xfrm>
            <a:off x="282051" y="411830"/>
            <a:ext cx="1788796" cy="531669"/>
          </a:xfrm>
          <a:prstGeom prst="rect">
            <a:avLst/>
          </a:prstGeom>
          <a:noFill/>
          <a:ln>
            <a:noFill/>
          </a:ln>
        </p:spPr>
      </p:pic>
      <p:pic>
        <p:nvPicPr>
          <p:cNvPr id="42" name="Google Shape;42;p2"/>
          <p:cNvPicPr preferRelativeResize="0"/>
          <p:nvPr/>
        </p:nvPicPr>
        <p:blipFill rotWithShape="1">
          <a:blip r:embed="rId4">
            <a:alphaModFix/>
          </a:blip>
          <a:srcRect b="0" l="0" r="0" t="0"/>
          <a:stretch/>
        </p:blipFill>
        <p:spPr>
          <a:xfrm>
            <a:off x="10847348" y="259286"/>
            <a:ext cx="1060629" cy="695456"/>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3" name="Shape 43"/>
        <p:cNvGrpSpPr/>
        <p:nvPr/>
      </p:nvGrpSpPr>
      <p:grpSpPr>
        <a:xfrm>
          <a:off x="0" y="0"/>
          <a:ext cx="0" cy="0"/>
          <a:chOff x="0" y="0"/>
          <a:chExt cx="0" cy="0"/>
        </a:xfrm>
      </p:grpSpPr>
      <p:sp>
        <p:nvSpPr>
          <p:cNvPr id="44" name="Google Shape;44;p3"/>
          <p:cNvSpPr txBox="1"/>
          <p:nvPr>
            <p:ph type="title"/>
          </p:nvPr>
        </p:nvSpPr>
        <p:spPr>
          <a:xfrm>
            <a:off x="950520" y="360880"/>
            <a:ext cx="10515600" cy="11049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accent1"/>
              </a:buClr>
              <a:buSzPts val="4000"/>
              <a:buFont typeface="Gill Sans"/>
              <a:buNone/>
              <a:defRPr b="1"/>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45" name="Google Shape;45;p3"/>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6" name="Google Shape;46;p3"/>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47" name="Google Shape;47;p3"/>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8" name="Shape 48"/>
        <p:cNvGrpSpPr/>
        <p:nvPr/>
      </p:nvGrpSpPr>
      <p:grpSpPr>
        <a:xfrm>
          <a:off x="0" y="0"/>
          <a:ext cx="0" cy="0"/>
          <a:chOff x="0" y="0"/>
          <a:chExt cx="0" cy="0"/>
        </a:xfrm>
      </p:grpSpPr>
      <p:sp>
        <p:nvSpPr>
          <p:cNvPr id="49" name="Google Shape;49;p4"/>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accen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0" name="Google Shape;50;p4"/>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SzPts val="1800"/>
              <a:buChar char="•"/>
              <a:defRPr/>
            </a:lvl1pPr>
            <a:lvl2pPr indent="-342900" lvl="1" marL="914400" rtl="0" algn="l">
              <a:lnSpc>
                <a:spcPct val="90000"/>
              </a:lnSpc>
              <a:spcBef>
                <a:spcPts val="500"/>
              </a:spcBef>
              <a:spcAft>
                <a:spcPts val="0"/>
              </a:spcAft>
              <a:buSzPts val="1800"/>
              <a:buChar char="▪"/>
              <a:defRPr/>
            </a:lvl2pPr>
            <a:lvl3pPr indent="-314325" lvl="2" marL="1371600" rtl="0" algn="l">
              <a:lnSpc>
                <a:spcPct val="90000"/>
              </a:lnSpc>
              <a:spcBef>
                <a:spcPts val="500"/>
              </a:spcBef>
              <a:spcAft>
                <a:spcPts val="0"/>
              </a:spcAft>
              <a:buClr>
                <a:schemeClr val="dk1"/>
              </a:buClr>
              <a:buSzPts val="135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51" name="Google Shape;51;p4"/>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2" name="Google Shape;52;p4"/>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3" name="Google Shape;53;p4"/>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54" name="Shape 54"/>
        <p:cNvGrpSpPr/>
        <p:nvPr/>
      </p:nvGrpSpPr>
      <p:grpSpPr>
        <a:xfrm>
          <a:off x="0" y="0"/>
          <a:ext cx="0" cy="0"/>
          <a:chOff x="0" y="0"/>
          <a:chExt cx="0" cy="0"/>
        </a:xfrm>
      </p:grpSpPr>
      <p:sp>
        <p:nvSpPr>
          <p:cNvPr id="55" name="Google Shape;55;p5"/>
          <p:cNvSpPr txBox="1"/>
          <p:nvPr>
            <p:ph type="title"/>
          </p:nvPr>
        </p:nvSpPr>
        <p:spPr>
          <a:xfrm>
            <a:off x="850565" y="916827"/>
            <a:ext cx="10515600" cy="7722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accen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6" name="Google Shape;56;p5"/>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SzPts val="1800"/>
              <a:buChar char="•"/>
              <a:defRPr/>
            </a:lvl1pPr>
            <a:lvl2pPr indent="-342900" lvl="1" marL="914400" rtl="0" algn="l">
              <a:lnSpc>
                <a:spcPct val="90000"/>
              </a:lnSpc>
              <a:spcBef>
                <a:spcPts val="500"/>
              </a:spcBef>
              <a:spcAft>
                <a:spcPts val="0"/>
              </a:spcAft>
              <a:buSzPts val="1800"/>
              <a:buChar char="▪"/>
              <a:defRPr/>
            </a:lvl2pPr>
            <a:lvl3pPr indent="-314325" lvl="2" marL="1371600" rtl="0" algn="l">
              <a:lnSpc>
                <a:spcPct val="90000"/>
              </a:lnSpc>
              <a:spcBef>
                <a:spcPts val="500"/>
              </a:spcBef>
              <a:spcAft>
                <a:spcPts val="0"/>
              </a:spcAft>
              <a:buClr>
                <a:schemeClr val="dk1"/>
              </a:buClr>
              <a:buSzPts val="135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57" name="Google Shape;57;p5"/>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SzPts val="1800"/>
              <a:buChar char="•"/>
              <a:defRPr/>
            </a:lvl1pPr>
            <a:lvl2pPr indent="-342900" lvl="1" marL="914400" rtl="0" algn="l">
              <a:lnSpc>
                <a:spcPct val="90000"/>
              </a:lnSpc>
              <a:spcBef>
                <a:spcPts val="500"/>
              </a:spcBef>
              <a:spcAft>
                <a:spcPts val="0"/>
              </a:spcAft>
              <a:buSzPts val="1800"/>
              <a:buChar char="▪"/>
              <a:defRPr/>
            </a:lvl2pPr>
            <a:lvl3pPr indent="-314325" lvl="2" marL="1371600" rtl="0" algn="l">
              <a:lnSpc>
                <a:spcPct val="90000"/>
              </a:lnSpc>
              <a:spcBef>
                <a:spcPts val="500"/>
              </a:spcBef>
              <a:spcAft>
                <a:spcPts val="0"/>
              </a:spcAft>
              <a:buClr>
                <a:schemeClr val="dk1"/>
              </a:buClr>
              <a:buSzPts val="135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58" name="Google Shape;58;p5"/>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59" name="Google Shape;59;p5"/>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0" name="Google Shape;60;p5"/>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1" name="Shape 61"/>
        <p:cNvGrpSpPr/>
        <p:nvPr/>
      </p:nvGrpSpPr>
      <p:grpSpPr>
        <a:xfrm>
          <a:off x="0" y="0"/>
          <a:ext cx="0" cy="0"/>
          <a:chOff x="0" y="0"/>
          <a:chExt cx="0" cy="0"/>
        </a:xfrm>
      </p:grpSpPr>
      <p:sp>
        <p:nvSpPr>
          <p:cNvPr id="62" name="Google Shape;62;p6"/>
          <p:cNvSpPr txBox="1"/>
          <p:nvPr>
            <p:ph type="title"/>
          </p:nvPr>
        </p:nvSpPr>
        <p:spPr>
          <a:xfrm>
            <a:off x="853887" y="242446"/>
            <a:ext cx="10515600" cy="8928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accen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3" name="Google Shape;63;p6"/>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4" name="Google Shape;64;p6"/>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p6"/>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pic>
        <p:nvPicPr>
          <p:cNvPr id="66" name="Google Shape;66;p6"/>
          <p:cNvPicPr preferRelativeResize="0"/>
          <p:nvPr/>
        </p:nvPicPr>
        <p:blipFill rotWithShape="1">
          <a:blip r:embed="rId2">
            <a:alphaModFix/>
          </a:blip>
          <a:srcRect b="0" l="0" r="0" t="0"/>
          <a:stretch/>
        </p:blipFill>
        <p:spPr>
          <a:xfrm>
            <a:off x="10713377" y="141107"/>
            <a:ext cx="1235641" cy="676972"/>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7" name="Shape 67"/>
        <p:cNvGrpSpPr/>
        <p:nvPr/>
      </p:nvGrpSpPr>
      <p:grpSpPr>
        <a:xfrm>
          <a:off x="0" y="0"/>
          <a:ext cx="0" cy="0"/>
          <a:chOff x="0" y="0"/>
          <a:chExt cx="0" cy="0"/>
        </a:xfrm>
      </p:grpSpPr>
      <p:sp>
        <p:nvSpPr>
          <p:cNvPr id="68" name="Google Shape;68;p7"/>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accent1"/>
              </a:buClr>
              <a:buSzPts val="6000"/>
              <a:buFont typeface="Gill Sans"/>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9" name="Google Shape;69;p7"/>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SzPts val="2400"/>
              <a:buNone/>
              <a:defRPr sz="2400">
                <a:solidFill>
                  <a:srgbClr val="888888"/>
                </a:solidFill>
              </a:defRPr>
            </a:lvl1pPr>
            <a:lvl2pPr indent="-228600" lvl="1" marL="914400" rtl="0" algn="l">
              <a:lnSpc>
                <a:spcPct val="90000"/>
              </a:lnSpc>
              <a:spcBef>
                <a:spcPts val="500"/>
              </a:spcBef>
              <a:spcAft>
                <a:spcPts val="0"/>
              </a:spcAft>
              <a:buSzPts val="2000"/>
              <a:buNone/>
              <a:defRPr sz="2000">
                <a:solidFill>
                  <a:srgbClr val="888888"/>
                </a:solidFill>
              </a:defRPr>
            </a:lvl2pPr>
            <a:lvl3pPr indent="-228600" lvl="2" marL="1371600" rtl="0" algn="l">
              <a:lnSpc>
                <a:spcPct val="90000"/>
              </a:lnSpc>
              <a:spcBef>
                <a:spcPts val="500"/>
              </a:spcBef>
              <a:spcAft>
                <a:spcPts val="0"/>
              </a:spcAft>
              <a:buClr>
                <a:srgbClr val="888888"/>
              </a:buClr>
              <a:buSzPts val="1350"/>
              <a:buNone/>
              <a:defRPr sz="1800">
                <a:solidFill>
                  <a:srgbClr val="888888"/>
                </a:solidFill>
              </a:defRPr>
            </a:lvl3pPr>
            <a:lvl4pPr indent="-228600" lvl="3" marL="1828800" rtl="0" algn="l">
              <a:lnSpc>
                <a:spcPct val="90000"/>
              </a:lnSpc>
              <a:spcBef>
                <a:spcPts val="500"/>
              </a:spcBef>
              <a:spcAft>
                <a:spcPts val="0"/>
              </a:spcAft>
              <a:buClr>
                <a:srgbClr val="888888"/>
              </a:buClr>
              <a:buSzPts val="1600"/>
              <a:buNone/>
              <a:defRPr sz="1600">
                <a:solidFill>
                  <a:srgbClr val="888888"/>
                </a:solidFill>
              </a:defRPr>
            </a:lvl4pPr>
            <a:lvl5pPr indent="-228600" lvl="4" marL="2286000" rtl="0" algn="l">
              <a:lnSpc>
                <a:spcPct val="90000"/>
              </a:lnSpc>
              <a:spcBef>
                <a:spcPts val="500"/>
              </a:spcBef>
              <a:spcAft>
                <a:spcPts val="0"/>
              </a:spcAft>
              <a:buClr>
                <a:srgbClr val="888888"/>
              </a:buClr>
              <a:buSzPts val="1600"/>
              <a:buNone/>
              <a:defRPr sz="1600">
                <a:solidFill>
                  <a:srgbClr val="888888"/>
                </a:solidFill>
              </a:defRPr>
            </a:lvl5pPr>
            <a:lvl6pPr indent="-228600" lvl="5" marL="2743200" rtl="0" algn="l">
              <a:lnSpc>
                <a:spcPct val="90000"/>
              </a:lnSpc>
              <a:spcBef>
                <a:spcPts val="500"/>
              </a:spcBef>
              <a:spcAft>
                <a:spcPts val="0"/>
              </a:spcAft>
              <a:buClr>
                <a:srgbClr val="888888"/>
              </a:buClr>
              <a:buSzPts val="1600"/>
              <a:buNone/>
              <a:defRPr sz="1600">
                <a:solidFill>
                  <a:srgbClr val="888888"/>
                </a:solidFill>
              </a:defRPr>
            </a:lvl6pPr>
            <a:lvl7pPr indent="-228600" lvl="6" marL="3200400" rtl="0" algn="l">
              <a:lnSpc>
                <a:spcPct val="90000"/>
              </a:lnSpc>
              <a:spcBef>
                <a:spcPts val="500"/>
              </a:spcBef>
              <a:spcAft>
                <a:spcPts val="0"/>
              </a:spcAft>
              <a:buClr>
                <a:srgbClr val="888888"/>
              </a:buClr>
              <a:buSzPts val="1600"/>
              <a:buNone/>
              <a:defRPr sz="1600">
                <a:solidFill>
                  <a:srgbClr val="888888"/>
                </a:solidFill>
              </a:defRPr>
            </a:lvl7pPr>
            <a:lvl8pPr indent="-228600" lvl="7" marL="3657600" rtl="0" algn="l">
              <a:lnSpc>
                <a:spcPct val="90000"/>
              </a:lnSpc>
              <a:spcBef>
                <a:spcPts val="500"/>
              </a:spcBef>
              <a:spcAft>
                <a:spcPts val="0"/>
              </a:spcAft>
              <a:buClr>
                <a:srgbClr val="888888"/>
              </a:buClr>
              <a:buSzPts val="1600"/>
              <a:buNone/>
              <a:defRPr sz="1600">
                <a:solidFill>
                  <a:srgbClr val="888888"/>
                </a:solidFill>
              </a:defRPr>
            </a:lvl8pPr>
            <a:lvl9pPr indent="-228600" lvl="8" marL="4114800" rtl="0" algn="l">
              <a:lnSpc>
                <a:spcPct val="90000"/>
              </a:lnSpc>
              <a:spcBef>
                <a:spcPts val="500"/>
              </a:spcBef>
              <a:spcAft>
                <a:spcPts val="0"/>
              </a:spcAft>
              <a:buClr>
                <a:srgbClr val="888888"/>
              </a:buClr>
              <a:buSzPts val="1600"/>
              <a:buNone/>
              <a:defRPr sz="1600">
                <a:solidFill>
                  <a:srgbClr val="888888"/>
                </a:solidFill>
              </a:defRPr>
            </a:lvl9pPr>
          </a:lstStyle>
          <a:p/>
        </p:txBody>
      </p:sp>
      <p:sp>
        <p:nvSpPr>
          <p:cNvPr id="70" name="Google Shape;70;p7"/>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1" name="Google Shape;71;p7"/>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2" name="Google Shape;72;p7"/>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pic>
        <p:nvPicPr>
          <p:cNvPr id="73" name="Google Shape;73;p7"/>
          <p:cNvPicPr preferRelativeResize="0"/>
          <p:nvPr/>
        </p:nvPicPr>
        <p:blipFill rotWithShape="1">
          <a:blip r:embed="rId2">
            <a:alphaModFix/>
          </a:blip>
          <a:srcRect b="0" l="0" r="0" t="0"/>
          <a:stretch/>
        </p:blipFill>
        <p:spPr>
          <a:xfrm>
            <a:off x="5325035" y="144836"/>
            <a:ext cx="1427841" cy="782273"/>
          </a:xfrm>
          <a:prstGeom prst="rect">
            <a:avLst/>
          </a:prstGeom>
          <a:noFill/>
          <a:ln>
            <a:noFill/>
          </a:ln>
        </p:spPr>
      </p:pic>
      <p:pic>
        <p:nvPicPr>
          <p:cNvPr id="74" name="Google Shape;74;p7"/>
          <p:cNvPicPr preferRelativeResize="0"/>
          <p:nvPr/>
        </p:nvPicPr>
        <p:blipFill rotWithShape="1">
          <a:blip r:embed="rId3">
            <a:alphaModFix/>
          </a:blip>
          <a:srcRect b="0" l="0" r="0" t="0"/>
          <a:stretch/>
        </p:blipFill>
        <p:spPr>
          <a:xfrm>
            <a:off x="282051" y="344595"/>
            <a:ext cx="1959864" cy="582514"/>
          </a:xfrm>
          <a:prstGeom prst="rect">
            <a:avLst/>
          </a:prstGeom>
          <a:noFill/>
          <a:ln>
            <a:noFill/>
          </a:ln>
        </p:spPr>
      </p:pic>
      <p:pic>
        <p:nvPicPr>
          <p:cNvPr id="75" name="Google Shape;75;p7"/>
          <p:cNvPicPr preferRelativeResize="0"/>
          <p:nvPr/>
        </p:nvPicPr>
        <p:blipFill rotWithShape="1">
          <a:blip r:embed="rId4">
            <a:alphaModFix/>
          </a:blip>
          <a:srcRect b="0" l="0" r="0" t="0"/>
          <a:stretch/>
        </p:blipFill>
        <p:spPr>
          <a:xfrm>
            <a:off x="10826840" y="245838"/>
            <a:ext cx="1081137" cy="708903"/>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6" name="Shape 76"/>
        <p:cNvGrpSpPr/>
        <p:nvPr/>
      </p:nvGrpSpPr>
      <p:grpSpPr>
        <a:xfrm>
          <a:off x="0" y="0"/>
          <a:ext cx="0" cy="0"/>
          <a:chOff x="0" y="0"/>
          <a:chExt cx="0" cy="0"/>
        </a:xfrm>
      </p:grpSpPr>
      <p:sp>
        <p:nvSpPr>
          <p:cNvPr id="77" name="Google Shape;77;p8"/>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8" name="Google Shape;78;p8"/>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9" name="Google Shape;79;p8"/>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0" name="Shape 80"/>
        <p:cNvGrpSpPr/>
        <p:nvPr/>
      </p:nvGrpSpPr>
      <p:grpSpPr>
        <a:xfrm>
          <a:off x="0" y="0"/>
          <a:ext cx="0" cy="0"/>
          <a:chOff x="0" y="0"/>
          <a:chExt cx="0" cy="0"/>
        </a:xfrm>
      </p:grpSpPr>
      <p:sp>
        <p:nvSpPr>
          <p:cNvPr id="81" name="Google Shape;81;p9"/>
          <p:cNvSpPr txBox="1"/>
          <p:nvPr>
            <p:ph type="title"/>
          </p:nvPr>
        </p:nvSpPr>
        <p:spPr>
          <a:xfrm>
            <a:off x="839788" y="987424"/>
            <a:ext cx="3932100" cy="10701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accent1"/>
              </a:buClr>
              <a:buSzPts val="3200"/>
              <a:buFont typeface="Gill Sans"/>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2" name="Google Shape;82;p9"/>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rtl="0" algn="l">
              <a:lnSpc>
                <a:spcPct val="90000"/>
              </a:lnSpc>
              <a:spcBef>
                <a:spcPts val="1000"/>
              </a:spcBef>
              <a:spcAft>
                <a:spcPts val="0"/>
              </a:spcAft>
              <a:buSzPts val="3200"/>
              <a:buChar char="•"/>
              <a:defRPr sz="3200"/>
            </a:lvl1pPr>
            <a:lvl2pPr indent="-406400" lvl="1" marL="914400" rtl="0" algn="l">
              <a:lnSpc>
                <a:spcPct val="90000"/>
              </a:lnSpc>
              <a:spcBef>
                <a:spcPts val="500"/>
              </a:spcBef>
              <a:spcAft>
                <a:spcPts val="0"/>
              </a:spcAft>
              <a:buSzPts val="2800"/>
              <a:buChar char="▪"/>
              <a:defRPr sz="2800"/>
            </a:lvl2pPr>
            <a:lvl3pPr indent="-342900" lvl="2" marL="1371600" rtl="0" algn="l">
              <a:lnSpc>
                <a:spcPct val="90000"/>
              </a:lnSpc>
              <a:spcBef>
                <a:spcPts val="500"/>
              </a:spcBef>
              <a:spcAft>
                <a:spcPts val="0"/>
              </a:spcAft>
              <a:buClr>
                <a:schemeClr val="dk1"/>
              </a:buClr>
              <a:buSzPts val="1800"/>
              <a:buChar char="✔"/>
              <a:defRPr sz="2400"/>
            </a:lvl3pPr>
            <a:lvl4pPr indent="-355600" lvl="3" marL="1828800" rtl="0" algn="l">
              <a:lnSpc>
                <a:spcPct val="90000"/>
              </a:lnSpc>
              <a:spcBef>
                <a:spcPts val="500"/>
              </a:spcBef>
              <a:spcAft>
                <a:spcPts val="0"/>
              </a:spcAft>
              <a:buClr>
                <a:schemeClr val="dk1"/>
              </a:buClr>
              <a:buSzPts val="2000"/>
              <a:buChar char="•"/>
              <a:defRPr sz="2000"/>
            </a:lvl4pPr>
            <a:lvl5pPr indent="-355600" lvl="4" marL="2286000" rtl="0" algn="l">
              <a:lnSpc>
                <a:spcPct val="90000"/>
              </a:lnSpc>
              <a:spcBef>
                <a:spcPts val="500"/>
              </a:spcBef>
              <a:spcAft>
                <a:spcPts val="0"/>
              </a:spcAft>
              <a:buClr>
                <a:schemeClr val="dk1"/>
              </a:buClr>
              <a:buSzPts val="2000"/>
              <a:buChar char="•"/>
              <a:defRPr sz="2000"/>
            </a:lvl5pPr>
            <a:lvl6pPr indent="-355600" lvl="5" marL="2743200" rtl="0" algn="l">
              <a:lnSpc>
                <a:spcPct val="90000"/>
              </a:lnSpc>
              <a:spcBef>
                <a:spcPts val="500"/>
              </a:spcBef>
              <a:spcAft>
                <a:spcPts val="0"/>
              </a:spcAft>
              <a:buClr>
                <a:schemeClr val="dk1"/>
              </a:buClr>
              <a:buSzPts val="2000"/>
              <a:buChar char="•"/>
              <a:defRPr sz="2000"/>
            </a:lvl6pPr>
            <a:lvl7pPr indent="-355600" lvl="6" marL="3200400" rtl="0" algn="l">
              <a:lnSpc>
                <a:spcPct val="90000"/>
              </a:lnSpc>
              <a:spcBef>
                <a:spcPts val="500"/>
              </a:spcBef>
              <a:spcAft>
                <a:spcPts val="0"/>
              </a:spcAft>
              <a:buClr>
                <a:schemeClr val="dk1"/>
              </a:buClr>
              <a:buSzPts val="2000"/>
              <a:buChar char="•"/>
              <a:defRPr sz="2000"/>
            </a:lvl7pPr>
            <a:lvl8pPr indent="-355600" lvl="7" marL="3657600" rtl="0" algn="l">
              <a:lnSpc>
                <a:spcPct val="90000"/>
              </a:lnSpc>
              <a:spcBef>
                <a:spcPts val="500"/>
              </a:spcBef>
              <a:spcAft>
                <a:spcPts val="0"/>
              </a:spcAft>
              <a:buClr>
                <a:schemeClr val="dk1"/>
              </a:buClr>
              <a:buSzPts val="2000"/>
              <a:buChar char="•"/>
              <a:defRPr sz="2000"/>
            </a:lvl8pPr>
            <a:lvl9pPr indent="-355600" lvl="8" marL="4114800" rtl="0" algn="l">
              <a:lnSpc>
                <a:spcPct val="90000"/>
              </a:lnSpc>
              <a:spcBef>
                <a:spcPts val="500"/>
              </a:spcBef>
              <a:spcAft>
                <a:spcPts val="0"/>
              </a:spcAft>
              <a:buClr>
                <a:schemeClr val="dk1"/>
              </a:buClr>
              <a:buSzPts val="2000"/>
              <a:buChar char="•"/>
              <a:defRPr sz="2000"/>
            </a:lvl9pPr>
          </a:lstStyle>
          <a:p/>
        </p:txBody>
      </p:sp>
      <p:sp>
        <p:nvSpPr>
          <p:cNvPr id="83" name="Google Shape;83;p9"/>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SzPts val="1600"/>
              <a:buNone/>
              <a:defRPr sz="1600"/>
            </a:lvl1pPr>
            <a:lvl2pPr indent="-228600" lvl="1" marL="914400" rtl="0" algn="l">
              <a:lnSpc>
                <a:spcPct val="90000"/>
              </a:lnSpc>
              <a:spcBef>
                <a:spcPts val="500"/>
              </a:spcBef>
              <a:spcAft>
                <a:spcPts val="0"/>
              </a:spcAft>
              <a:buSzPts val="1400"/>
              <a:buNone/>
              <a:defRPr sz="1400"/>
            </a:lvl2pPr>
            <a:lvl3pPr indent="-228600" lvl="2" marL="1371600" rtl="0" algn="l">
              <a:lnSpc>
                <a:spcPct val="90000"/>
              </a:lnSpc>
              <a:spcBef>
                <a:spcPts val="500"/>
              </a:spcBef>
              <a:spcAft>
                <a:spcPts val="0"/>
              </a:spcAft>
              <a:buClr>
                <a:schemeClr val="dk1"/>
              </a:buClr>
              <a:buSzPts val="9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84" name="Google Shape;84;p9"/>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5" name="Google Shape;85;p9"/>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6" name="Google Shape;86;p9"/>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7" name="Shape 87"/>
        <p:cNvGrpSpPr/>
        <p:nvPr/>
      </p:nvGrpSpPr>
      <p:grpSpPr>
        <a:xfrm>
          <a:off x="0" y="0"/>
          <a:ext cx="0" cy="0"/>
          <a:chOff x="0" y="0"/>
          <a:chExt cx="0" cy="0"/>
        </a:xfrm>
      </p:grpSpPr>
      <p:sp>
        <p:nvSpPr>
          <p:cNvPr id="88" name="Google Shape;88;p10"/>
          <p:cNvSpPr txBox="1"/>
          <p:nvPr>
            <p:ph type="title"/>
          </p:nvPr>
        </p:nvSpPr>
        <p:spPr>
          <a:xfrm>
            <a:off x="839788" y="933636"/>
            <a:ext cx="3932100" cy="1070100"/>
          </a:xfrm>
          <a:prstGeom prst="rect">
            <a:avLst/>
          </a:prstGeom>
          <a:noFill/>
          <a:ln>
            <a:noFill/>
          </a:ln>
        </p:spPr>
        <p:txBody>
          <a:bodyPr anchorCtr="0" anchor="b" bIns="45700" lIns="91425" spcFirstLastPara="1" rIns="91425" wrap="square" tIns="45700">
            <a:normAutofit/>
          </a:bodyPr>
          <a:lstStyle>
            <a:lvl1pPr lvl="0" rtl="0" algn="l">
              <a:lnSpc>
                <a:spcPct val="90000"/>
              </a:lnSpc>
              <a:spcBef>
                <a:spcPts val="0"/>
              </a:spcBef>
              <a:spcAft>
                <a:spcPts val="0"/>
              </a:spcAft>
              <a:buClr>
                <a:schemeClr val="accent1"/>
              </a:buClr>
              <a:buSzPts val="3200"/>
              <a:buFont typeface="Gill Sans"/>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 name="Google Shape;89;p10"/>
          <p:cNvSpPr/>
          <p:nvPr>
            <p:ph idx="2" type="pic"/>
          </p:nvPr>
        </p:nvSpPr>
        <p:spPr>
          <a:xfrm>
            <a:off x="5183188" y="960531"/>
            <a:ext cx="6172200" cy="4873500"/>
          </a:xfrm>
          <a:prstGeom prst="rect">
            <a:avLst/>
          </a:prstGeom>
          <a:noFill/>
          <a:ln>
            <a:noFill/>
          </a:ln>
        </p:spPr>
      </p:sp>
      <p:sp>
        <p:nvSpPr>
          <p:cNvPr id="90" name="Google Shape;90;p10"/>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rtl="0" algn="l">
              <a:lnSpc>
                <a:spcPct val="90000"/>
              </a:lnSpc>
              <a:spcBef>
                <a:spcPts val="1000"/>
              </a:spcBef>
              <a:spcAft>
                <a:spcPts val="0"/>
              </a:spcAft>
              <a:buSzPts val="1600"/>
              <a:buNone/>
              <a:defRPr sz="1600"/>
            </a:lvl1pPr>
            <a:lvl2pPr indent="-228600" lvl="1" marL="914400" rtl="0" algn="l">
              <a:lnSpc>
                <a:spcPct val="90000"/>
              </a:lnSpc>
              <a:spcBef>
                <a:spcPts val="500"/>
              </a:spcBef>
              <a:spcAft>
                <a:spcPts val="0"/>
              </a:spcAft>
              <a:buSzPts val="1400"/>
              <a:buNone/>
              <a:defRPr sz="1400"/>
            </a:lvl2pPr>
            <a:lvl3pPr indent="-228600" lvl="2" marL="1371600" rtl="0" algn="l">
              <a:lnSpc>
                <a:spcPct val="90000"/>
              </a:lnSpc>
              <a:spcBef>
                <a:spcPts val="500"/>
              </a:spcBef>
              <a:spcAft>
                <a:spcPts val="0"/>
              </a:spcAft>
              <a:buClr>
                <a:schemeClr val="dk1"/>
              </a:buClr>
              <a:buSzPts val="900"/>
              <a:buNone/>
              <a:defRPr sz="1200"/>
            </a:lvl3pPr>
            <a:lvl4pPr indent="-228600" lvl="3" marL="1828800" rtl="0" algn="l">
              <a:lnSpc>
                <a:spcPct val="90000"/>
              </a:lnSpc>
              <a:spcBef>
                <a:spcPts val="500"/>
              </a:spcBef>
              <a:spcAft>
                <a:spcPts val="0"/>
              </a:spcAft>
              <a:buClr>
                <a:schemeClr val="dk1"/>
              </a:buClr>
              <a:buSzPts val="1000"/>
              <a:buNone/>
              <a:defRPr sz="1000"/>
            </a:lvl4pPr>
            <a:lvl5pPr indent="-228600" lvl="4" marL="2286000" rtl="0" algn="l">
              <a:lnSpc>
                <a:spcPct val="90000"/>
              </a:lnSpc>
              <a:spcBef>
                <a:spcPts val="500"/>
              </a:spcBef>
              <a:spcAft>
                <a:spcPts val="0"/>
              </a:spcAft>
              <a:buClr>
                <a:schemeClr val="dk1"/>
              </a:buClr>
              <a:buSzPts val="1000"/>
              <a:buNone/>
              <a:defRPr sz="1000"/>
            </a:lvl5pPr>
            <a:lvl6pPr indent="-228600" lvl="5" marL="2743200" rtl="0" algn="l">
              <a:lnSpc>
                <a:spcPct val="90000"/>
              </a:lnSpc>
              <a:spcBef>
                <a:spcPts val="500"/>
              </a:spcBef>
              <a:spcAft>
                <a:spcPts val="0"/>
              </a:spcAft>
              <a:buClr>
                <a:schemeClr val="dk1"/>
              </a:buClr>
              <a:buSzPts val="1000"/>
              <a:buNone/>
              <a:defRPr sz="1000"/>
            </a:lvl6pPr>
            <a:lvl7pPr indent="-228600" lvl="6" marL="3200400" rtl="0" algn="l">
              <a:lnSpc>
                <a:spcPct val="90000"/>
              </a:lnSpc>
              <a:spcBef>
                <a:spcPts val="500"/>
              </a:spcBef>
              <a:spcAft>
                <a:spcPts val="0"/>
              </a:spcAft>
              <a:buClr>
                <a:schemeClr val="dk1"/>
              </a:buClr>
              <a:buSzPts val="1000"/>
              <a:buNone/>
              <a:defRPr sz="1000"/>
            </a:lvl7pPr>
            <a:lvl8pPr indent="-228600" lvl="7" marL="3657600" rtl="0" algn="l">
              <a:lnSpc>
                <a:spcPct val="90000"/>
              </a:lnSpc>
              <a:spcBef>
                <a:spcPts val="500"/>
              </a:spcBef>
              <a:spcAft>
                <a:spcPts val="0"/>
              </a:spcAft>
              <a:buClr>
                <a:schemeClr val="dk1"/>
              </a:buClr>
              <a:buSzPts val="1000"/>
              <a:buNone/>
              <a:defRPr sz="1000"/>
            </a:lvl8pPr>
            <a:lvl9pPr indent="-228600" lvl="8" marL="4114800" rtl="0" algn="l">
              <a:lnSpc>
                <a:spcPct val="90000"/>
              </a:lnSpc>
              <a:spcBef>
                <a:spcPts val="500"/>
              </a:spcBef>
              <a:spcAft>
                <a:spcPts val="0"/>
              </a:spcAft>
              <a:buClr>
                <a:schemeClr val="dk1"/>
              </a:buClr>
              <a:buSzPts val="1000"/>
              <a:buNone/>
              <a:defRPr sz="1000"/>
            </a:lvl9pPr>
          </a:lstStyle>
          <a:p/>
        </p:txBody>
      </p:sp>
      <p:sp>
        <p:nvSpPr>
          <p:cNvPr id="91" name="Google Shape;91;p10"/>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2" name="Google Shape;92;p10"/>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3" name="Google Shape;93;p10"/>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4" name="Shape 94"/>
        <p:cNvGrpSpPr/>
        <p:nvPr/>
      </p:nvGrpSpPr>
      <p:grpSpPr>
        <a:xfrm>
          <a:off x="0" y="0"/>
          <a:ext cx="0" cy="0"/>
          <a:chOff x="0" y="0"/>
          <a:chExt cx="0" cy="0"/>
        </a:xfrm>
      </p:grpSpPr>
      <p:sp>
        <p:nvSpPr>
          <p:cNvPr id="95" name="Google Shape;95;p11"/>
          <p:cNvSpPr txBox="1"/>
          <p:nvPr>
            <p:ph type="title"/>
          </p:nvPr>
        </p:nvSpPr>
        <p:spPr>
          <a:xfrm>
            <a:off x="850565" y="941294"/>
            <a:ext cx="10515600" cy="747900"/>
          </a:xfrm>
          <a:prstGeom prst="rect">
            <a:avLst/>
          </a:prstGeom>
          <a:noFill/>
          <a:ln>
            <a:noFill/>
          </a:ln>
        </p:spPr>
        <p:txBody>
          <a:bodyPr anchorCtr="0" anchor="ctr" bIns="45700" lIns="91425" spcFirstLastPara="1" rIns="91425" wrap="square" tIns="45700">
            <a:normAutofit/>
          </a:bodyPr>
          <a:lstStyle>
            <a:lvl1pPr lvl="0" rtl="0" algn="l">
              <a:lnSpc>
                <a:spcPct val="90000"/>
              </a:lnSpc>
              <a:spcBef>
                <a:spcPts val="0"/>
              </a:spcBef>
              <a:spcAft>
                <a:spcPts val="0"/>
              </a:spcAft>
              <a:buClr>
                <a:schemeClr val="accent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6" name="Google Shape;96;p11"/>
          <p:cNvSpPr txBox="1"/>
          <p:nvPr>
            <p:ph idx="1" type="body"/>
          </p:nvPr>
        </p:nvSpPr>
        <p:spPr>
          <a:xfrm rot="5400000">
            <a:off x="4062600" y="-1301472"/>
            <a:ext cx="4066800" cy="10515600"/>
          </a:xfrm>
          <a:prstGeom prst="rect">
            <a:avLst/>
          </a:prstGeom>
          <a:noFill/>
          <a:ln>
            <a:noFill/>
          </a:ln>
        </p:spPr>
        <p:txBody>
          <a:bodyPr anchorCtr="0" anchor="t" bIns="45700" lIns="91425" spcFirstLastPara="1" rIns="91425" wrap="square" tIns="45700">
            <a:normAutofit/>
          </a:bodyPr>
          <a:lstStyle>
            <a:lvl1pPr indent="-342900" lvl="0" marL="457200" rtl="0" algn="l">
              <a:lnSpc>
                <a:spcPct val="90000"/>
              </a:lnSpc>
              <a:spcBef>
                <a:spcPts val="1000"/>
              </a:spcBef>
              <a:spcAft>
                <a:spcPts val="0"/>
              </a:spcAft>
              <a:buSzPts val="1800"/>
              <a:buChar char="•"/>
              <a:defRPr/>
            </a:lvl1pPr>
            <a:lvl2pPr indent="-342900" lvl="1" marL="914400" rtl="0" algn="l">
              <a:lnSpc>
                <a:spcPct val="90000"/>
              </a:lnSpc>
              <a:spcBef>
                <a:spcPts val="500"/>
              </a:spcBef>
              <a:spcAft>
                <a:spcPts val="0"/>
              </a:spcAft>
              <a:buSzPts val="1800"/>
              <a:buChar char="▪"/>
              <a:defRPr/>
            </a:lvl2pPr>
            <a:lvl3pPr indent="-314325" lvl="2" marL="1371600" rtl="0" algn="l">
              <a:lnSpc>
                <a:spcPct val="90000"/>
              </a:lnSpc>
              <a:spcBef>
                <a:spcPts val="500"/>
              </a:spcBef>
              <a:spcAft>
                <a:spcPts val="0"/>
              </a:spcAft>
              <a:buClr>
                <a:schemeClr val="dk1"/>
              </a:buClr>
              <a:buSzPts val="1350"/>
              <a:buChar char="✔"/>
              <a:defRPr/>
            </a:lvl3pPr>
            <a:lvl4pPr indent="-342900" lvl="3" marL="1828800" rtl="0" algn="l">
              <a:lnSpc>
                <a:spcPct val="90000"/>
              </a:lnSpc>
              <a:spcBef>
                <a:spcPts val="500"/>
              </a:spcBef>
              <a:spcAft>
                <a:spcPts val="0"/>
              </a:spcAft>
              <a:buClr>
                <a:schemeClr val="dk1"/>
              </a:buClr>
              <a:buSzPts val="1800"/>
              <a:buChar char="•"/>
              <a:defRPr/>
            </a:lvl4pPr>
            <a:lvl5pPr indent="-342900" lvl="4" marL="2286000" rtl="0" algn="l">
              <a:lnSpc>
                <a:spcPct val="90000"/>
              </a:lnSpc>
              <a:spcBef>
                <a:spcPts val="500"/>
              </a:spcBef>
              <a:spcAft>
                <a:spcPts val="0"/>
              </a:spcAft>
              <a:buClr>
                <a:schemeClr val="dk1"/>
              </a:buClr>
              <a:buSzPts val="1800"/>
              <a:buChar char="•"/>
              <a:defRPr/>
            </a:lvl5pPr>
            <a:lvl6pPr indent="-342900" lvl="5" marL="2743200" rtl="0" algn="l">
              <a:lnSpc>
                <a:spcPct val="90000"/>
              </a:lnSpc>
              <a:spcBef>
                <a:spcPts val="500"/>
              </a:spcBef>
              <a:spcAft>
                <a:spcPts val="0"/>
              </a:spcAft>
              <a:buClr>
                <a:schemeClr val="dk1"/>
              </a:buClr>
              <a:buSzPts val="1800"/>
              <a:buChar char="•"/>
              <a:defRPr/>
            </a:lvl6pPr>
            <a:lvl7pPr indent="-342900" lvl="6" marL="3200400" rtl="0" algn="l">
              <a:lnSpc>
                <a:spcPct val="90000"/>
              </a:lnSpc>
              <a:spcBef>
                <a:spcPts val="500"/>
              </a:spcBef>
              <a:spcAft>
                <a:spcPts val="0"/>
              </a:spcAft>
              <a:buClr>
                <a:schemeClr val="dk1"/>
              </a:buClr>
              <a:buSzPts val="1800"/>
              <a:buChar char="•"/>
              <a:defRPr/>
            </a:lvl7pPr>
            <a:lvl8pPr indent="-342900" lvl="7" marL="3657600" rtl="0" algn="l">
              <a:lnSpc>
                <a:spcPct val="90000"/>
              </a:lnSpc>
              <a:spcBef>
                <a:spcPts val="500"/>
              </a:spcBef>
              <a:spcAft>
                <a:spcPts val="0"/>
              </a:spcAft>
              <a:buClr>
                <a:schemeClr val="dk1"/>
              </a:buClr>
              <a:buSzPts val="1800"/>
              <a:buChar char="•"/>
              <a:defRPr/>
            </a:lvl8pPr>
            <a:lvl9pPr indent="-342900" lvl="8" marL="4114800" rtl="0" algn="l">
              <a:lnSpc>
                <a:spcPct val="90000"/>
              </a:lnSpc>
              <a:spcBef>
                <a:spcPts val="500"/>
              </a:spcBef>
              <a:spcAft>
                <a:spcPts val="0"/>
              </a:spcAft>
              <a:buClr>
                <a:schemeClr val="dk1"/>
              </a:buClr>
              <a:buSzPts val="1800"/>
              <a:buChar char="•"/>
              <a:defRPr/>
            </a:lvl9pPr>
          </a:lstStyle>
          <a:p/>
        </p:txBody>
      </p:sp>
      <p:sp>
        <p:nvSpPr>
          <p:cNvPr id="97" name="Google Shape;97;p11"/>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8" name="Google Shape;98;p11"/>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9" name="Google Shape;99;p11"/>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IN"/>
              <a:t>‹#›</a:t>
            </a:fld>
            <a:endParaRPr/>
          </a:p>
        </p:txBody>
      </p:sp>
      <p:pic>
        <p:nvPicPr>
          <p:cNvPr id="100" name="Google Shape;100;p11"/>
          <p:cNvPicPr preferRelativeResize="0"/>
          <p:nvPr/>
        </p:nvPicPr>
        <p:blipFill rotWithShape="1">
          <a:blip r:embed="rId2">
            <a:alphaModFix/>
          </a:blip>
          <a:srcRect b="0" l="0" r="0" t="0"/>
          <a:stretch/>
        </p:blipFill>
        <p:spPr>
          <a:xfrm>
            <a:off x="10713377" y="141107"/>
            <a:ext cx="1235641" cy="676972"/>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 name="Shape 24"/>
        <p:cNvGrpSpPr/>
        <p:nvPr/>
      </p:nvGrpSpPr>
      <p:grpSpPr>
        <a:xfrm>
          <a:off x="0" y="0"/>
          <a:ext cx="0" cy="0"/>
          <a:chOff x="0" y="0"/>
          <a:chExt cx="0" cy="0"/>
        </a:xfrm>
      </p:grpSpPr>
      <p:sp>
        <p:nvSpPr>
          <p:cNvPr id="25" name="Google Shape;25;p1"/>
          <p:cNvSpPr txBox="1"/>
          <p:nvPr>
            <p:ph type="title"/>
          </p:nvPr>
        </p:nvSpPr>
        <p:spPr>
          <a:xfrm>
            <a:off x="853887" y="242446"/>
            <a:ext cx="10515600" cy="89280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accent1"/>
              </a:buClr>
              <a:buSzPts val="4000"/>
              <a:buFont typeface="Gill Sans"/>
              <a:buNone/>
              <a:defRPr b="1" i="0" sz="4000" u="none" cap="none" strike="noStrike">
                <a:solidFill>
                  <a:schemeClr val="accent1"/>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26" name="Google Shape;26;p1"/>
          <p:cNvSpPr txBox="1"/>
          <p:nvPr>
            <p:ph idx="1" type="body"/>
          </p:nvPr>
        </p:nvSpPr>
        <p:spPr>
          <a:xfrm>
            <a:off x="838200" y="1429555"/>
            <a:ext cx="10515600" cy="4560300"/>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accent1"/>
              </a:buClr>
              <a:buSzPts val="2800"/>
              <a:buFont typeface="Arial"/>
              <a:buChar char="•"/>
              <a:defRPr b="0" i="0" sz="2800" u="none" cap="none" strike="noStrike">
                <a:solidFill>
                  <a:schemeClr val="dk1"/>
                </a:solidFill>
                <a:latin typeface="Gill Sans"/>
                <a:ea typeface="Gill Sans"/>
                <a:cs typeface="Gill Sans"/>
                <a:sym typeface="Gill Sans"/>
              </a:defRPr>
            </a:lvl1pPr>
            <a:lvl2pPr indent="-381000" lvl="1" marL="914400" marR="0" rtl="0" algn="l">
              <a:lnSpc>
                <a:spcPct val="90000"/>
              </a:lnSpc>
              <a:spcBef>
                <a:spcPts val="500"/>
              </a:spcBef>
              <a:spcAft>
                <a:spcPts val="0"/>
              </a:spcAft>
              <a:buClr>
                <a:srgbClr val="C2113A"/>
              </a:buClr>
              <a:buSzPts val="2400"/>
              <a:buFont typeface="Noto Sans Symbols"/>
              <a:buChar char="▪"/>
              <a:defRPr b="0" i="0" sz="2400" u="none" cap="none" strike="noStrike">
                <a:solidFill>
                  <a:schemeClr val="dk1"/>
                </a:solidFill>
                <a:latin typeface="Gill Sans"/>
                <a:ea typeface="Gill Sans"/>
                <a:cs typeface="Gill Sans"/>
                <a:sym typeface="Gill Sans"/>
              </a:defRPr>
            </a:lvl2pPr>
            <a:lvl3pPr indent="-323850" lvl="2" marL="1371600" marR="0" rtl="0" algn="l">
              <a:lnSpc>
                <a:spcPct val="90000"/>
              </a:lnSpc>
              <a:spcBef>
                <a:spcPts val="500"/>
              </a:spcBef>
              <a:spcAft>
                <a:spcPts val="0"/>
              </a:spcAft>
              <a:buClr>
                <a:schemeClr val="dk1"/>
              </a:buClr>
              <a:buSzPts val="1500"/>
              <a:buFont typeface="Noto Sans Symbols"/>
              <a:buChar char="✔"/>
              <a:defRPr b="0" i="0" sz="2000" u="none" cap="none" strike="noStrike">
                <a:solidFill>
                  <a:schemeClr val="dk1"/>
                </a:solidFill>
                <a:latin typeface="Gill Sans"/>
                <a:ea typeface="Gill Sans"/>
                <a:cs typeface="Gill Sans"/>
                <a:sym typeface="Gill Sans"/>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Gill Sans"/>
                <a:ea typeface="Gill Sans"/>
                <a:cs typeface="Gill Sans"/>
                <a:sym typeface="Gill Sans"/>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7" name="Google Shape;27;p1"/>
          <p:cNvSpPr txBox="1"/>
          <p:nvPr>
            <p:ph idx="10" type="dt"/>
          </p:nvPr>
        </p:nvSpPr>
        <p:spPr>
          <a:xfrm>
            <a:off x="853887" y="6275711"/>
            <a:ext cx="2743200" cy="3651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8" name="Google Shape;28;p1"/>
          <p:cNvSpPr txBox="1"/>
          <p:nvPr>
            <p:ph idx="11" type="ftr"/>
          </p:nvPr>
        </p:nvSpPr>
        <p:spPr>
          <a:xfrm>
            <a:off x="4038600" y="6271602"/>
            <a:ext cx="4114800" cy="3651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9" name="Google Shape;29;p1"/>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IN"/>
              <a:t>‹#›</a:t>
            </a:fld>
            <a:endParaRPr/>
          </a:p>
        </p:txBody>
      </p:sp>
      <p:sp>
        <p:nvSpPr>
          <p:cNvPr id="30" name="Google Shape;30;p1"/>
          <p:cNvSpPr/>
          <p:nvPr/>
        </p:nvSpPr>
        <p:spPr>
          <a:xfrm>
            <a:off x="0" y="0"/>
            <a:ext cx="5041800" cy="91500"/>
          </a:xfrm>
          <a:prstGeom prst="rect">
            <a:avLst/>
          </a:prstGeom>
          <a:solidFill>
            <a:srgbClr val="002A6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002468"/>
              </a:solidFill>
              <a:latin typeface="Calibri"/>
              <a:ea typeface="Calibri"/>
              <a:cs typeface="Calibri"/>
              <a:sym typeface="Calibri"/>
            </a:endParaRPr>
          </a:p>
        </p:txBody>
      </p:sp>
      <p:sp>
        <p:nvSpPr>
          <p:cNvPr id="31" name="Google Shape;31;p1"/>
          <p:cNvSpPr/>
          <p:nvPr/>
        </p:nvSpPr>
        <p:spPr>
          <a:xfrm>
            <a:off x="5150210" y="0"/>
            <a:ext cx="4572000" cy="915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 name="Google Shape;32;p1"/>
          <p:cNvSpPr/>
          <p:nvPr/>
        </p:nvSpPr>
        <p:spPr>
          <a:xfrm>
            <a:off x="9823863" y="1715"/>
            <a:ext cx="2377500" cy="91500"/>
          </a:xfrm>
          <a:prstGeom prst="rect">
            <a:avLst/>
          </a:prstGeom>
          <a:solidFill>
            <a:srgbClr val="C2113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 name="Google Shape;33;p1"/>
          <p:cNvSpPr/>
          <p:nvPr/>
        </p:nvSpPr>
        <p:spPr>
          <a:xfrm>
            <a:off x="0" y="6660107"/>
            <a:ext cx="12216600" cy="198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b="1" i="1" lang="en-IN" sz="1400" u="none" cap="none" strike="noStrike">
                <a:solidFill>
                  <a:schemeClr val="lt1"/>
                </a:solidFill>
                <a:latin typeface="Gill Sans"/>
                <a:ea typeface="Gill Sans"/>
                <a:cs typeface="Gill Sans"/>
                <a:sym typeface="Gill Sans"/>
              </a:rPr>
              <a:t>Transforming Comprehensive Healthcare in India    </a:t>
            </a:r>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1.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2.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2"/>
          <p:cNvSpPr txBox="1"/>
          <p:nvPr>
            <p:ph type="ctrTitle"/>
          </p:nvPr>
        </p:nvSpPr>
        <p:spPr>
          <a:xfrm>
            <a:off x="1524000" y="2312354"/>
            <a:ext cx="9144000" cy="22332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4800"/>
              <a:buFont typeface="Gill Sans"/>
              <a:buNone/>
            </a:pPr>
            <a:r>
              <a:rPr lang="en-IN" sz="4800"/>
              <a:t>Non-Communicable Diseases</a:t>
            </a:r>
            <a:br>
              <a:rPr lang="en-IN" sz="4800"/>
            </a:br>
            <a:endParaRPr sz="4800"/>
          </a:p>
        </p:txBody>
      </p:sp>
      <p:sp>
        <p:nvSpPr>
          <p:cNvPr id="106" name="Google Shape;106;p12"/>
          <p:cNvSpPr txBox="1"/>
          <p:nvPr>
            <p:ph idx="1" type="subTitle"/>
          </p:nvPr>
        </p:nvSpPr>
        <p:spPr>
          <a:xfrm>
            <a:off x="1524000" y="4153365"/>
            <a:ext cx="9144000" cy="16557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2800"/>
              <a:buNone/>
            </a:pPr>
            <a:r>
              <a:rPr b="1" i="1" lang="en-IN" sz="2800">
                <a:solidFill>
                  <a:srgbClr val="C00000"/>
                </a:solidFill>
              </a:rPr>
              <a:t>Dr. Dipak Swain</a:t>
            </a:r>
            <a:endParaRPr b="1" i="1" sz="2800">
              <a:solidFill>
                <a:srgbClr val="C00000"/>
              </a:solidFill>
            </a:endParaRPr>
          </a:p>
          <a:p>
            <a:pPr indent="0" lvl="0" marL="0" rtl="0" algn="ctr">
              <a:lnSpc>
                <a:spcPct val="90000"/>
              </a:lnSpc>
              <a:spcBef>
                <a:spcPts val="1000"/>
              </a:spcBef>
              <a:spcAft>
                <a:spcPts val="0"/>
              </a:spcAft>
              <a:buSzPts val="2800"/>
              <a:buNone/>
            </a:pPr>
            <a:r>
              <a:rPr b="1" i="1" lang="en-IN" sz="2800">
                <a:solidFill>
                  <a:srgbClr val="C00000"/>
                </a:solidFill>
              </a:rPr>
              <a:t>(Professor, GAM, Puri)</a:t>
            </a:r>
            <a:endParaRPr sz="28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3"/>
          <p:cNvSpPr txBox="1"/>
          <p:nvPr>
            <p:ph type="title"/>
          </p:nvPr>
        </p:nvSpPr>
        <p:spPr>
          <a:xfrm>
            <a:off x="950520" y="360880"/>
            <a:ext cx="10515600" cy="60309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000"/>
              <a:buFont typeface="Gill Sans"/>
              <a:buNone/>
            </a:pPr>
            <a:r>
              <a:rPr lang="en-IN"/>
              <a:t>Overweight, obesity and dyslipidemia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4"/>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200"/>
              <a:buFont typeface="Gill Sans"/>
              <a:buNone/>
            </a:pPr>
            <a:r>
              <a:rPr lang="en-IN" sz="3200"/>
              <a:t>Overweight &amp; Obesity (Medodosha-Medoroga)</a:t>
            </a:r>
            <a:endParaRPr sz="3200"/>
          </a:p>
        </p:txBody>
      </p:sp>
      <p:sp>
        <p:nvSpPr>
          <p:cNvPr id="117" name="Google Shape;117;p14"/>
          <p:cNvSpPr txBox="1"/>
          <p:nvPr>
            <p:ph idx="1" type="body"/>
          </p:nvPr>
        </p:nvSpPr>
        <p:spPr>
          <a:xfrm>
            <a:off x="838199" y="1493949"/>
            <a:ext cx="10515600" cy="4645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000"/>
              <a:buChar char="•"/>
            </a:pPr>
            <a:r>
              <a:rPr lang="en-IN" sz="2000"/>
              <a:t>Abnormal or excessive fat accumulation that may impair health.</a:t>
            </a:r>
            <a:endParaRPr/>
          </a:p>
          <a:p>
            <a:pPr indent="-101600" lvl="0" marL="228600" rtl="0" algn="l">
              <a:lnSpc>
                <a:spcPct val="90000"/>
              </a:lnSpc>
              <a:spcBef>
                <a:spcPts val="1000"/>
              </a:spcBef>
              <a:spcAft>
                <a:spcPts val="0"/>
              </a:spcAft>
              <a:buSzPts val="2000"/>
              <a:buNone/>
            </a:pPr>
            <a:r>
              <a:t/>
            </a:r>
            <a:endParaRPr sz="2000"/>
          </a:p>
          <a:p>
            <a:pPr indent="-101600" lvl="0" marL="228600" rtl="0" algn="l">
              <a:lnSpc>
                <a:spcPct val="90000"/>
              </a:lnSpc>
              <a:spcBef>
                <a:spcPts val="1000"/>
              </a:spcBef>
              <a:spcAft>
                <a:spcPts val="0"/>
              </a:spcAft>
              <a:buSzPts val="2000"/>
              <a:buNone/>
            </a:pPr>
            <a:r>
              <a:t/>
            </a:r>
            <a:endParaRPr sz="2000"/>
          </a:p>
          <a:p>
            <a:pPr indent="-228600" lvl="0" marL="228600" rtl="0" algn="l">
              <a:lnSpc>
                <a:spcPct val="90000"/>
              </a:lnSpc>
              <a:spcBef>
                <a:spcPts val="1000"/>
              </a:spcBef>
              <a:spcAft>
                <a:spcPts val="0"/>
              </a:spcAft>
              <a:buSzPts val="2000"/>
              <a:buChar char="•"/>
            </a:pPr>
            <a:r>
              <a:rPr lang="en-IN" sz="2000"/>
              <a:t>Body Mass Index (BMI) is a simple index of weight-for-height that is commonly used to calssify overweight and obesity in adults.</a:t>
            </a:r>
            <a:endParaRPr/>
          </a:p>
        </p:txBody>
      </p:sp>
      <p:pic>
        <p:nvPicPr>
          <p:cNvPr id="118" name="Google Shape;118;p14"/>
          <p:cNvPicPr preferRelativeResize="0"/>
          <p:nvPr/>
        </p:nvPicPr>
        <p:blipFill rotWithShape="1">
          <a:blip r:embed="rId3">
            <a:alphaModFix/>
          </a:blip>
          <a:srcRect b="30219" l="0" r="0" t="27172"/>
          <a:stretch/>
        </p:blipFill>
        <p:spPr>
          <a:xfrm>
            <a:off x="0" y="3657600"/>
            <a:ext cx="12154941" cy="291187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5"/>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200"/>
              <a:buFont typeface="Gill Sans"/>
              <a:buNone/>
            </a:pPr>
            <a:r>
              <a:rPr lang="en-IN" sz="3200"/>
              <a:t>Dyslipidemia</a:t>
            </a:r>
            <a:endParaRPr sz="3200"/>
          </a:p>
        </p:txBody>
      </p:sp>
      <p:sp>
        <p:nvSpPr>
          <p:cNvPr id="124" name="Google Shape;124;p15"/>
          <p:cNvSpPr txBox="1"/>
          <p:nvPr>
            <p:ph idx="1" type="body"/>
          </p:nvPr>
        </p:nvSpPr>
        <p:spPr>
          <a:xfrm>
            <a:off x="838200" y="1493949"/>
            <a:ext cx="5498400" cy="4645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000"/>
              <a:buChar char="•"/>
            </a:pPr>
            <a:r>
              <a:rPr lang="en-IN" sz="2000"/>
              <a:t>Group of disorders of lipoprotein metabolism, which includes over production or deficiency of lipoproteins or both.</a:t>
            </a:r>
            <a:endParaRPr/>
          </a:p>
          <a:p>
            <a:pPr indent="-101600" lvl="0" marL="228600" rtl="0" algn="l">
              <a:lnSpc>
                <a:spcPct val="90000"/>
              </a:lnSpc>
              <a:spcBef>
                <a:spcPts val="1000"/>
              </a:spcBef>
              <a:spcAft>
                <a:spcPts val="0"/>
              </a:spcAft>
              <a:buSzPts val="2000"/>
              <a:buNone/>
            </a:pPr>
            <a:r>
              <a:t/>
            </a:r>
            <a:endParaRPr sz="2000"/>
          </a:p>
          <a:p>
            <a:pPr indent="-228600" lvl="0" marL="228600" rtl="0" algn="l">
              <a:lnSpc>
                <a:spcPct val="90000"/>
              </a:lnSpc>
              <a:spcBef>
                <a:spcPts val="1000"/>
              </a:spcBef>
              <a:spcAft>
                <a:spcPts val="0"/>
              </a:spcAft>
              <a:buSzPts val="2000"/>
              <a:buChar char="•"/>
            </a:pPr>
            <a:r>
              <a:rPr lang="en-IN" sz="2000"/>
              <a:t>Regarded as primary risk factors for atherosclerotic diseases, especially coronary hearth diseases.</a:t>
            </a:r>
            <a:endParaRPr/>
          </a:p>
          <a:p>
            <a:pPr indent="-101600" lvl="0" marL="228600" rtl="0" algn="l">
              <a:lnSpc>
                <a:spcPct val="90000"/>
              </a:lnSpc>
              <a:spcBef>
                <a:spcPts val="1000"/>
              </a:spcBef>
              <a:spcAft>
                <a:spcPts val="0"/>
              </a:spcAft>
              <a:buSzPts val="2000"/>
              <a:buNone/>
            </a:pPr>
            <a:r>
              <a:t/>
            </a:r>
            <a:endParaRPr sz="2000"/>
          </a:p>
          <a:p>
            <a:pPr indent="-228600" lvl="0" marL="228600" rtl="0" algn="l">
              <a:lnSpc>
                <a:spcPct val="90000"/>
              </a:lnSpc>
              <a:spcBef>
                <a:spcPts val="1000"/>
              </a:spcBef>
              <a:spcAft>
                <a:spcPts val="0"/>
              </a:spcAft>
              <a:buSzPts val="2000"/>
              <a:buChar char="•"/>
            </a:pPr>
            <a:r>
              <a:rPr lang="en-IN" sz="2000"/>
              <a:t>May include elevated LDL cholesterol, triglycerides or both and/or low HDL cholesterol</a:t>
            </a:r>
            <a:endParaRPr/>
          </a:p>
        </p:txBody>
      </p:sp>
      <p:pic>
        <p:nvPicPr>
          <p:cNvPr id="125" name="Google Shape;125;p15"/>
          <p:cNvPicPr preferRelativeResize="0"/>
          <p:nvPr/>
        </p:nvPicPr>
        <p:blipFill rotWithShape="1">
          <a:blip r:embed="rId3">
            <a:alphaModFix/>
          </a:blip>
          <a:srcRect b="2776" l="9320" r="6942" t="2786"/>
          <a:stretch/>
        </p:blipFill>
        <p:spPr>
          <a:xfrm>
            <a:off x="6336632" y="2042825"/>
            <a:ext cx="5664199" cy="4096674"/>
          </a:xfrm>
          <a:prstGeom prst="rect">
            <a:avLst/>
          </a:prstGeom>
          <a:noFill/>
          <a:ln>
            <a:noFill/>
          </a:ln>
        </p:spPr>
      </p:pic>
      <p:sp>
        <p:nvSpPr>
          <p:cNvPr id="126" name="Google Shape;126;p15"/>
          <p:cNvSpPr txBox="1"/>
          <p:nvPr/>
        </p:nvSpPr>
        <p:spPr>
          <a:xfrm>
            <a:off x="6336632" y="1493949"/>
            <a:ext cx="5664300" cy="4645500"/>
          </a:xfrm>
          <a:prstGeom prst="rect">
            <a:avLst/>
          </a:prstGeom>
          <a:noFill/>
          <a:ln>
            <a:noFill/>
          </a:ln>
        </p:spPr>
        <p:txBody>
          <a:bodyPr anchorCtr="0" anchor="t"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2800"/>
              <a:buFont typeface="Arial"/>
              <a:buNone/>
            </a:pPr>
            <a:r>
              <a:rPr b="0" i="0" lang="en-IN" sz="2800" u="none" cap="none" strike="noStrike">
                <a:solidFill>
                  <a:schemeClr val="dk1"/>
                </a:solidFill>
                <a:latin typeface="Gill Sans"/>
                <a:ea typeface="Gill Sans"/>
                <a:cs typeface="Gill Sans"/>
                <a:sym typeface="Gill Sans"/>
              </a:rPr>
              <a:t>Risk Factors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6"/>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200"/>
              <a:buFont typeface="Gill Sans"/>
              <a:buNone/>
            </a:pPr>
            <a:r>
              <a:rPr lang="en-IN" sz="3200"/>
              <a:t>Symptoms</a:t>
            </a:r>
            <a:endParaRPr sz="3200"/>
          </a:p>
        </p:txBody>
      </p:sp>
      <p:sp>
        <p:nvSpPr>
          <p:cNvPr id="132" name="Google Shape;132;p16"/>
          <p:cNvSpPr txBox="1"/>
          <p:nvPr>
            <p:ph idx="1" type="body"/>
          </p:nvPr>
        </p:nvSpPr>
        <p:spPr>
          <a:xfrm>
            <a:off x="838200" y="1493949"/>
            <a:ext cx="4258800" cy="4645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000"/>
              <a:buChar char="•"/>
            </a:pPr>
            <a:r>
              <a:rPr lang="en-IN" sz="2000"/>
              <a:t>Obesity</a:t>
            </a:r>
            <a:endParaRPr/>
          </a:p>
          <a:p>
            <a:pPr indent="-101600" lvl="0" marL="228600" rtl="0" algn="l">
              <a:lnSpc>
                <a:spcPct val="90000"/>
              </a:lnSpc>
              <a:spcBef>
                <a:spcPts val="1000"/>
              </a:spcBef>
              <a:spcAft>
                <a:spcPts val="0"/>
              </a:spcAft>
              <a:buSzPts val="2000"/>
              <a:buNone/>
            </a:pPr>
            <a:r>
              <a:t/>
            </a:r>
            <a:endParaRPr sz="2000"/>
          </a:p>
          <a:p>
            <a:pPr indent="-228600" lvl="0" marL="228600" rtl="0" algn="l">
              <a:lnSpc>
                <a:spcPct val="90000"/>
              </a:lnSpc>
              <a:spcBef>
                <a:spcPts val="1000"/>
              </a:spcBef>
              <a:spcAft>
                <a:spcPts val="0"/>
              </a:spcAft>
              <a:buSzPts val="2000"/>
              <a:buChar char="•"/>
            </a:pPr>
            <a:r>
              <a:rPr lang="en-IN" sz="2000"/>
              <a:t>Breathlessness even on little exertion or physical activity.</a:t>
            </a:r>
            <a:endParaRPr/>
          </a:p>
          <a:p>
            <a:pPr indent="-228600" lvl="0" marL="228600" rtl="0" algn="l">
              <a:lnSpc>
                <a:spcPct val="90000"/>
              </a:lnSpc>
              <a:spcBef>
                <a:spcPts val="1000"/>
              </a:spcBef>
              <a:spcAft>
                <a:spcPts val="0"/>
              </a:spcAft>
              <a:buSzPts val="2000"/>
              <a:buChar char="•"/>
            </a:pPr>
            <a:r>
              <a:rPr lang="en-IN" sz="2000"/>
              <a:t>Lack of interest in doing work.</a:t>
            </a:r>
            <a:endParaRPr/>
          </a:p>
          <a:p>
            <a:pPr indent="-228600" lvl="0" marL="228600" rtl="0" algn="l">
              <a:lnSpc>
                <a:spcPct val="90000"/>
              </a:lnSpc>
              <a:spcBef>
                <a:spcPts val="1000"/>
              </a:spcBef>
              <a:spcAft>
                <a:spcPts val="0"/>
              </a:spcAft>
              <a:buSzPts val="2000"/>
              <a:buChar char="•"/>
            </a:pPr>
            <a:r>
              <a:rPr lang="en-IN" sz="2000"/>
              <a:t>Profuse sweating with foul body odor.</a:t>
            </a:r>
            <a:endParaRPr/>
          </a:p>
          <a:p>
            <a:pPr indent="-228600" lvl="0" marL="228600" rtl="0" algn="l">
              <a:lnSpc>
                <a:spcPct val="90000"/>
              </a:lnSpc>
              <a:spcBef>
                <a:spcPts val="1000"/>
              </a:spcBef>
              <a:spcAft>
                <a:spcPts val="0"/>
              </a:spcAft>
              <a:buSzPts val="2000"/>
              <a:buChar char="•"/>
            </a:pPr>
            <a:r>
              <a:rPr lang="en-IN" sz="2000"/>
              <a:t>Excessive hunger.</a:t>
            </a:r>
            <a:endParaRPr/>
          </a:p>
          <a:p>
            <a:pPr indent="-228600" lvl="0" marL="228600" rtl="0" algn="l">
              <a:lnSpc>
                <a:spcPct val="90000"/>
              </a:lnSpc>
              <a:spcBef>
                <a:spcPts val="1000"/>
              </a:spcBef>
              <a:spcAft>
                <a:spcPts val="0"/>
              </a:spcAft>
              <a:buSzPts val="2000"/>
              <a:buChar char="•"/>
            </a:pPr>
            <a:r>
              <a:rPr lang="en-IN" sz="2000"/>
              <a:t>Feeling of tiredness.</a:t>
            </a:r>
            <a:endParaRPr/>
          </a:p>
          <a:p>
            <a:pPr indent="-228600" lvl="0" marL="228600" rtl="0" algn="l">
              <a:lnSpc>
                <a:spcPct val="90000"/>
              </a:lnSpc>
              <a:spcBef>
                <a:spcPts val="1000"/>
              </a:spcBef>
              <a:spcAft>
                <a:spcPts val="0"/>
              </a:spcAft>
              <a:buSzPts val="2000"/>
              <a:buChar char="•"/>
            </a:pPr>
            <a:r>
              <a:rPr lang="en-IN" sz="2000"/>
              <a:t>Excessive sleep.</a:t>
            </a:r>
            <a:endParaRPr sz="2000"/>
          </a:p>
        </p:txBody>
      </p:sp>
      <p:sp>
        <p:nvSpPr>
          <p:cNvPr id="133" name="Google Shape;133;p16"/>
          <p:cNvSpPr txBox="1"/>
          <p:nvPr/>
        </p:nvSpPr>
        <p:spPr>
          <a:xfrm>
            <a:off x="5096933" y="1493949"/>
            <a:ext cx="6256800" cy="4645500"/>
          </a:xfrm>
          <a:prstGeom prst="rect">
            <a:avLst/>
          </a:prstGeom>
          <a:noFill/>
          <a:ln>
            <a:noFill/>
          </a:ln>
        </p:spPr>
        <p:txBody>
          <a:bodyPr anchorCtr="0" anchor="t" bIns="45700" lIns="91425" spcFirstLastPara="1" rIns="91425" wrap="square" tIns="45700">
            <a:normAutofit/>
          </a:bodyPr>
          <a:lstStyle/>
          <a:p>
            <a:pPr indent="-228600" lvl="0" marL="228600" marR="0" rtl="0" algn="l">
              <a:lnSpc>
                <a:spcPct val="90000"/>
              </a:lnSpc>
              <a:spcBef>
                <a:spcPts val="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Dyslipidemia</a:t>
            </a:r>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There are no specific symptoms of elevated lipids, but as it leads to accelerated atherosclerosis, expresses itself in a number of cardiovascular and other diseases. </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Angina Pectoris, Coronary artery disease</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Myocardial Infarction.</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Transient Ischemic Attacks (TIAs).</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Cerebrovascular accidents/strokes.</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Peripheral artery disease.</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7"/>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200"/>
              <a:buFont typeface="Gill Sans"/>
              <a:buNone/>
            </a:pPr>
            <a:r>
              <a:rPr lang="en-IN" sz="3200"/>
              <a:t>Laboratory Investigations</a:t>
            </a:r>
            <a:endParaRPr sz="3200"/>
          </a:p>
        </p:txBody>
      </p:sp>
      <p:sp>
        <p:nvSpPr>
          <p:cNvPr id="139" name="Google Shape;139;p17"/>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a:bodyPr>
          <a:lstStyle/>
          <a:p>
            <a:pPr indent="-88900" lvl="0" marL="228600" rtl="0" algn="l">
              <a:lnSpc>
                <a:spcPct val="90000"/>
              </a:lnSpc>
              <a:spcBef>
                <a:spcPts val="0"/>
              </a:spcBef>
              <a:spcAft>
                <a:spcPts val="0"/>
              </a:spcAft>
              <a:buSzPts val="2200"/>
              <a:buNone/>
            </a:pPr>
            <a:r>
              <a:t/>
            </a:r>
            <a:endParaRPr sz="2200"/>
          </a:p>
          <a:p>
            <a:pPr indent="-228600" lvl="0" marL="228600" rtl="0" algn="l">
              <a:lnSpc>
                <a:spcPct val="90000"/>
              </a:lnSpc>
              <a:spcBef>
                <a:spcPts val="1000"/>
              </a:spcBef>
              <a:spcAft>
                <a:spcPts val="0"/>
              </a:spcAft>
              <a:buSzPts val="2200"/>
              <a:buChar char="•"/>
            </a:pPr>
            <a:r>
              <a:rPr lang="en-IN" sz="2200"/>
              <a:t>Lipid Profile</a:t>
            </a:r>
            <a:endParaRPr/>
          </a:p>
          <a:p>
            <a:pPr indent="-88900" lvl="0" marL="228600" rtl="0" algn="l">
              <a:lnSpc>
                <a:spcPct val="90000"/>
              </a:lnSpc>
              <a:spcBef>
                <a:spcPts val="1000"/>
              </a:spcBef>
              <a:spcAft>
                <a:spcPts val="0"/>
              </a:spcAft>
              <a:buSzPts val="2200"/>
              <a:buNone/>
            </a:pPr>
            <a:r>
              <a:t/>
            </a:r>
            <a:endParaRPr sz="2200"/>
          </a:p>
          <a:p>
            <a:pPr indent="-228600" lvl="0" marL="228600" rtl="0" algn="l">
              <a:lnSpc>
                <a:spcPct val="90000"/>
              </a:lnSpc>
              <a:spcBef>
                <a:spcPts val="1000"/>
              </a:spcBef>
              <a:spcAft>
                <a:spcPts val="0"/>
              </a:spcAft>
              <a:buSzPts val="2200"/>
              <a:buChar char="•"/>
            </a:pPr>
            <a:r>
              <a:rPr lang="en-IN" sz="2200"/>
              <a:t>Blood Sugar</a:t>
            </a:r>
            <a:endParaRPr/>
          </a:p>
          <a:p>
            <a:pPr indent="-88900" lvl="0" marL="228600" rtl="0" algn="l">
              <a:lnSpc>
                <a:spcPct val="90000"/>
              </a:lnSpc>
              <a:spcBef>
                <a:spcPts val="1000"/>
              </a:spcBef>
              <a:spcAft>
                <a:spcPts val="0"/>
              </a:spcAft>
              <a:buSzPts val="2200"/>
              <a:buNone/>
            </a:pPr>
            <a:r>
              <a:t/>
            </a:r>
            <a:endParaRPr sz="2200"/>
          </a:p>
          <a:p>
            <a:pPr indent="-228600" lvl="0" marL="228600" rtl="0" algn="l">
              <a:lnSpc>
                <a:spcPct val="90000"/>
              </a:lnSpc>
              <a:spcBef>
                <a:spcPts val="1000"/>
              </a:spcBef>
              <a:spcAft>
                <a:spcPts val="0"/>
              </a:spcAft>
              <a:buSzPts val="2200"/>
              <a:buChar char="•"/>
            </a:pPr>
            <a:r>
              <a:rPr lang="en-IN" sz="2200"/>
              <a:t>Kidney Function Test</a:t>
            </a:r>
            <a:endParaRPr/>
          </a:p>
          <a:p>
            <a:pPr indent="-88900" lvl="0" marL="228600" rtl="0" algn="l">
              <a:lnSpc>
                <a:spcPct val="90000"/>
              </a:lnSpc>
              <a:spcBef>
                <a:spcPts val="1000"/>
              </a:spcBef>
              <a:spcAft>
                <a:spcPts val="0"/>
              </a:spcAft>
              <a:buSzPts val="2200"/>
              <a:buNone/>
            </a:pPr>
            <a:r>
              <a:t/>
            </a:r>
            <a:endParaRPr sz="2200"/>
          </a:p>
          <a:p>
            <a:pPr indent="-228600" lvl="0" marL="228600" rtl="0" algn="l">
              <a:lnSpc>
                <a:spcPct val="90000"/>
              </a:lnSpc>
              <a:spcBef>
                <a:spcPts val="1000"/>
              </a:spcBef>
              <a:spcAft>
                <a:spcPts val="0"/>
              </a:spcAft>
              <a:buSzPts val="2200"/>
              <a:buChar char="•"/>
            </a:pPr>
            <a:r>
              <a:rPr lang="en-IN" sz="2200"/>
              <a:t>Liver Function Test</a:t>
            </a:r>
            <a:endParaRPr/>
          </a:p>
          <a:p>
            <a:pPr indent="-88900" lvl="0" marL="228600" rtl="0" algn="l">
              <a:lnSpc>
                <a:spcPct val="90000"/>
              </a:lnSpc>
              <a:spcBef>
                <a:spcPts val="1000"/>
              </a:spcBef>
              <a:spcAft>
                <a:spcPts val="0"/>
              </a:spcAft>
              <a:buSzPts val="2200"/>
              <a:buNone/>
            </a:pPr>
            <a:r>
              <a:t/>
            </a:r>
            <a:endParaRPr sz="2200"/>
          </a:p>
          <a:p>
            <a:pPr indent="-228600" lvl="0" marL="228600" rtl="0" algn="l">
              <a:lnSpc>
                <a:spcPct val="90000"/>
              </a:lnSpc>
              <a:spcBef>
                <a:spcPts val="1000"/>
              </a:spcBef>
              <a:spcAft>
                <a:spcPts val="0"/>
              </a:spcAft>
              <a:buSzPts val="2200"/>
              <a:buChar char="•"/>
            </a:pPr>
            <a:r>
              <a:rPr lang="en-IN" sz="2200"/>
              <a:t>Blood Pressure checkup</a:t>
            </a:r>
            <a:endParaRPr/>
          </a:p>
        </p:txBody>
      </p:sp>
      <p:pic>
        <p:nvPicPr>
          <p:cNvPr id="140" name="Google Shape;140;p17"/>
          <p:cNvPicPr preferRelativeResize="0"/>
          <p:nvPr/>
        </p:nvPicPr>
        <p:blipFill rotWithShape="1">
          <a:blip r:embed="rId3">
            <a:alphaModFix/>
          </a:blip>
          <a:srcRect b="0" l="17288" r="17052" t="0"/>
          <a:stretch/>
        </p:blipFill>
        <p:spPr>
          <a:xfrm>
            <a:off x="5929746" y="1604463"/>
            <a:ext cx="5551053" cy="4424522"/>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18"/>
          <p:cNvSpPr txBox="1"/>
          <p:nvPr>
            <p:ph type="title"/>
          </p:nvPr>
        </p:nvSpPr>
        <p:spPr>
          <a:xfrm>
            <a:off x="850565" y="916827"/>
            <a:ext cx="10515600" cy="772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4000"/>
              <a:buFont typeface="Gill Sans"/>
              <a:buNone/>
            </a:pPr>
            <a:r>
              <a:rPr lang="en-IN"/>
              <a:t>Diagnosis</a:t>
            </a:r>
            <a:endParaRPr/>
          </a:p>
        </p:txBody>
      </p:sp>
      <p:sp>
        <p:nvSpPr>
          <p:cNvPr id="146" name="Google Shape;146;p18"/>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IN"/>
              <a:t>Obesity</a:t>
            </a:r>
            <a:endParaRPr/>
          </a:p>
          <a:p>
            <a:pPr indent="-50800" lvl="0" marL="228600" rtl="0" algn="l">
              <a:lnSpc>
                <a:spcPct val="90000"/>
              </a:lnSpc>
              <a:spcBef>
                <a:spcPts val="1000"/>
              </a:spcBef>
              <a:spcAft>
                <a:spcPts val="0"/>
              </a:spcAft>
              <a:buSzPts val="2800"/>
              <a:buNone/>
            </a:pPr>
            <a:r>
              <a:t/>
            </a:r>
            <a:endParaRPr/>
          </a:p>
        </p:txBody>
      </p:sp>
      <p:sp>
        <p:nvSpPr>
          <p:cNvPr id="147" name="Google Shape;147;p18"/>
          <p:cNvSpPr txBox="1"/>
          <p:nvPr>
            <p:ph idx="2" type="body"/>
          </p:nvPr>
        </p:nvSpPr>
        <p:spPr>
          <a:xfrm>
            <a:off x="4543423" y="1825625"/>
            <a:ext cx="5181600" cy="43512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IN"/>
              <a:t>Dyslipidemia</a:t>
            </a:r>
            <a:endParaRPr/>
          </a:p>
          <a:p>
            <a:pPr indent="-50800" lvl="0" marL="228600" rtl="0" algn="l">
              <a:lnSpc>
                <a:spcPct val="90000"/>
              </a:lnSpc>
              <a:spcBef>
                <a:spcPts val="1000"/>
              </a:spcBef>
              <a:spcAft>
                <a:spcPts val="0"/>
              </a:spcAft>
              <a:buSzPts val="2800"/>
              <a:buNone/>
            </a:pPr>
            <a:r>
              <a:t/>
            </a:r>
            <a:endParaRPr/>
          </a:p>
        </p:txBody>
      </p:sp>
      <p:graphicFrame>
        <p:nvGraphicFramePr>
          <p:cNvPr id="148" name="Google Shape;148;p18"/>
          <p:cNvGraphicFramePr/>
          <p:nvPr/>
        </p:nvGraphicFramePr>
        <p:xfrm>
          <a:off x="850565" y="2517932"/>
          <a:ext cx="3000000" cy="3000000"/>
        </p:xfrm>
        <a:graphic>
          <a:graphicData uri="http://schemas.openxmlformats.org/drawingml/2006/table">
            <a:tbl>
              <a:tblPr bandRow="1" firstRow="1">
                <a:noFill/>
                <a:tableStyleId>{73534FF1-6537-415C-B1B8-958422C862BE}</a:tableStyleId>
              </a:tblPr>
              <a:tblGrid>
                <a:gridCol w="1789275"/>
                <a:gridCol w="1789275"/>
              </a:tblGrid>
              <a:tr h="474450">
                <a:tc>
                  <a:txBody>
                    <a:bodyPr/>
                    <a:lstStyle/>
                    <a:p>
                      <a:pPr indent="0" lvl="0" marL="0" marR="0" rtl="0" algn="ctr">
                        <a:spcBef>
                          <a:spcPts val="0"/>
                        </a:spcBef>
                        <a:spcAft>
                          <a:spcPts val="0"/>
                        </a:spcAft>
                        <a:buNone/>
                      </a:pPr>
                      <a:r>
                        <a:rPr lang="en-IN" sz="1800" u="none" cap="none" strike="noStrike">
                          <a:latin typeface="Gill Sans"/>
                          <a:ea typeface="Gill Sans"/>
                          <a:cs typeface="Gill Sans"/>
                          <a:sym typeface="Gill Sans"/>
                        </a:rPr>
                        <a:t>Classification</a:t>
                      </a:r>
                      <a:endParaRPr sz="1800" u="none" cap="none" strike="noStrike">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1800" u="none" cap="none" strike="noStrike">
                          <a:latin typeface="Gill Sans"/>
                          <a:ea typeface="Gill Sans"/>
                          <a:cs typeface="Gill Sans"/>
                          <a:sym typeface="Gill Sans"/>
                        </a:rPr>
                        <a:t>BMI (kg/m²)</a:t>
                      </a:r>
                      <a:endParaRPr/>
                    </a:p>
                  </a:txBody>
                  <a:tcPr marT="45725" marB="45725" marR="91450" marL="91450" anchor="ctr"/>
                </a:tc>
              </a:tr>
              <a:tr h="474450">
                <a:tc>
                  <a:txBody>
                    <a:bodyPr/>
                    <a:lstStyle/>
                    <a:p>
                      <a:pPr indent="0" lvl="0" marL="0" marR="0" rtl="0" algn="l">
                        <a:spcBef>
                          <a:spcPts val="0"/>
                        </a:spcBef>
                        <a:spcAft>
                          <a:spcPts val="0"/>
                        </a:spcAft>
                        <a:buNone/>
                      </a:pPr>
                      <a:r>
                        <a:rPr lang="en-IN" sz="1800" u="none" cap="none" strike="noStrike">
                          <a:latin typeface="Gill Sans"/>
                          <a:ea typeface="Gill Sans"/>
                          <a:cs typeface="Gill Sans"/>
                          <a:sym typeface="Gill Sans"/>
                        </a:rPr>
                        <a:t>Normal</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18.5 – 22.9</a:t>
                      </a:r>
                      <a:endParaRPr/>
                    </a:p>
                  </a:txBody>
                  <a:tcPr marT="45725" marB="45725" marR="91450" marL="91450" anchor="ctr"/>
                </a:tc>
              </a:tr>
              <a:tr h="474450">
                <a:tc>
                  <a:txBody>
                    <a:bodyPr/>
                    <a:lstStyle/>
                    <a:p>
                      <a:pPr indent="0" lvl="0" marL="0" marR="0" rtl="0" algn="l">
                        <a:spcBef>
                          <a:spcPts val="0"/>
                        </a:spcBef>
                        <a:spcAft>
                          <a:spcPts val="0"/>
                        </a:spcAft>
                        <a:buNone/>
                      </a:pPr>
                      <a:r>
                        <a:rPr lang="en-IN" sz="1800">
                          <a:latin typeface="Gill Sans"/>
                          <a:ea typeface="Gill Sans"/>
                          <a:cs typeface="Gill Sans"/>
                          <a:sym typeface="Gill Sans"/>
                        </a:rPr>
                        <a:t>Overweight</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23 – 24.9</a:t>
                      </a:r>
                      <a:endParaRPr/>
                    </a:p>
                  </a:txBody>
                  <a:tcPr marT="45725" marB="45725" marR="91450" marL="91450" anchor="ctr"/>
                </a:tc>
              </a:tr>
              <a:tr h="474450">
                <a:tc>
                  <a:txBody>
                    <a:bodyPr/>
                    <a:lstStyle/>
                    <a:p>
                      <a:pPr indent="0" lvl="0" marL="0" marR="0" rtl="0" algn="l">
                        <a:spcBef>
                          <a:spcPts val="0"/>
                        </a:spcBef>
                        <a:spcAft>
                          <a:spcPts val="0"/>
                        </a:spcAft>
                        <a:buNone/>
                      </a:pPr>
                      <a:r>
                        <a:rPr lang="en-IN" sz="1800">
                          <a:latin typeface="Gill Sans"/>
                          <a:ea typeface="Gill Sans"/>
                          <a:cs typeface="Gill Sans"/>
                          <a:sym typeface="Gill Sans"/>
                        </a:rPr>
                        <a:t>Obese</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&gt;25</a:t>
                      </a:r>
                      <a:endParaRPr/>
                    </a:p>
                  </a:txBody>
                  <a:tcPr marT="45725" marB="45725" marR="91450" marL="91450" anchor="ctr"/>
                </a:tc>
              </a:tr>
              <a:tr h="474450">
                <a:tc>
                  <a:txBody>
                    <a:bodyPr/>
                    <a:lstStyle/>
                    <a:p>
                      <a:pPr indent="0" lvl="0" marL="0" marR="0" rtl="0" algn="l">
                        <a:spcBef>
                          <a:spcPts val="0"/>
                        </a:spcBef>
                        <a:spcAft>
                          <a:spcPts val="0"/>
                        </a:spcAft>
                        <a:buNone/>
                      </a:pPr>
                      <a:r>
                        <a:rPr lang="en-IN" sz="1800">
                          <a:latin typeface="Gill Sans"/>
                          <a:ea typeface="Gill Sans"/>
                          <a:cs typeface="Gill Sans"/>
                          <a:sym typeface="Gill Sans"/>
                        </a:rPr>
                        <a:t>Pre obesity</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25 – 29.9</a:t>
                      </a:r>
                      <a:endParaRPr/>
                    </a:p>
                  </a:txBody>
                  <a:tcPr marT="45725" marB="45725" marR="91450" marL="91450" anchor="ctr"/>
                </a:tc>
              </a:tr>
              <a:tr h="474450">
                <a:tc>
                  <a:txBody>
                    <a:bodyPr/>
                    <a:lstStyle/>
                    <a:p>
                      <a:pPr indent="0" lvl="0" marL="0" marR="0" rtl="0" algn="l">
                        <a:spcBef>
                          <a:spcPts val="0"/>
                        </a:spcBef>
                        <a:spcAft>
                          <a:spcPts val="0"/>
                        </a:spcAft>
                        <a:buNone/>
                      </a:pPr>
                      <a:r>
                        <a:rPr lang="en-IN" sz="1800">
                          <a:latin typeface="Gill Sans"/>
                          <a:ea typeface="Gill Sans"/>
                          <a:cs typeface="Gill Sans"/>
                          <a:sym typeface="Gill Sans"/>
                        </a:rPr>
                        <a:t>Obesity Class I</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30 – 34.9</a:t>
                      </a:r>
                      <a:endParaRPr/>
                    </a:p>
                  </a:txBody>
                  <a:tcPr marT="45725" marB="45725" marR="91450" marL="91450" anchor="ctr"/>
                </a:tc>
              </a:tr>
              <a:tr h="474450">
                <a:tc>
                  <a:txBody>
                    <a:bodyPr/>
                    <a:lstStyle/>
                    <a:p>
                      <a:pPr indent="0" lvl="0" marL="0" marR="0" rtl="0" algn="l">
                        <a:lnSpc>
                          <a:spcPct val="100000"/>
                        </a:lnSpc>
                        <a:spcBef>
                          <a:spcPts val="0"/>
                        </a:spcBef>
                        <a:spcAft>
                          <a:spcPts val="0"/>
                        </a:spcAft>
                        <a:buClr>
                          <a:schemeClr val="dk1"/>
                        </a:buClr>
                        <a:buSzPts val="1800"/>
                        <a:buFont typeface="Gill Sans"/>
                        <a:buNone/>
                      </a:pPr>
                      <a:r>
                        <a:rPr lang="en-IN" sz="1800">
                          <a:latin typeface="Gill Sans"/>
                          <a:ea typeface="Gill Sans"/>
                          <a:cs typeface="Gill Sans"/>
                          <a:sym typeface="Gill Sans"/>
                        </a:rPr>
                        <a:t>Obesity Class II</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35 – 39.9</a:t>
                      </a:r>
                      <a:endParaRPr/>
                    </a:p>
                  </a:txBody>
                  <a:tcPr marT="45725" marB="45725" marR="91450" marL="91450" anchor="ctr"/>
                </a:tc>
              </a:tr>
              <a:tr h="474450">
                <a:tc>
                  <a:txBody>
                    <a:bodyPr/>
                    <a:lstStyle/>
                    <a:p>
                      <a:pPr indent="0" lvl="0" marL="0" marR="0" rtl="0" algn="l">
                        <a:lnSpc>
                          <a:spcPct val="100000"/>
                        </a:lnSpc>
                        <a:spcBef>
                          <a:spcPts val="0"/>
                        </a:spcBef>
                        <a:spcAft>
                          <a:spcPts val="0"/>
                        </a:spcAft>
                        <a:buClr>
                          <a:schemeClr val="dk1"/>
                        </a:buClr>
                        <a:buSzPts val="1800"/>
                        <a:buFont typeface="Gill Sans"/>
                        <a:buNone/>
                      </a:pPr>
                      <a:r>
                        <a:rPr lang="en-IN" sz="1800">
                          <a:latin typeface="Gill Sans"/>
                          <a:ea typeface="Gill Sans"/>
                          <a:cs typeface="Gill Sans"/>
                          <a:sym typeface="Gill Sans"/>
                        </a:rPr>
                        <a:t>Obesity Class III</a:t>
                      </a:r>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&gt;40</a:t>
                      </a:r>
                      <a:endParaRPr/>
                    </a:p>
                  </a:txBody>
                  <a:tcPr marT="45725" marB="45725" marR="91450" marL="91450" anchor="ctr"/>
                </a:tc>
              </a:tr>
            </a:tbl>
          </a:graphicData>
        </a:graphic>
      </p:graphicFrame>
      <p:graphicFrame>
        <p:nvGraphicFramePr>
          <p:cNvPr id="149" name="Google Shape;149;p18"/>
          <p:cNvGraphicFramePr/>
          <p:nvPr/>
        </p:nvGraphicFramePr>
        <p:xfrm>
          <a:off x="4543423" y="2517932"/>
          <a:ext cx="3000000" cy="3000000"/>
        </p:xfrm>
        <a:graphic>
          <a:graphicData uri="http://schemas.openxmlformats.org/drawingml/2006/table">
            <a:tbl>
              <a:tblPr bandRow="1" firstRow="1">
                <a:noFill/>
                <a:tableStyleId>{73534FF1-6537-415C-B1B8-958422C862BE}</a:tableStyleId>
              </a:tblPr>
              <a:tblGrid>
                <a:gridCol w="2114550"/>
                <a:gridCol w="1590675"/>
              </a:tblGrid>
              <a:tr h="681250">
                <a:tc>
                  <a:txBody>
                    <a:bodyPr/>
                    <a:lstStyle/>
                    <a:p>
                      <a:pPr indent="0" lvl="0" marL="0" marR="0" rtl="0" algn="ctr">
                        <a:spcBef>
                          <a:spcPts val="0"/>
                        </a:spcBef>
                        <a:spcAft>
                          <a:spcPts val="0"/>
                        </a:spcAft>
                        <a:buNone/>
                      </a:pPr>
                      <a:r>
                        <a:rPr lang="en-IN" sz="1800">
                          <a:latin typeface="Gill Sans"/>
                          <a:ea typeface="Gill Sans"/>
                          <a:cs typeface="Gill Sans"/>
                          <a:sym typeface="Gill Sans"/>
                        </a:rPr>
                        <a:t>Blood Lipids</a:t>
                      </a:r>
                      <a:endParaRPr sz="18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1800">
                          <a:latin typeface="Gill Sans"/>
                          <a:ea typeface="Gill Sans"/>
                          <a:cs typeface="Gill Sans"/>
                          <a:sym typeface="Gill Sans"/>
                        </a:rPr>
                        <a:t>Serum Level (mg/dl)</a:t>
                      </a:r>
                      <a:endParaRPr/>
                    </a:p>
                  </a:txBody>
                  <a:tcPr marT="45725" marB="45725" marR="91450" marL="91450" anchor="ctr"/>
                </a:tc>
              </a:tr>
              <a:tr h="1265175">
                <a:tc>
                  <a:txBody>
                    <a:bodyPr/>
                    <a:lstStyle/>
                    <a:p>
                      <a:pPr indent="0" lvl="0" marL="0" marR="0" rtl="0" algn="l">
                        <a:spcBef>
                          <a:spcPts val="0"/>
                        </a:spcBef>
                        <a:spcAft>
                          <a:spcPts val="0"/>
                        </a:spcAft>
                        <a:buNone/>
                      </a:pPr>
                      <a:r>
                        <a:rPr lang="en-IN" sz="1800">
                          <a:latin typeface="Gill Sans"/>
                          <a:ea typeface="Gill Sans"/>
                          <a:cs typeface="Gill Sans"/>
                          <a:sym typeface="Gill Sans"/>
                        </a:rPr>
                        <a:t>Total Cholesterol</a:t>
                      </a:r>
                      <a:endParaRPr/>
                    </a:p>
                    <a:p>
                      <a:pPr indent="0" lvl="0" marL="0" marR="0" rtl="0" algn="r">
                        <a:spcBef>
                          <a:spcPts val="0"/>
                        </a:spcBef>
                        <a:spcAft>
                          <a:spcPts val="0"/>
                        </a:spcAft>
                        <a:buNone/>
                      </a:pPr>
                      <a:r>
                        <a:rPr lang="en-IN" sz="1800">
                          <a:latin typeface="Gill Sans"/>
                          <a:ea typeface="Gill Sans"/>
                          <a:cs typeface="Gill Sans"/>
                          <a:sym typeface="Gill Sans"/>
                        </a:rPr>
                        <a:t>Desirable</a:t>
                      </a:r>
                      <a:endParaRPr/>
                    </a:p>
                    <a:p>
                      <a:pPr indent="0" lvl="0" marL="0" marR="0" rtl="0" algn="r">
                        <a:spcBef>
                          <a:spcPts val="0"/>
                        </a:spcBef>
                        <a:spcAft>
                          <a:spcPts val="0"/>
                        </a:spcAft>
                        <a:buNone/>
                      </a:pPr>
                      <a:r>
                        <a:rPr lang="en-IN" sz="1800">
                          <a:latin typeface="Gill Sans"/>
                          <a:ea typeface="Gill Sans"/>
                          <a:cs typeface="Gill Sans"/>
                          <a:sym typeface="Gill Sans"/>
                        </a:rPr>
                        <a:t>Borderline high</a:t>
                      </a:r>
                      <a:endParaRPr/>
                    </a:p>
                    <a:p>
                      <a:pPr indent="0" lvl="0" marL="0" marR="0" rtl="0" algn="r">
                        <a:spcBef>
                          <a:spcPts val="0"/>
                        </a:spcBef>
                        <a:spcAft>
                          <a:spcPts val="0"/>
                        </a:spcAft>
                        <a:buNone/>
                      </a:pPr>
                      <a:r>
                        <a:rPr lang="en-IN" sz="1800">
                          <a:latin typeface="Gill Sans"/>
                          <a:ea typeface="Gill Sans"/>
                          <a:cs typeface="Gill Sans"/>
                          <a:sym typeface="Gill Sans"/>
                        </a:rPr>
                        <a:t>High</a:t>
                      </a:r>
                      <a:endParaRPr/>
                    </a:p>
                  </a:txBody>
                  <a:tcPr marT="45725" marB="45725" marR="91450" marL="91450" anchor="ctr"/>
                </a:tc>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p>
                      <a:pPr indent="0" lvl="0" marL="0" marR="0" rtl="0" algn="l">
                        <a:spcBef>
                          <a:spcPts val="0"/>
                        </a:spcBef>
                        <a:spcAft>
                          <a:spcPts val="0"/>
                        </a:spcAft>
                        <a:buNone/>
                      </a:pPr>
                      <a:r>
                        <a:rPr lang="en-IN" sz="1800">
                          <a:latin typeface="Gill Sans"/>
                          <a:ea typeface="Gill Sans"/>
                          <a:cs typeface="Gill Sans"/>
                          <a:sym typeface="Gill Sans"/>
                        </a:rPr>
                        <a:t>&lt;200</a:t>
                      </a:r>
                      <a:endParaRPr/>
                    </a:p>
                    <a:p>
                      <a:pPr indent="0" lvl="0" marL="0" marR="0" rtl="0" algn="l">
                        <a:spcBef>
                          <a:spcPts val="0"/>
                        </a:spcBef>
                        <a:spcAft>
                          <a:spcPts val="0"/>
                        </a:spcAft>
                        <a:buNone/>
                      </a:pPr>
                      <a:r>
                        <a:rPr lang="en-IN" sz="1800">
                          <a:latin typeface="Gill Sans"/>
                          <a:ea typeface="Gill Sans"/>
                          <a:cs typeface="Gill Sans"/>
                          <a:sym typeface="Gill Sans"/>
                        </a:rPr>
                        <a:t>200 – 239</a:t>
                      </a:r>
                      <a:endParaRPr/>
                    </a:p>
                    <a:p>
                      <a:pPr indent="0" lvl="0" marL="0" marR="0" rtl="0" algn="l">
                        <a:spcBef>
                          <a:spcPts val="0"/>
                        </a:spcBef>
                        <a:spcAft>
                          <a:spcPts val="0"/>
                        </a:spcAft>
                        <a:buNone/>
                      </a:pPr>
                      <a:r>
                        <a:rPr lang="en-IN" sz="1800">
                          <a:latin typeface="Gill Sans"/>
                          <a:ea typeface="Gill Sans"/>
                          <a:cs typeface="Gill Sans"/>
                          <a:sym typeface="Gill Sans"/>
                        </a:rPr>
                        <a:t>&gt;240</a:t>
                      </a:r>
                      <a:endParaRPr/>
                    </a:p>
                  </a:txBody>
                  <a:tcPr marT="45725" marB="45725" marR="91450" marL="91450" anchor="ctr"/>
                </a:tc>
              </a:tr>
              <a:tr h="1849125">
                <a:tc>
                  <a:txBody>
                    <a:bodyPr/>
                    <a:lstStyle/>
                    <a:p>
                      <a:pPr indent="0" lvl="0" marL="0" marR="0" rtl="0" algn="l">
                        <a:spcBef>
                          <a:spcPts val="0"/>
                        </a:spcBef>
                        <a:spcAft>
                          <a:spcPts val="0"/>
                        </a:spcAft>
                        <a:buNone/>
                      </a:pPr>
                      <a:r>
                        <a:rPr lang="en-IN" sz="1800">
                          <a:latin typeface="Gill Sans"/>
                          <a:ea typeface="Gill Sans"/>
                          <a:cs typeface="Gill Sans"/>
                          <a:sym typeface="Gill Sans"/>
                        </a:rPr>
                        <a:t>LDL Cholesterol</a:t>
                      </a:r>
                      <a:endParaRPr/>
                    </a:p>
                    <a:p>
                      <a:pPr indent="0" lvl="0" marL="0" marR="0" rtl="0" algn="r">
                        <a:spcBef>
                          <a:spcPts val="0"/>
                        </a:spcBef>
                        <a:spcAft>
                          <a:spcPts val="0"/>
                        </a:spcAft>
                        <a:buNone/>
                      </a:pPr>
                      <a:r>
                        <a:rPr lang="en-IN" sz="1800">
                          <a:latin typeface="Gill Sans"/>
                          <a:ea typeface="Gill Sans"/>
                          <a:cs typeface="Gill Sans"/>
                          <a:sym typeface="Gill Sans"/>
                        </a:rPr>
                        <a:t>Optimal</a:t>
                      </a:r>
                      <a:endParaRPr/>
                    </a:p>
                    <a:p>
                      <a:pPr indent="0" lvl="0" marL="0" marR="0" rtl="0" algn="r">
                        <a:spcBef>
                          <a:spcPts val="0"/>
                        </a:spcBef>
                        <a:spcAft>
                          <a:spcPts val="0"/>
                        </a:spcAft>
                        <a:buNone/>
                      </a:pPr>
                      <a:r>
                        <a:rPr lang="en-IN" sz="1800">
                          <a:latin typeface="Gill Sans"/>
                          <a:ea typeface="Gill Sans"/>
                          <a:cs typeface="Gill Sans"/>
                          <a:sym typeface="Gill Sans"/>
                        </a:rPr>
                        <a:t>Near Optimal</a:t>
                      </a:r>
                      <a:endParaRPr/>
                    </a:p>
                    <a:p>
                      <a:pPr indent="0" lvl="0" marL="0" marR="0" rtl="0" algn="r">
                        <a:spcBef>
                          <a:spcPts val="0"/>
                        </a:spcBef>
                        <a:spcAft>
                          <a:spcPts val="0"/>
                        </a:spcAft>
                        <a:buNone/>
                      </a:pPr>
                      <a:r>
                        <a:rPr lang="en-IN" sz="1800">
                          <a:latin typeface="Gill Sans"/>
                          <a:ea typeface="Gill Sans"/>
                          <a:cs typeface="Gill Sans"/>
                          <a:sym typeface="Gill Sans"/>
                        </a:rPr>
                        <a:t>Borderline high</a:t>
                      </a:r>
                      <a:endParaRPr/>
                    </a:p>
                    <a:p>
                      <a:pPr indent="0" lvl="0" marL="0" marR="0" rtl="0" algn="r">
                        <a:spcBef>
                          <a:spcPts val="0"/>
                        </a:spcBef>
                        <a:spcAft>
                          <a:spcPts val="0"/>
                        </a:spcAft>
                        <a:buNone/>
                      </a:pPr>
                      <a:r>
                        <a:rPr lang="en-IN" sz="1800">
                          <a:latin typeface="Gill Sans"/>
                          <a:ea typeface="Gill Sans"/>
                          <a:cs typeface="Gill Sans"/>
                          <a:sym typeface="Gill Sans"/>
                        </a:rPr>
                        <a:t>High</a:t>
                      </a:r>
                      <a:endParaRPr/>
                    </a:p>
                    <a:p>
                      <a:pPr indent="0" lvl="0" marL="0" marR="0" rtl="0" algn="r">
                        <a:spcBef>
                          <a:spcPts val="0"/>
                        </a:spcBef>
                        <a:spcAft>
                          <a:spcPts val="0"/>
                        </a:spcAft>
                        <a:buNone/>
                      </a:pPr>
                      <a:r>
                        <a:rPr lang="en-IN" sz="1800">
                          <a:latin typeface="Gill Sans"/>
                          <a:ea typeface="Gill Sans"/>
                          <a:cs typeface="Gill Sans"/>
                          <a:sym typeface="Gill Sans"/>
                        </a:rPr>
                        <a:t>Very High</a:t>
                      </a:r>
                      <a:endParaRPr/>
                    </a:p>
                  </a:txBody>
                  <a:tcPr marT="45725" marB="45725" marR="91450" marL="91450" anchor="ctr"/>
                </a:tc>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p>
                      <a:pPr indent="0" lvl="0" marL="0" marR="0" rtl="0" algn="l">
                        <a:spcBef>
                          <a:spcPts val="0"/>
                        </a:spcBef>
                        <a:spcAft>
                          <a:spcPts val="0"/>
                        </a:spcAft>
                        <a:buNone/>
                      </a:pPr>
                      <a:r>
                        <a:rPr lang="en-IN" sz="1800">
                          <a:latin typeface="Gill Sans"/>
                          <a:ea typeface="Gill Sans"/>
                          <a:cs typeface="Gill Sans"/>
                          <a:sym typeface="Gill Sans"/>
                        </a:rPr>
                        <a:t>&lt;100</a:t>
                      </a:r>
                      <a:endParaRPr/>
                    </a:p>
                    <a:p>
                      <a:pPr indent="0" lvl="0" marL="0" marR="0" rtl="0" algn="l">
                        <a:spcBef>
                          <a:spcPts val="0"/>
                        </a:spcBef>
                        <a:spcAft>
                          <a:spcPts val="0"/>
                        </a:spcAft>
                        <a:buNone/>
                      </a:pPr>
                      <a:r>
                        <a:rPr lang="en-IN" sz="1800">
                          <a:latin typeface="Gill Sans"/>
                          <a:ea typeface="Gill Sans"/>
                          <a:cs typeface="Gill Sans"/>
                          <a:sym typeface="Gill Sans"/>
                        </a:rPr>
                        <a:t>100-129</a:t>
                      </a:r>
                      <a:endParaRPr/>
                    </a:p>
                    <a:p>
                      <a:pPr indent="0" lvl="0" marL="0" marR="0" rtl="0" algn="l">
                        <a:spcBef>
                          <a:spcPts val="0"/>
                        </a:spcBef>
                        <a:spcAft>
                          <a:spcPts val="0"/>
                        </a:spcAft>
                        <a:buNone/>
                      </a:pPr>
                      <a:r>
                        <a:rPr lang="en-IN" sz="1800">
                          <a:latin typeface="Gill Sans"/>
                          <a:ea typeface="Gill Sans"/>
                          <a:cs typeface="Gill Sans"/>
                          <a:sym typeface="Gill Sans"/>
                        </a:rPr>
                        <a:t>130-159</a:t>
                      </a:r>
                      <a:endParaRPr/>
                    </a:p>
                    <a:p>
                      <a:pPr indent="0" lvl="0" marL="0" marR="0" rtl="0" algn="l">
                        <a:spcBef>
                          <a:spcPts val="0"/>
                        </a:spcBef>
                        <a:spcAft>
                          <a:spcPts val="0"/>
                        </a:spcAft>
                        <a:buNone/>
                      </a:pPr>
                      <a:r>
                        <a:rPr lang="en-IN" sz="1800">
                          <a:latin typeface="Gill Sans"/>
                          <a:ea typeface="Gill Sans"/>
                          <a:cs typeface="Gill Sans"/>
                          <a:sym typeface="Gill Sans"/>
                        </a:rPr>
                        <a:t>160-189</a:t>
                      </a:r>
                      <a:endParaRPr/>
                    </a:p>
                    <a:p>
                      <a:pPr indent="0" lvl="0" marL="0" marR="0" rtl="0" algn="l">
                        <a:spcBef>
                          <a:spcPts val="0"/>
                        </a:spcBef>
                        <a:spcAft>
                          <a:spcPts val="0"/>
                        </a:spcAft>
                        <a:buNone/>
                      </a:pPr>
                      <a:r>
                        <a:rPr lang="en-IN" sz="1800">
                          <a:latin typeface="Gill Sans"/>
                          <a:ea typeface="Gill Sans"/>
                          <a:cs typeface="Gill Sans"/>
                          <a:sym typeface="Gill Sans"/>
                        </a:rPr>
                        <a:t>&gt;190</a:t>
                      </a:r>
                      <a:endParaRPr/>
                    </a:p>
                  </a:txBody>
                  <a:tcPr marT="45725" marB="45725" marR="91450" marL="91450" anchor="ctr"/>
                </a:tc>
              </a:tr>
            </a:tbl>
          </a:graphicData>
        </a:graphic>
      </p:graphicFrame>
      <p:graphicFrame>
        <p:nvGraphicFramePr>
          <p:cNvPr id="150" name="Google Shape;150;p18"/>
          <p:cNvGraphicFramePr/>
          <p:nvPr/>
        </p:nvGraphicFramePr>
        <p:xfrm>
          <a:off x="8401050" y="2517932"/>
          <a:ext cx="3000000" cy="3000000"/>
        </p:xfrm>
        <a:graphic>
          <a:graphicData uri="http://schemas.openxmlformats.org/drawingml/2006/table">
            <a:tbl>
              <a:tblPr bandRow="1" firstRow="1">
                <a:noFill/>
                <a:tableStyleId>{73534FF1-6537-415C-B1B8-958422C862BE}</a:tableStyleId>
              </a:tblPr>
              <a:tblGrid>
                <a:gridCol w="2095500"/>
                <a:gridCol w="1609725"/>
              </a:tblGrid>
              <a:tr h="681250">
                <a:tc>
                  <a:txBody>
                    <a:bodyPr/>
                    <a:lstStyle/>
                    <a:p>
                      <a:pPr indent="0" lvl="0" marL="0" marR="0" rtl="0" algn="ctr">
                        <a:spcBef>
                          <a:spcPts val="0"/>
                        </a:spcBef>
                        <a:spcAft>
                          <a:spcPts val="0"/>
                        </a:spcAft>
                        <a:buNone/>
                      </a:pPr>
                      <a:r>
                        <a:rPr lang="en-IN" sz="1800">
                          <a:latin typeface="Gill Sans"/>
                          <a:ea typeface="Gill Sans"/>
                          <a:cs typeface="Gill Sans"/>
                          <a:sym typeface="Gill Sans"/>
                        </a:rPr>
                        <a:t>Blood Lipids</a:t>
                      </a:r>
                      <a:endParaRPr sz="18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1800">
                          <a:latin typeface="Gill Sans"/>
                          <a:ea typeface="Gill Sans"/>
                          <a:cs typeface="Gill Sans"/>
                          <a:sym typeface="Gill Sans"/>
                        </a:rPr>
                        <a:t>Serum Level (mg/dl)</a:t>
                      </a:r>
                      <a:endParaRPr/>
                    </a:p>
                  </a:txBody>
                  <a:tcPr marT="45725" marB="45725" marR="91450" marL="91450" anchor="ctr"/>
                </a:tc>
              </a:tr>
              <a:tr h="1849125">
                <a:tc>
                  <a:txBody>
                    <a:bodyPr/>
                    <a:lstStyle/>
                    <a:p>
                      <a:pPr indent="0" lvl="0" marL="0" marR="0" rtl="0" algn="l">
                        <a:spcBef>
                          <a:spcPts val="0"/>
                        </a:spcBef>
                        <a:spcAft>
                          <a:spcPts val="0"/>
                        </a:spcAft>
                        <a:buNone/>
                      </a:pPr>
                      <a:r>
                        <a:rPr lang="en-IN" sz="1800">
                          <a:latin typeface="Gill Sans"/>
                          <a:ea typeface="Gill Sans"/>
                          <a:cs typeface="Gill Sans"/>
                          <a:sym typeface="Gill Sans"/>
                        </a:rPr>
                        <a:t>Serum Triglycerides</a:t>
                      </a:r>
                      <a:endParaRPr/>
                    </a:p>
                    <a:p>
                      <a:pPr indent="0" lvl="0" marL="0" marR="0" rtl="0" algn="r">
                        <a:spcBef>
                          <a:spcPts val="0"/>
                        </a:spcBef>
                        <a:spcAft>
                          <a:spcPts val="0"/>
                        </a:spcAft>
                        <a:buNone/>
                      </a:pPr>
                      <a:r>
                        <a:rPr lang="en-IN" sz="1800">
                          <a:latin typeface="Gill Sans"/>
                          <a:ea typeface="Gill Sans"/>
                          <a:cs typeface="Gill Sans"/>
                          <a:sym typeface="Gill Sans"/>
                        </a:rPr>
                        <a:t>Normal</a:t>
                      </a:r>
                      <a:endParaRPr/>
                    </a:p>
                    <a:p>
                      <a:pPr indent="0" lvl="0" marL="0" marR="0" rtl="0" algn="r">
                        <a:spcBef>
                          <a:spcPts val="0"/>
                        </a:spcBef>
                        <a:spcAft>
                          <a:spcPts val="0"/>
                        </a:spcAft>
                        <a:buNone/>
                      </a:pPr>
                      <a:r>
                        <a:rPr lang="en-IN" sz="1800">
                          <a:latin typeface="Gill Sans"/>
                          <a:ea typeface="Gill Sans"/>
                          <a:cs typeface="Gill Sans"/>
                          <a:sym typeface="Gill Sans"/>
                        </a:rPr>
                        <a:t>Borderline high</a:t>
                      </a:r>
                      <a:endParaRPr/>
                    </a:p>
                    <a:p>
                      <a:pPr indent="0" lvl="0" marL="0" marR="0" rtl="0" algn="r">
                        <a:spcBef>
                          <a:spcPts val="0"/>
                        </a:spcBef>
                        <a:spcAft>
                          <a:spcPts val="0"/>
                        </a:spcAft>
                        <a:buNone/>
                      </a:pPr>
                      <a:r>
                        <a:rPr lang="en-IN" sz="1800">
                          <a:latin typeface="Gill Sans"/>
                          <a:ea typeface="Gill Sans"/>
                          <a:cs typeface="Gill Sans"/>
                          <a:sym typeface="Gill Sans"/>
                        </a:rPr>
                        <a:t>High</a:t>
                      </a:r>
                      <a:endParaRPr/>
                    </a:p>
                    <a:p>
                      <a:pPr indent="0" lvl="0" marL="0" marR="0" rtl="0" algn="r">
                        <a:spcBef>
                          <a:spcPts val="0"/>
                        </a:spcBef>
                        <a:spcAft>
                          <a:spcPts val="0"/>
                        </a:spcAft>
                        <a:buNone/>
                      </a:pPr>
                      <a:r>
                        <a:rPr lang="en-IN" sz="1800">
                          <a:latin typeface="Gill Sans"/>
                          <a:ea typeface="Gill Sans"/>
                          <a:cs typeface="Gill Sans"/>
                          <a:sym typeface="Gill Sans"/>
                        </a:rPr>
                        <a:t>Very high</a:t>
                      </a:r>
                      <a:endParaRPr/>
                    </a:p>
                  </a:txBody>
                  <a:tcPr marT="45725" marB="45725" marR="91450" marL="91450" anchor="ctr"/>
                </a:tc>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p>
                      <a:pPr indent="0" lvl="0" marL="0" marR="0" rtl="0" algn="l">
                        <a:spcBef>
                          <a:spcPts val="0"/>
                        </a:spcBef>
                        <a:spcAft>
                          <a:spcPts val="0"/>
                        </a:spcAft>
                        <a:buNone/>
                      </a:pPr>
                      <a:r>
                        <a:rPr lang="en-IN" sz="1800">
                          <a:latin typeface="Gill Sans"/>
                          <a:ea typeface="Gill Sans"/>
                          <a:cs typeface="Gill Sans"/>
                          <a:sym typeface="Gill Sans"/>
                        </a:rPr>
                        <a:t>&lt;150</a:t>
                      </a:r>
                      <a:endParaRPr/>
                    </a:p>
                    <a:p>
                      <a:pPr indent="0" lvl="0" marL="0" marR="0" rtl="0" algn="l">
                        <a:spcBef>
                          <a:spcPts val="0"/>
                        </a:spcBef>
                        <a:spcAft>
                          <a:spcPts val="0"/>
                        </a:spcAft>
                        <a:buNone/>
                      </a:pPr>
                      <a:r>
                        <a:rPr lang="en-IN" sz="1800">
                          <a:latin typeface="Gill Sans"/>
                          <a:ea typeface="Gill Sans"/>
                          <a:cs typeface="Gill Sans"/>
                          <a:sym typeface="Gill Sans"/>
                        </a:rPr>
                        <a:t>150-199</a:t>
                      </a:r>
                      <a:endParaRPr/>
                    </a:p>
                    <a:p>
                      <a:pPr indent="0" lvl="0" marL="0" marR="0" rtl="0" algn="l">
                        <a:spcBef>
                          <a:spcPts val="0"/>
                        </a:spcBef>
                        <a:spcAft>
                          <a:spcPts val="0"/>
                        </a:spcAft>
                        <a:buNone/>
                      </a:pPr>
                      <a:r>
                        <a:rPr lang="en-IN" sz="1800">
                          <a:latin typeface="Gill Sans"/>
                          <a:ea typeface="Gill Sans"/>
                          <a:cs typeface="Gill Sans"/>
                          <a:sym typeface="Gill Sans"/>
                        </a:rPr>
                        <a:t>200-499</a:t>
                      </a:r>
                      <a:endParaRPr/>
                    </a:p>
                    <a:p>
                      <a:pPr indent="0" lvl="0" marL="0" marR="0" rtl="0" algn="l">
                        <a:spcBef>
                          <a:spcPts val="0"/>
                        </a:spcBef>
                        <a:spcAft>
                          <a:spcPts val="0"/>
                        </a:spcAft>
                        <a:buNone/>
                      </a:pPr>
                      <a:r>
                        <a:rPr lang="en-IN" sz="1800">
                          <a:latin typeface="Gill Sans"/>
                          <a:ea typeface="Gill Sans"/>
                          <a:cs typeface="Gill Sans"/>
                          <a:sym typeface="Gill Sans"/>
                        </a:rPr>
                        <a:t>≥500</a:t>
                      </a:r>
                      <a:endParaRPr/>
                    </a:p>
                  </a:txBody>
                  <a:tcPr marT="45725" marB="45725" marR="91450" marL="91450" anchor="ctr"/>
                </a:tc>
              </a:tr>
              <a:tr h="1265175">
                <a:tc>
                  <a:txBody>
                    <a:bodyPr/>
                    <a:lstStyle/>
                    <a:p>
                      <a:pPr indent="0" lvl="0" marL="0" marR="0" rtl="0" algn="l">
                        <a:spcBef>
                          <a:spcPts val="0"/>
                        </a:spcBef>
                        <a:spcAft>
                          <a:spcPts val="0"/>
                        </a:spcAft>
                        <a:buNone/>
                      </a:pPr>
                      <a:r>
                        <a:rPr lang="en-IN" sz="1800">
                          <a:latin typeface="Gill Sans"/>
                          <a:ea typeface="Gill Sans"/>
                          <a:cs typeface="Gill Sans"/>
                          <a:sym typeface="Gill Sans"/>
                        </a:rPr>
                        <a:t>Serum HDL Cholesterol</a:t>
                      </a:r>
                      <a:endParaRPr/>
                    </a:p>
                    <a:p>
                      <a:pPr indent="0" lvl="0" marL="0" marR="0" rtl="0" algn="r">
                        <a:spcBef>
                          <a:spcPts val="0"/>
                        </a:spcBef>
                        <a:spcAft>
                          <a:spcPts val="0"/>
                        </a:spcAft>
                        <a:buNone/>
                      </a:pPr>
                      <a:r>
                        <a:rPr lang="en-IN" sz="1800">
                          <a:latin typeface="Gill Sans"/>
                          <a:ea typeface="Gill Sans"/>
                          <a:cs typeface="Gill Sans"/>
                          <a:sym typeface="Gill Sans"/>
                        </a:rPr>
                        <a:t>Low</a:t>
                      </a:r>
                      <a:endParaRPr/>
                    </a:p>
                    <a:p>
                      <a:pPr indent="0" lvl="0" marL="0" marR="0" rtl="0" algn="r">
                        <a:spcBef>
                          <a:spcPts val="0"/>
                        </a:spcBef>
                        <a:spcAft>
                          <a:spcPts val="0"/>
                        </a:spcAft>
                        <a:buNone/>
                      </a:pPr>
                      <a:r>
                        <a:rPr lang="en-IN" sz="1800">
                          <a:latin typeface="Gill Sans"/>
                          <a:ea typeface="Gill Sans"/>
                          <a:cs typeface="Gill Sans"/>
                          <a:sym typeface="Gill Sans"/>
                        </a:rPr>
                        <a:t>High</a:t>
                      </a:r>
                      <a:endParaRPr/>
                    </a:p>
                  </a:txBody>
                  <a:tcPr marT="45725" marB="45725" marR="91450" marL="91450" anchor="ctr"/>
                </a:tc>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p>
                      <a:pPr indent="0" lvl="0" marL="0" marR="0" rtl="0" algn="l">
                        <a:spcBef>
                          <a:spcPts val="0"/>
                        </a:spcBef>
                        <a:spcAft>
                          <a:spcPts val="0"/>
                        </a:spcAft>
                        <a:buNone/>
                      </a:pPr>
                      <a:r>
                        <a:rPr lang="en-IN" sz="1800">
                          <a:latin typeface="Gill Sans"/>
                          <a:ea typeface="Gill Sans"/>
                          <a:cs typeface="Gill Sans"/>
                          <a:sym typeface="Gill Sans"/>
                        </a:rPr>
                        <a:t>&lt;40</a:t>
                      </a:r>
                      <a:endParaRPr/>
                    </a:p>
                    <a:p>
                      <a:pPr indent="0" lvl="0" marL="0" marR="0" rtl="0" algn="l">
                        <a:spcBef>
                          <a:spcPts val="0"/>
                        </a:spcBef>
                        <a:spcAft>
                          <a:spcPts val="0"/>
                        </a:spcAft>
                        <a:buNone/>
                      </a:pPr>
                      <a:r>
                        <a:rPr lang="en-IN" sz="1800">
                          <a:latin typeface="Gill Sans"/>
                          <a:ea typeface="Gill Sans"/>
                          <a:cs typeface="Gill Sans"/>
                          <a:sym typeface="Gill Sans"/>
                        </a:rPr>
                        <a:t>≥60</a:t>
                      </a:r>
                      <a:endParaRPr/>
                    </a:p>
                  </a:txBody>
                  <a:tcPr marT="45725" marB="45725" marR="91450" marL="91450" anchor="ct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9"/>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Gill Sans"/>
              <a:buNone/>
            </a:pPr>
            <a:r>
              <a:rPr b="1" lang="en-IN"/>
              <a:t>Preventive Measures</a:t>
            </a:r>
            <a:br>
              <a:rPr b="1" lang="en-IN"/>
            </a:br>
            <a:endParaRPr/>
          </a:p>
        </p:txBody>
      </p:sp>
      <p:sp>
        <p:nvSpPr>
          <p:cNvPr id="156" name="Google Shape;156;p19"/>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0"/>
              </a:spcBef>
              <a:spcAft>
                <a:spcPts val="0"/>
              </a:spcAft>
              <a:buSzPts val="2800"/>
              <a:buNone/>
            </a:pPr>
            <a:r>
              <a:rPr b="1" lang="en-IN"/>
              <a:t>Preferred Diet</a:t>
            </a:r>
            <a:endParaRPr/>
          </a:p>
          <a:p>
            <a:pPr indent="0" lvl="0" marL="0" rtl="0" algn="l">
              <a:lnSpc>
                <a:spcPct val="90000"/>
              </a:lnSpc>
              <a:spcBef>
                <a:spcPts val="1000"/>
              </a:spcBef>
              <a:spcAft>
                <a:spcPts val="0"/>
              </a:spcAft>
              <a:buSzPts val="2800"/>
              <a:buNone/>
            </a:pPr>
            <a:r>
              <a:t/>
            </a:r>
            <a:endParaRPr/>
          </a:p>
          <a:p>
            <a:pPr indent="-228600" lvl="0" marL="228600" rtl="0" algn="just">
              <a:lnSpc>
                <a:spcPct val="90000"/>
              </a:lnSpc>
              <a:spcBef>
                <a:spcPts val="1000"/>
              </a:spcBef>
              <a:spcAft>
                <a:spcPts val="0"/>
              </a:spcAft>
              <a:buSzPts val="2800"/>
              <a:buChar char="•"/>
            </a:pPr>
            <a:r>
              <a:rPr lang="en-IN"/>
              <a:t>Take low-fat, low-calorie and high fiber food items</a:t>
            </a:r>
            <a:endParaRPr/>
          </a:p>
          <a:p>
            <a:pPr indent="-228600" lvl="0" marL="228600" rtl="0" algn="just">
              <a:lnSpc>
                <a:spcPct val="90000"/>
              </a:lnSpc>
              <a:spcBef>
                <a:spcPts val="1000"/>
              </a:spcBef>
              <a:spcAft>
                <a:spcPts val="0"/>
              </a:spcAft>
              <a:buSzPts val="2800"/>
              <a:buChar char="•"/>
            </a:pPr>
            <a:r>
              <a:rPr lang="en-IN"/>
              <a:t>Use warm water for drinking</a:t>
            </a:r>
            <a:endParaRPr/>
          </a:p>
          <a:p>
            <a:pPr indent="-228600" lvl="0" marL="228600" rtl="0" algn="just">
              <a:lnSpc>
                <a:spcPct val="90000"/>
              </a:lnSpc>
              <a:spcBef>
                <a:spcPts val="1000"/>
              </a:spcBef>
              <a:spcAft>
                <a:spcPts val="0"/>
              </a:spcAft>
              <a:buSzPts val="2800"/>
              <a:buChar char="•"/>
            </a:pPr>
            <a:r>
              <a:rPr lang="en-IN"/>
              <a:t>Include fresh and raw vegetables in daily meal.</a:t>
            </a:r>
            <a:endParaRPr/>
          </a:p>
          <a:p>
            <a:pPr indent="-228600" lvl="0" marL="228600" rtl="0" algn="just">
              <a:lnSpc>
                <a:spcPct val="90000"/>
              </a:lnSpc>
              <a:spcBef>
                <a:spcPts val="1000"/>
              </a:spcBef>
              <a:spcAft>
                <a:spcPts val="0"/>
              </a:spcAft>
              <a:buSzPts val="2800"/>
              <a:buChar char="•"/>
            </a:pPr>
            <a:r>
              <a:rPr lang="en-IN"/>
              <a:t>Steamed boiled and baked vegetables rather than fried</a:t>
            </a:r>
            <a:endParaRPr/>
          </a:p>
          <a:p>
            <a:pPr indent="-228600" lvl="0" marL="228600" rtl="0" algn="just">
              <a:lnSpc>
                <a:spcPct val="90000"/>
              </a:lnSpc>
              <a:spcBef>
                <a:spcPts val="1000"/>
              </a:spcBef>
              <a:spcAft>
                <a:spcPts val="0"/>
              </a:spcAft>
              <a:buSzPts val="2800"/>
              <a:buChar char="•"/>
            </a:pPr>
            <a:r>
              <a:rPr lang="en-IN"/>
              <a:t>Take Healthy foods such as –Walnuts, Salads, Bitter Gourd (</a:t>
            </a:r>
            <a:r>
              <a:rPr i="1" lang="en-IN"/>
              <a:t>Karela</a:t>
            </a:r>
            <a:r>
              <a:rPr lang="en-IN"/>
              <a:t>), Drumstick (</a:t>
            </a:r>
            <a:r>
              <a:rPr i="1" lang="en-IN"/>
              <a:t>Shigru</a:t>
            </a:r>
            <a:r>
              <a:rPr lang="en-IN"/>
              <a:t>), Barley (</a:t>
            </a:r>
            <a:r>
              <a:rPr i="1" lang="en-IN"/>
              <a:t>Yava</a:t>
            </a:r>
            <a:r>
              <a:rPr lang="en-IN"/>
              <a:t>), Methi (</a:t>
            </a:r>
            <a:r>
              <a:rPr i="1" lang="en-IN"/>
              <a:t>Fenugreek Seeds</a:t>
            </a:r>
            <a:r>
              <a:rPr lang="en-IN"/>
              <a:t>), Haldi (</a:t>
            </a:r>
            <a:r>
              <a:rPr i="1" lang="en-IN"/>
              <a:t>Turmeric</a:t>
            </a:r>
            <a:r>
              <a:rPr lang="en-IN"/>
              <a:t>), Moonga Daal (</a:t>
            </a:r>
            <a:r>
              <a:rPr i="1" lang="en-IN"/>
              <a:t>Green Gram</a:t>
            </a:r>
            <a:r>
              <a:rPr lang="en-IN"/>
              <a:t>),     Bajra (</a:t>
            </a:r>
            <a:r>
              <a:rPr i="1" lang="en-IN"/>
              <a:t>Millets</a:t>
            </a:r>
            <a:r>
              <a:rPr lang="en-IN"/>
              <a:t>), Honey (</a:t>
            </a:r>
            <a:r>
              <a:rPr i="1" lang="en-IN"/>
              <a:t>Madhu</a:t>
            </a:r>
            <a:r>
              <a:rPr lang="en-IN"/>
              <a:t>), Indian Gooseberry (</a:t>
            </a:r>
            <a:r>
              <a:rPr i="1" lang="en-IN"/>
              <a:t>Amla</a:t>
            </a:r>
            <a:r>
              <a:rPr lang="en-IN"/>
              <a:t>), Pomegranate (</a:t>
            </a:r>
            <a:r>
              <a:rPr i="1" lang="en-IN"/>
              <a:t>Anar</a:t>
            </a:r>
            <a:r>
              <a:rPr lang="en-IN"/>
              <a:t>) and Snake Gourd (</a:t>
            </a:r>
            <a:r>
              <a:rPr i="1" lang="en-IN"/>
              <a:t>Chichinda</a:t>
            </a:r>
            <a:r>
              <a:rPr lang="en-IN"/>
              <a:t>) etc.</a:t>
            </a:r>
            <a:endParaRPr/>
          </a:p>
          <a:p>
            <a:pPr indent="-50800" lvl="0" marL="228600" rtl="0" algn="l">
              <a:lnSpc>
                <a:spcPct val="90000"/>
              </a:lnSpc>
              <a:spcBef>
                <a:spcPts val="1000"/>
              </a:spcBef>
              <a:spcAft>
                <a:spcPts val="0"/>
              </a:spcAft>
              <a:buSzPts val="2800"/>
              <a:buNone/>
            </a:pPr>
            <a:r>
              <a:t/>
            </a:r>
            <a:endParaRPr/>
          </a:p>
        </p:txBody>
      </p:sp>
      <p:sp>
        <p:nvSpPr>
          <p:cNvPr id="157" name="Google Shape;157;p19"/>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0"/>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Restricted Diet</a:t>
            </a:r>
            <a:br>
              <a:rPr lang="en-IN"/>
            </a:br>
            <a:endParaRPr/>
          </a:p>
        </p:txBody>
      </p:sp>
      <p:sp>
        <p:nvSpPr>
          <p:cNvPr id="163" name="Google Shape;163;p20"/>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lnSpcReduction="10000"/>
          </a:bodyPr>
          <a:lstStyle/>
          <a:p>
            <a:pPr indent="-228600" lvl="0" marL="228600" rtl="0" algn="just">
              <a:lnSpc>
                <a:spcPct val="90000"/>
              </a:lnSpc>
              <a:spcBef>
                <a:spcPts val="0"/>
              </a:spcBef>
              <a:spcAft>
                <a:spcPts val="0"/>
              </a:spcAft>
              <a:buSzPts val="2800"/>
              <a:buChar char="•"/>
            </a:pPr>
            <a:r>
              <a:rPr lang="en-IN"/>
              <a:t>High carbohydrate food like – potato, rice etc.</a:t>
            </a:r>
            <a:endParaRPr/>
          </a:p>
          <a:p>
            <a:pPr indent="-50800" lvl="0" marL="228600" rtl="0" algn="just">
              <a:lnSpc>
                <a:spcPct val="90000"/>
              </a:lnSpc>
              <a:spcBef>
                <a:spcPts val="1000"/>
              </a:spcBef>
              <a:spcAft>
                <a:spcPts val="0"/>
              </a:spcAft>
              <a:buSzPts val="2800"/>
              <a:buNone/>
            </a:pPr>
            <a:r>
              <a:t/>
            </a:r>
            <a:endParaRPr/>
          </a:p>
          <a:p>
            <a:pPr indent="-228600" lvl="0" marL="228600" rtl="0" algn="just">
              <a:lnSpc>
                <a:spcPct val="90000"/>
              </a:lnSpc>
              <a:spcBef>
                <a:spcPts val="1000"/>
              </a:spcBef>
              <a:spcAft>
                <a:spcPts val="0"/>
              </a:spcAft>
              <a:buSzPts val="2800"/>
              <a:buChar char="•"/>
            </a:pPr>
            <a:r>
              <a:rPr lang="en-IN"/>
              <a:t>Sugar and sweet products, dairy products, fried and oily foods, fast foods, excess salt and meat of animals of marshy land</a:t>
            </a:r>
            <a:endParaRPr/>
          </a:p>
          <a:p>
            <a:pPr indent="-50800" lvl="0" marL="228600" rtl="0" algn="just">
              <a:lnSpc>
                <a:spcPct val="90000"/>
              </a:lnSpc>
              <a:spcBef>
                <a:spcPts val="1000"/>
              </a:spcBef>
              <a:spcAft>
                <a:spcPts val="0"/>
              </a:spcAft>
              <a:buSzPts val="2800"/>
              <a:buNone/>
            </a:pPr>
            <a:r>
              <a:t/>
            </a:r>
            <a:endParaRPr/>
          </a:p>
          <a:p>
            <a:pPr indent="-228600" lvl="0" marL="228600" rtl="0" algn="just">
              <a:lnSpc>
                <a:spcPct val="90000"/>
              </a:lnSpc>
              <a:spcBef>
                <a:spcPts val="1000"/>
              </a:spcBef>
              <a:spcAft>
                <a:spcPts val="0"/>
              </a:spcAft>
              <a:buSzPts val="2800"/>
              <a:buChar char="•"/>
            </a:pPr>
            <a:r>
              <a:rPr lang="en-IN"/>
              <a:t>Excessive sleep</a:t>
            </a:r>
            <a:endParaRPr/>
          </a:p>
          <a:p>
            <a:pPr indent="-50800" lvl="0" marL="228600" rtl="0" algn="just">
              <a:lnSpc>
                <a:spcPct val="90000"/>
              </a:lnSpc>
              <a:spcBef>
                <a:spcPts val="1000"/>
              </a:spcBef>
              <a:spcAft>
                <a:spcPts val="0"/>
              </a:spcAft>
              <a:buSzPts val="2800"/>
              <a:buNone/>
            </a:pPr>
            <a:r>
              <a:t/>
            </a:r>
            <a:endParaRPr/>
          </a:p>
          <a:p>
            <a:pPr indent="-228600" lvl="0" marL="228600" rtl="0" algn="just">
              <a:lnSpc>
                <a:spcPct val="90000"/>
              </a:lnSpc>
              <a:spcBef>
                <a:spcPts val="1000"/>
              </a:spcBef>
              <a:spcAft>
                <a:spcPts val="0"/>
              </a:spcAft>
              <a:buSzPts val="2800"/>
              <a:buChar char="•"/>
            </a:pPr>
            <a:r>
              <a:rPr lang="en-IN"/>
              <a:t>Alcohol and Smoking</a:t>
            </a:r>
            <a:endParaRPr/>
          </a:p>
          <a:p>
            <a:pPr indent="-50800" lvl="0" marL="228600" rtl="0" algn="just">
              <a:lnSpc>
                <a:spcPct val="90000"/>
              </a:lnSpc>
              <a:spcBef>
                <a:spcPts val="1000"/>
              </a:spcBef>
              <a:spcAft>
                <a:spcPts val="0"/>
              </a:spcAft>
              <a:buSzPts val="2800"/>
              <a:buNone/>
            </a:pPr>
            <a:r>
              <a:t/>
            </a:r>
            <a:endParaRPr/>
          </a:p>
          <a:p>
            <a:pPr indent="-228600" lvl="0" marL="228600" rtl="0" algn="just">
              <a:lnSpc>
                <a:spcPct val="90000"/>
              </a:lnSpc>
              <a:spcBef>
                <a:spcPts val="1000"/>
              </a:spcBef>
              <a:spcAft>
                <a:spcPts val="0"/>
              </a:spcAft>
              <a:buSzPts val="2800"/>
              <a:buChar char="•"/>
            </a:pPr>
            <a:r>
              <a:rPr lang="en-IN"/>
              <a:t>Salty foods or excessive salt in meals</a:t>
            </a:r>
            <a:endParaRPr/>
          </a:p>
          <a:p>
            <a:pPr indent="-50800" lvl="0" marL="228600" rtl="0" algn="l">
              <a:lnSpc>
                <a:spcPct val="90000"/>
              </a:lnSpc>
              <a:spcBef>
                <a:spcPts val="1000"/>
              </a:spcBef>
              <a:spcAft>
                <a:spcPts val="0"/>
              </a:spcAft>
              <a:buSzPts val="2800"/>
              <a:buNone/>
            </a:pPr>
            <a:r>
              <a:t/>
            </a:r>
            <a:endParaRPr/>
          </a:p>
        </p:txBody>
      </p:sp>
      <p:sp>
        <p:nvSpPr>
          <p:cNvPr id="164" name="Google Shape;164;p20"/>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sp>
        <p:nvSpPr>
          <p:cNvPr id="169" name="Google Shape;169;p21"/>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Gill Sans"/>
              <a:buNone/>
            </a:pPr>
            <a:r>
              <a:rPr b="1" lang="en-IN"/>
              <a:t>Recommended Lifestyle &amp; Yoga Practice</a:t>
            </a:r>
            <a:br>
              <a:rPr b="1" lang="en-IN"/>
            </a:br>
            <a:endParaRPr/>
          </a:p>
        </p:txBody>
      </p:sp>
      <p:graphicFrame>
        <p:nvGraphicFramePr>
          <p:cNvPr id="170" name="Google Shape;170;p21"/>
          <p:cNvGraphicFramePr/>
          <p:nvPr/>
        </p:nvGraphicFramePr>
        <p:xfrm>
          <a:off x="1012873" y="1800666"/>
          <a:ext cx="3000000" cy="3000000"/>
        </p:xfrm>
        <a:graphic>
          <a:graphicData uri="http://schemas.openxmlformats.org/drawingml/2006/table">
            <a:tbl>
              <a:tblPr bandCol="1" bandRow="1" firstCol="1" firstRow="1" lastCol="1" lastRow="1">
                <a:noFill/>
                <a:tableStyleId>{DC338E57-BF20-419B-9405-A877C7C2398B}</a:tableStyleId>
              </a:tblPr>
              <a:tblGrid>
                <a:gridCol w="2382875"/>
                <a:gridCol w="7958050"/>
              </a:tblGrid>
              <a:tr h="2029000">
                <a:tc>
                  <a:txBody>
                    <a:bodyPr/>
                    <a:lstStyle/>
                    <a:p>
                      <a:pPr indent="0" lvl="0" marL="67945" marR="0" rtl="0" algn="l">
                        <a:lnSpc>
                          <a:spcPct val="66250"/>
                        </a:lnSpc>
                        <a:spcBef>
                          <a:spcPts val="0"/>
                        </a:spcBef>
                        <a:spcAft>
                          <a:spcPts val="0"/>
                        </a:spcAft>
                        <a:buNone/>
                      </a:pPr>
                      <a:r>
                        <a:t/>
                      </a:r>
                      <a:endParaRPr b="0" sz="2000">
                        <a:latin typeface="Gill Sans"/>
                        <a:ea typeface="Gill Sans"/>
                        <a:cs typeface="Gill Sans"/>
                        <a:sym typeface="Gill Sans"/>
                      </a:endParaRPr>
                    </a:p>
                    <a:p>
                      <a:pPr indent="0" lvl="0" marL="67945" marR="0" rtl="0" algn="l">
                        <a:lnSpc>
                          <a:spcPct val="66250"/>
                        </a:lnSpc>
                        <a:spcBef>
                          <a:spcPts val="0"/>
                        </a:spcBef>
                        <a:spcAft>
                          <a:spcPts val="0"/>
                        </a:spcAft>
                        <a:buNone/>
                      </a:pPr>
                      <a:r>
                        <a:t/>
                      </a:r>
                      <a:endParaRPr b="0" sz="2000">
                        <a:latin typeface="Gill Sans"/>
                        <a:ea typeface="Gill Sans"/>
                        <a:cs typeface="Gill Sans"/>
                        <a:sym typeface="Gill Sans"/>
                      </a:endParaRPr>
                    </a:p>
                    <a:p>
                      <a:pPr indent="0" lvl="0" marL="67945" marR="0" rtl="0" algn="l">
                        <a:lnSpc>
                          <a:spcPct val="66250"/>
                        </a:lnSpc>
                        <a:spcBef>
                          <a:spcPts val="0"/>
                        </a:spcBef>
                        <a:spcAft>
                          <a:spcPts val="0"/>
                        </a:spcAft>
                        <a:buNone/>
                      </a:pPr>
                      <a:r>
                        <a:rPr b="0" lang="en-IN" sz="2000">
                          <a:latin typeface="Gill Sans"/>
                          <a:ea typeface="Gill Sans"/>
                          <a:cs typeface="Gill Sans"/>
                          <a:sym typeface="Gill Sans"/>
                        </a:rPr>
                        <a:t>Lifestyle practices</a:t>
                      </a:r>
                      <a:endParaRPr b="0" sz="2000">
                        <a:solidFill>
                          <a:schemeClr val="dk1"/>
                        </a:solidFill>
                        <a:latin typeface="Gill Sans"/>
                        <a:ea typeface="Gill Sans"/>
                        <a:cs typeface="Gill Sans"/>
                        <a:sym typeface="Gill Sans"/>
                      </a:endParaRPr>
                    </a:p>
                  </a:txBody>
                  <a:tcPr marT="0" marB="0" marR="0" marL="0"/>
                </a:tc>
                <a:tc>
                  <a:txBody>
                    <a:bodyPr/>
                    <a:lstStyle/>
                    <a:p>
                      <a:pPr indent="-273050" lvl="0" marL="342900" marR="0" rtl="0" algn="l">
                        <a:lnSpc>
                          <a:spcPct val="69250"/>
                        </a:lnSpc>
                        <a:spcBef>
                          <a:spcPts val="0"/>
                        </a:spcBef>
                        <a:spcAft>
                          <a:spcPts val="0"/>
                        </a:spcAft>
                        <a:buClr>
                          <a:schemeClr val="dk1"/>
                        </a:buClr>
                        <a:buSzPts val="1100"/>
                        <a:buFont typeface="Noto Sans Symbols"/>
                        <a:buNone/>
                      </a:pPr>
                      <a:r>
                        <a:t/>
                      </a:r>
                      <a:endParaRPr b="0" sz="2000">
                        <a:latin typeface="Gill Sans"/>
                        <a:ea typeface="Gill Sans"/>
                        <a:cs typeface="Gill Sans"/>
                        <a:sym typeface="Gill Sans"/>
                      </a:endParaRPr>
                    </a:p>
                    <a:p>
                      <a:pPr indent="-273050" lvl="0" marL="342900" marR="0" rtl="0" algn="l">
                        <a:lnSpc>
                          <a:spcPct val="69250"/>
                        </a:lnSpc>
                        <a:spcBef>
                          <a:spcPts val="0"/>
                        </a:spcBef>
                        <a:spcAft>
                          <a:spcPts val="0"/>
                        </a:spcAft>
                        <a:buClr>
                          <a:schemeClr val="dk1"/>
                        </a:buClr>
                        <a:buSzPts val="1100"/>
                        <a:buFont typeface="Noto Sans Symbols"/>
                        <a:buNone/>
                      </a:pPr>
                      <a:r>
                        <a:t/>
                      </a:r>
                      <a:endParaRPr b="0" sz="2000">
                        <a:latin typeface="Gill Sans"/>
                        <a:ea typeface="Gill Sans"/>
                        <a:cs typeface="Gill Sans"/>
                        <a:sym typeface="Gill Sans"/>
                      </a:endParaRPr>
                    </a:p>
                    <a:p>
                      <a:pPr indent="-342900" lvl="0" marL="342900" marR="0" rtl="0" algn="just">
                        <a:lnSpc>
                          <a:spcPct val="69250"/>
                        </a:lnSpc>
                        <a:spcBef>
                          <a:spcPts val="0"/>
                        </a:spcBef>
                        <a:spcAft>
                          <a:spcPts val="0"/>
                        </a:spcAft>
                        <a:buClr>
                          <a:schemeClr val="dk1"/>
                        </a:buClr>
                        <a:buSzPts val="1100"/>
                        <a:buFont typeface="Noto Sans Symbols"/>
                        <a:buChar char="∙"/>
                      </a:pPr>
                      <a:r>
                        <a:rPr b="0" lang="en-IN" sz="2000">
                          <a:latin typeface="Gill Sans"/>
                          <a:ea typeface="Gill Sans"/>
                          <a:cs typeface="Gill Sans"/>
                          <a:sym typeface="Gill Sans"/>
                        </a:rPr>
                        <a:t>Brisk morning walk of 45 minutes</a:t>
                      </a:r>
                      <a:endParaRPr b="0" sz="2000">
                        <a:latin typeface="Gill Sans"/>
                        <a:ea typeface="Gill Sans"/>
                        <a:cs typeface="Gill Sans"/>
                        <a:sym typeface="Gill Sans"/>
                      </a:endParaRPr>
                    </a:p>
                    <a:p>
                      <a:pPr indent="-342900" lvl="0" marL="342900" marR="0" rtl="0" algn="just">
                        <a:lnSpc>
                          <a:spcPct val="115000"/>
                        </a:lnSpc>
                        <a:spcBef>
                          <a:spcPts val="5"/>
                        </a:spcBef>
                        <a:spcAft>
                          <a:spcPts val="0"/>
                        </a:spcAft>
                        <a:buClr>
                          <a:schemeClr val="dk1"/>
                        </a:buClr>
                        <a:buSzPts val="1100"/>
                        <a:buFont typeface="Noto Sans Symbols"/>
                        <a:buChar char="∙"/>
                      </a:pPr>
                      <a:r>
                        <a:rPr b="0" lang="en-IN" sz="2000">
                          <a:latin typeface="Gill Sans"/>
                          <a:ea typeface="Gill Sans"/>
                          <a:cs typeface="Gill Sans"/>
                          <a:sym typeface="Gill Sans"/>
                        </a:rPr>
                        <a:t>Yoga and Meditation to manage stress and fatigue</a:t>
                      </a:r>
                      <a:endParaRPr b="0" sz="2000">
                        <a:latin typeface="Gill Sans"/>
                        <a:ea typeface="Gill Sans"/>
                        <a:cs typeface="Gill Sans"/>
                        <a:sym typeface="Gill Sans"/>
                      </a:endParaRPr>
                    </a:p>
                    <a:p>
                      <a:pPr indent="-342900" lvl="0" marL="342900" marR="0" rtl="0" algn="just">
                        <a:lnSpc>
                          <a:spcPct val="69750"/>
                        </a:lnSpc>
                        <a:spcBef>
                          <a:spcPts val="0"/>
                        </a:spcBef>
                        <a:spcAft>
                          <a:spcPts val="0"/>
                        </a:spcAft>
                        <a:buClr>
                          <a:schemeClr val="dk1"/>
                        </a:buClr>
                        <a:buSzPts val="1100"/>
                        <a:buFont typeface="Noto Sans Symbols"/>
                        <a:buChar char="∙"/>
                      </a:pPr>
                      <a:r>
                        <a:rPr b="0" lang="en-IN" sz="2000">
                          <a:latin typeface="Gill Sans"/>
                          <a:ea typeface="Gill Sans"/>
                          <a:cs typeface="Gill Sans"/>
                          <a:sym typeface="Gill Sans"/>
                        </a:rPr>
                        <a:t>Avoid Watching TV while having food</a:t>
                      </a:r>
                      <a:endParaRPr b="0" sz="2000">
                        <a:latin typeface="Gill Sans"/>
                        <a:ea typeface="Gill Sans"/>
                        <a:cs typeface="Gill Sans"/>
                        <a:sym typeface="Gill Sans"/>
                      </a:endParaRPr>
                    </a:p>
                    <a:p>
                      <a:pPr indent="-342900" lvl="0" marL="342900" marR="0" rtl="0" algn="just">
                        <a:lnSpc>
                          <a:spcPct val="69750"/>
                        </a:lnSpc>
                        <a:spcBef>
                          <a:spcPts val="0"/>
                        </a:spcBef>
                        <a:spcAft>
                          <a:spcPts val="0"/>
                        </a:spcAft>
                        <a:buClr>
                          <a:schemeClr val="dk1"/>
                        </a:buClr>
                        <a:buSzPts val="1100"/>
                        <a:buFont typeface="Noto Sans Symbols"/>
                        <a:buChar char="∙"/>
                      </a:pPr>
                      <a:r>
                        <a:rPr b="0" lang="en-IN" sz="2000">
                          <a:latin typeface="Gill Sans"/>
                          <a:ea typeface="Gill Sans"/>
                          <a:cs typeface="Gill Sans"/>
                          <a:sym typeface="Gill Sans"/>
                        </a:rPr>
                        <a:t>Avoid excessive sleep especially during daytime after meal</a:t>
                      </a:r>
                      <a:endParaRPr b="0" sz="2000">
                        <a:solidFill>
                          <a:schemeClr val="dk1"/>
                        </a:solidFill>
                        <a:latin typeface="Gill Sans"/>
                        <a:ea typeface="Gill Sans"/>
                        <a:cs typeface="Gill Sans"/>
                        <a:sym typeface="Gill Sans"/>
                      </a:endParaRPr>
                    </a:p>
                  </a:txBody>
                  <a:tcPr marT="0" marB="0" marR="0" marL="0"/>
                </a:tc>
              </a:tr>
              <a:tr h="2106900">
                <a:tc>
                  <a:txBody>
                    <a:bodyPr/>
                    <a:lstStyle/>
                    <a:p>
                      <a:pPr indent="0" lvl="0" marL="67945" marR="85090" rtl="0" algn="l">
                        <a:lnSpc>
                          <a:spcPct val="115000"/>
                        </a:lnSpc>
                        <a:spcBef>
                          <a:spcPts val="0"/>
                        </a:spcBef>
                        <a:spcAft>
                          <a:spcPts val="0"/>
                        </a:spcAft>
                        <a:buNone/>
                      </a:pPr>
                      <a:r>
                        <a:t/>
                      </a:r>
                      <a:endParaRPr b="0" sz="2000">
                        <a:latin typeface="Gill Sans"/>
                        <a:ea typeface="Gill Sans"/>
                        <a:cs typeface="Gill Sans"/>
                        <a:sym typeface="Gill Sans"/>
                      </a:endParaRPr>
                    </a:p>
                    <a:p>
                      <a:pPr indent="0" lvl="0" marL="67945" marR="85090" rtl="0" algn="l">
                        <a:lnSpc>
                          <a:spcPct val="115000"/>
                        </a:lnSpc>
                        <a:spcBef>
                          <a:spcPts val="0"/>
                        </a:spcBef>
                        <a:spcAft>
                          <a:spcPts val="0"/>
                        </a:spcAft>
                        <a:buNone/>
                      </a:pPr>
                      <a:r>
                        <a:rPr b="0" lang="en-IN" sz="2000">
                          <a:latin typeface="Gill Sans"/>
                          <a:ea typeface="Gill Sans"/>
                          <a:cs typeface="Gill Sans"/>
                          <a:sym typeface="Gill Sans"/>
                        </a:rPr>
                        <a:t>Yoga practices</a:t>
                      </a:r>
                      <a:endParaRPr/>
                    </a:p>
                    <a:p>
                      <a:pPr indent="0" lvl="0" marL="67945" marR="85090" rtl="0" algn="l">
                        <a:lnSpc>
                          <a:spcPct val="115000"/>
                        </a:lnSpc>
                        <a:spcBef>
                          <a:spcPts val="0"/>
                        </a:spcBef>
                        <a:spcAft>
                          <a:spcPts val="0"/>
                        </a:spcAft>
                        <a:buNone/>
                      </a:pPr>
                      <a:r>
                        <a:rPr b="0" lang="en-IN" sz="2000">
                          <a:latin typeface="Gill Sans"/>
                          <a:ea typeface="Gill Sans"/>
                          <a:cs typeface="Gill Sans"/>
                          <a:sym typeface="Gill Sans"/>
                        </a:rPr>
                        <a:t>(As per yoga protocol)</a:t>
                      </a:r>
                      <a:endParaRPr b="0" sz="2000">
                        <a:solidFill>
                          <a:schemeClr val="dk1"/>
                        </a:solidFill>
                        <a:latin typeface="Gill Sans"/>
                        <a:ea typeface="Gill Sans"/>
                        <a:cs typeface="Gill Sans"/>
                        <a:sym typeface="Gill Sans"/>
                      </a:endParaRPr>
                    </a:p>
                  </a:txBody>
                  <a:tcPr marT="0" marB="0" marR="0" marL="0"/>
                </a:tc>
                <a:tc>
                  <a:txBody>
                    <a:bodyPr/>
                    <a:lstStyle/>
                    <a:p>
                      <a:pPr indent="0" lvl="0" marL="67945" marR="1696720" rtl="0" algn="just">
                        <a:lnSpc>
                          <a:spcPct val="115000"/>
                        </a:lnSpc>
                        <a:spcBef>
                          <a:spcPts val="0"/>
                        </a:spcBef>
                        <a:spcAft>
                          <a:spcPts val="0"/>
                        </a:spcAft>
                        <a:buNone/>
                      </a:pPr>
                      <a:r>
                        <a:t/>
                      </a:r>
                      <a:endParaRPr b="0" sz="2000">
                        <a:latin typeface="Gill Sans"/>
                        <a:ea typeface="Gill Sans"/>
                        <a:cs typeface="Gill Sans"/>
                        <a:sym typeface="Gill Sans"/>
                      </a:endParaRPr>
                    </a:p>
                    <a:p>
                      <a:pPr indent="0" lvl="0" marL="67945" marR="1696720" rtl="0" algn="just">
                        <a:lnSpc>
                          <a:spcPct val="115000"/>
                        </a:lnSpc>
                        <a:spcBef>
                          <a:spcPts val="0"/>
                        </a:spcBef>
                        <a:spcAft>
                          <a:spcPts val="0"/>
                        </a:spcAft>
                        <a:buNone/>
                      </a:pPr>
                      <a:r>
                        <a:rPr b="0" lang="en-IN" sz="2000">
                          <a:latin typeface="Gill Sans"/>
                          <a:ea typeface="Gill Sans"/>
                          <a:cs typeface="Gill Sans"/>
                          <a:sym typeface="Gill Sans"/>
                        </a:rPr>
                        <a:t>Suryanamaskar, Paschimottasan, Janusirshasana, Tadasana, Katichakrasana, Konasana, Pavanmuktasana</a:t>
                      </a:r>
                      <a:endParaRPr b="0" sz="2000">
                        <a:latin typeface="Gill Sans"/>
                        <a:ea typeface="Gill Sans"/>
                        <a:cs typeface="Gill Sans"/>
                        <a:sym typeface="Gill Sans"/>
                      </a:endParaRPr>
                    </a:p>
                    <a:p>
                      <a:pPr indent="0" lvl="0" marL="67945" marR="1696720" rtl="0" algn="just">
                        <a:lnSpc>
                          <a:spcPct val="115000"/>
                        </a:lnSpc>
                        <a:spcBef>
                          <a:spcPts val="0"/>
                        </a:spcBef>
                        <a:spcAft>
                          <a:spcPts val="0"/>
                        </a:spcAft>
                        <a:buClr>
                          <a:schemeClr val="dk1"/>
                        </a:buClr>
                        <a:buSzPts val="2000"/>
                        <a:buFont typeface="Gill Sans"/>
                        <a:buNone/>
                      </a:pPr>
                      <a:r>
                        <a:rPr b="0" lang="en-IN" sz="2000">
                          <a:latin typeface="Gill Sans"/>
                          <a:ea typeface="Gill Sans"/>
                          <a:cs typeface="Gill Sans"/>
                          <a:sym typeface="Gill Sans"/>
                        </a:rPr>
                        <a:t>Kapalbhatti, Agnisar, Kunjal,</a:t>
                      </a:r>
                      <a:endParaRPr b="0" sz="2000">
                        <a:latin typeface="Gill Sans"/>
                        <a:ea typeface="Gill Sans"/>
                        <a:cs typeface="Gill Sans"/>
                        <a:sym typeface="Gill Sans"/>
                      </a:endParaRPr>
                    </a:p>
                    <a:p>
                      <a:pPr indent="0" lvl="0" marL="67945" marR="1696720" rtl="0" algn="just">
                        <a:lnSpc>
                          <a:spcPct val="115000"/>
                        </a:lnSpc>
                        <a:spcBef>
                          <a:spcPts val="0"/>
                        </a:spcBef>
                        <a:spcAft>
                          <a:spcPts val="0"/>
                        </a:spcAft>
                        <a:buNone/>
                      </a:pPr>
                      <a:r>
                        <a:t/>
                      </a:r>
                      <a:endParaRPr b="0" sz="2000">
                        <a:latin typeface="Gill Sans"/>
                        <a:ea typeface="Gill Sans"/>
                        <a:cs typeface="Gill Sans"/>
                        <a:sym typeface="Gill Sans"/>
                      </a:endParaRPr>
                    </a:p>
                    <a:p>
                      <a:pPr indent="0" lvl="0" marL="67945" marR="0" rtl="0" algn="just">
                        <a:lnSpc>
                          <a:spcPct val="115000"/>
                        </a:lnSpc>
                        <a:spcBef>
                          <a:spcPts val="0"/>
                        </a:spcBef>
                        <a:spcAft>
                          <a:spcPts val="0"/>
                        </a:spcAft>
                        <a:buNone/>
                      </a:pPr>
                      <a:r>
                        <a:t/>
                      </a:r>
                      <a:endParaRPr b="0" sz="2000">
                        <a:solidFill>
                          <a:schemeClr val="dk1"/>
                        </a:solidFill>
                        <a:latin typeface="Gill Sans"/>
                        <a:ea typeface="Gill Sans"/>
                        <a:cs typeface="Gill Sans"/>
                        <a:sym typeface="Gill Sans"/>
                      </a:endParaRPr>
                    </a:p>
                  </a:txBody>
                  <a:tcPr marT="0" marB="0" marR="0" marL="0"/>
                </a:tc>
              </a:tr>
            </a:tbl>
          </a:graphicData>
        </a:graphic>
      </p:graphicFrame>
      <p:sp>
        <p:nvSpPr>
          <p:cNvPr id="171" name="Google Shape;171;p21"/>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2"/>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Medication</a:t>
            </a:r>
            <a:br>
              <a:rPr lang="en-IN"/>
            </a:br>
            <a:endParaRPr/>
          </a:p>
        </p:txBody>
      </p:sp>
      <p:sp>
        <p:nvSpPr>
          <p:cNvPr id="177" name="Google Shape;177;p22"/>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graphicFrame>
        <p:nvGraphicFramePr>
          <p:cNvPr id="178" name="Google Shape;178;p22"/>
          <p:cNvGraphicFramePr/>
          <p:nvPr/>
        </p:nvGraphicFramePr>
        <p:xfrm>
          <a:off x="838200" y="1543882"/>
          <a:ext cx="3000000" cy="3000000"/>
        </p:xfrm>
        <a:graphic>
          <a:graphicData uri="http://schemas.openxmlformats.org/drawingml/2006/table">
            <a:tbl>
              <a:tblPr bandRow="1" firstRow="1">
                <a:noFill/>
                <a:tableStyleId>{73534FF1-6537-415C-B1B8-958422C862BE}</a:tableStyleId>
              </a:tblPr>
              <a:tblGrid>
                <a:gridCol w="3443050"/>
                <a:gridCol w="3443050"/>
                <a:gridCol w="3443050"/>
              </a:tblGrid>
              <a:tr h="688075">
                <a:tc gridSpan="3">
                  <a:txBody>
                    <a:bodyPr/>
                    <a:lstStyle/>
                    <a:p>
                      <a:pPr indent="0" lvl="0" marL="67945" marR="0" rtl="0" algn="ctr">
                        <a:lnSpc>
                          <a:spcPct val="73000"/>
                        </a:lnSpc>
                        <a:spcBef>
                          <a:spcPts val="0"/>
                        </a:spcBef>
                        <a:spcAft>
                          <a:spcPts val="0"/>
                        </a:spcAft>
                        <a:buNone/>
                      </a:pPr>
                      <a:r>
                        <a:rPr lang="en-IN" sz="2000">
                          <a:solidFill>
                            <a:schemeClr val="lt1"/>
                          </a:solidFill>
                          <a:latin typeface="Gill Sans"/>
                          <a:ea typeface="Gill Sans"/>
                          <a:cs typeface="Gill Sans"/>
                          <a:sym typeface="Gill Sans"/>
                        </a:rPr>
                        <a:t>(As per the Prakriti of the patient and severity of the illness)</a:t>
                      </a:r>
                      <a:endParaRPr/>
                    </a:p>
                  </a:txBody>
                  <a:tcPr marT="0" marB="0" marR="0" marL="0" anchor="ctr"/>
                </a:tc>
                <a:tc hMerge="1"/>
                <a:tc hMerge="1"/>
              </a:tr>
              <a:tr h="1168125">
                <a:tc rowSpan="2">
                  <a:txBody>
                    <a:bodyPr/>
                    <a:lstStyle/>
                    <a:p>
                      <a:pPr indent="0" lvl="0" marL="67945" marR="607060" rtl="0" algn="l">
                        <a:lnSpc>
                          <a:spcPct val="115000"/>
                        </a:lnSpc>
                        <a:spcBef>
                          <a:spcPts val="0"/>
                        </a:spcBef>
                        <a:spcAft>
                          <a:spcPts val="0"/>
                        </a:spcAft>
                        <a:buNone/>
                      </a:pPr>
                      <a:r>
                        <a:rPr lang="en-IN" sz="2000">
                          <a:latin typeface="Gill Sans"/>
                          <a:ea typeface="Gill Sans"/>
                          <a:cs typeface="Gill Sans"/>
                          <a:sym typeface="Gill Sans"/>
                        </a:rPr>
                        <a:t>Single  drug</a:t>
                      </a:r>
                      <a:endParaRPr sz="2000">
                        <a:solidFill>
                          <a:schemeClr val="dk1"/>
                        </a:solidFill>
                        <a:latin typeface="Gill Sans"/>
                        <a:ea typeface="Gill Sans"/>
                        <a:cs typeface="Gill Sans"/>
                        <a:sym typeface="Gill Sans"/>
                      </a:endParaRPr>
                    </a:p>
                  </a:txBody>
                  <a:tcPr marT="0" marB="0" marR="0" marL="0"/>
                </a:tc>
                <a:tc>
                  <a:txBody>
                    <a:bodyPr/>
                    <a:lstStyle/>
                    <a:p>
                      <a:pPr indent="0" lvl="0" marL="66675" marR="0" rtl="0" algn="l">
                        <a:lnSpc>
                          <a:spcPct val="66500"/>
                        </a:lnSpc>
                        <a:spcBef>
                          <a:spcPts val="0"/>
                        </a:spcBef>
                        <a:spcAft>
                          <a:spcPts val="0"/>
                        </a:spcAft>
                        <a:buNone/>
                      </a:pPr>
                      <a:r>
                        <a:t/>
                      </a:r>
                      <a:endParaRPr sz="2000">
                        <a:latin typeface="Gill Sans"/>
                        <a:ea typeface="Gill Sans"/>
                        <a:cs typeface="Gill Sans"/>
                        <a:sym typeface="Gill Sans"/>
                      </a:endParaRPr>
                    </a:p>
                    <a:p>
                      <a:pPr indent="0" lvl="0" marL="66675" marR="0" rtl="0" algn="l">
                        <a:lnSpc>
                          <a:spcPct val="66500"/>
                        </a:lnSpc>
                        <a:spcBef>
                          <a:spcPts val="0"/>
                        </a:spcBef>
                        <a:spcAft>
                          <a:spcPts val="0"/>
                        </a:spcAft>
                        <a:buNone/>
                      </a:pPr>
                      <a:r>
                        <a:rPr lang="en-IN" sz="2000">
                          <a:latin typeface="Gill Sans"/>
                          <a:ea typeface="Gill Sans"/>
                          <a:cs typeface="Gill Sans"/>
                          <a:sym typeface="Gill Sans"/>
                        </a:rPr>
                        <a:t>Shunthi</a:t>
                      </a:r>
                      <a:endParaRPr sz="2000">
                        <a:latin typeface="Gill Sans"/>
                        <a:ea typeface="Gill Sans"/>
                        <a:cs typeface="Gill Sans"/>
                        <a:sym typeface="Gill Sans"/>
                      </a:endParaRPr>
                    </a:p>
                    <a:p>
                      <a:pPr indent="0" lvl="0" marL="98425" marR="0" rtl="0" algn="l">
                        <a:lnSpc>
                          <a:spcPct val="63000"/>
                        </a:lnSpc>
                        <a:spcBef>
                          <a:spcPts val="0"/>
                        </a:spcBef>
                        <a:spcAft>
                          <a:spcPts val="0"/>
                        </a:spcAft>
                        <a:buNone/>
                      </a:pPr>
                      <a:r>
                        <a:t/>
                      </a:r>
                      <a:endParaRPr sz="2000">
                        <a:latin typeface="Gill Sans"/>
                        <a:ea typeface="Gill Sans"/>
                        <a:cs typeface="Gill Sans"/>
                        <a:sym typeface="Gill Sans"/>
                      </a:endParaRPr>
                    </a:p>
                    <a:p>
                      <a:pPr indent="0" lvl="0" marL="98425" marR="0" rtl="0" algn="l">
                        <a:lnSpc>
                          <a:spcPct val="63000"/>
                        </a:lnSpc>
                        <a:spcBef>
                          <a:spcPts val="0"/>
                        </a:spcBef>
                        <a:spcAft>
                          <a:spcPts val="0"/>
                        </a:spcAft>
                        <a:buNone/>
                      </a:pPr>
                      <a:r>
                        <a:rPr lang="en-IN" sz="2000">
                          <a:latin typeface="Gill Sans"/>
                          <a:ea typeface="Gill Sans"/>
                          <a:cs typeface="Gill Sans"/>
                          <a:sym typeface="Gill Sans"/>
                        </a:rPr>
                        <a:t>(Zinziber Officinalis)</a:t>
                      </a:r>
                      <a:endParaRPr b="1" sz="2000">
                        <a:latin typeface="Gill Sans"/>
                        <a:ea typeface="Gill Sans"/>
                        <a:cs typeface="Gill Sans"/>
                        <a:sym typeface="Gill Sans"/>
                      </a:endParaRPr>
                    </a:p>
                  </a:txBody>
                  <a:tcPr marT="0" marB="0" marR="0" marL="0"/>
                </a:tc>
                <a:tc>
                  <a:txBody>
                    <a:bodyPr/>
                    <a:lstStyle/>
                    <a:p>
                      <a:pPr indent="0" lvl="0" marL="68580" marR="0" rtl="0" algn="l">
                        <a:lnSpc>
                          <a:spcPct val="66500"/>
                        </a:lnSpc>
                        <a:spcBef>
                          <a:spcPts val="0"/>
                        </a:spcBef>
                        <a:spcAft>
                          <a:spcPts val="0"/>
                        </a:spcAft>
                        <a:buNone/>
                      </a:pPr>
                      <a:r>
                        <a:t/>
                      </a:r>
                      <a:endParaRPr sz="2000">
                        <a:latin typeface="Gill Sans"/>
                        <a:ea typeface="Gill Sans"/>
                        <a:cs typeface="Gill Sans"/>
                        <a:sym typeface="Gill Sans"/>
                      </a:endParaRPr>
                    </a:p>
                    <a:p>
                      <a:pPr indent="0" lvl="0" marL="68580" marR="0" rtl="0" algn="l">
                        <a:lnSpc>
                          <a:spcPct val="66500"/>
                        </a:lnSpc>
                        <a:spcBef>
                          <a:spcPts val="0"/>
                        </a:spcBef>
                        <a:spcAft>
                          <a:spcPts val="0"/>
                        </a:spcAft>
                        <a:buNone/>
                      </a:pPr>
                      <a:r>
                        <a:rPr lang="en-IN" sz="2000">
                          <a:latin typeface="Gill Sans"/>
                          <a:ea typeface="Gill Sans"/>
                          <a:cs typeface="Gill Sans"/>
                          <a:sym typeface="Gill Sans"/>
                        </a:rPr>
                        <a:t>1-2 gm B.D.</a:t>
                      </a:r>
                      <a:endParaRPr sz="2000">
                        <a:solidFill>
                          <a:schemeClr val="dk1"/>
                        </a:solidFill>
                        <a:latin typeface="Gill Sans"/>
                        <a:ea typeface="Gill Sans"/>
                        <a:cs typeface="Gill Sans"/>
                        <a:sym typeface="Gill Sans"/>
                      </a:endParaRPr>
                    </a:p>
                  </a:txBody>
                  <a:tcPr marT="0" marB="0" marR="0" marL="0"/>
                </a:tc>
              </a:tr>
              <a:tr h="1168125">
                <a:tc vMerge="1"/>
                <a:tc>
                  <a:txBody>
                    <a:bodyPr/>
                    <a:lstStyle/>
                    <a:p>
                      <a:pPr indent="0" lvl="0" marL="66675" marR="0" rtl="0" algn="l">
                        <a:lnSpc>
                          <a:spcPct val="66250"/>
                        </a:lnSpc>
                        <a:spcBef>
                          <a:spcPts val="0"/>
                        </a:spcBef>
                        <a:spcAft>
                          <a:spcPts val="0"/>
                        </a:spcAft>
                        <a:buNone/>
                      </a:pPr>
                      <a:r>
                        <a:t/>
                      </a:r>
                      <a:endParaRPr sz="2000">
                        <a:latin typeface="Gill Sans"/>
                        <a:ea typeface="Gill Sans"/>
                        <a:cs typeface="Gill Sans"/>
                        <a:sym typeface="Gill Sans"/>
                      </a:endParaRPr>
                    </a:p>
                    <a:p>
                      <a:pPr indent="0" lvl="0" marL="66675" marR="0" rtl="0" algn="l">
                        <a:lnSpc>
                          <a:spcPct val="66250"/>
                        </a:lnSpc>
                        <a:spcBef>
                          <a:spcPts val="0"/>
                        </a:spcBef>
                        <a:spcAft>
                          <a:spcPts val="0"/>
                        </a:spcAft>
                        <a:buNone/>
                      </a:pPr>
                      <a:r>
                        <a:rPr lang="en-IN" sz="2000">
                          <a:latin typeface="Gill Sans"/>
                          <a:ea typeface="Gill Sans"/>
                          <a:cs typeface="Gill Sans"/>
                          <a:sym typeface="Gill Sans"/>
                        </a:rPr>
                        <a:t>Haridra</a:t>
                      </a:r>
                      <a:endParaRPr sz="2000">
                        <a:latin typeface="Gill Sans"/>
                        <a:ea typeface="Gill Sans"/>
                        <a:cs typeface="Gill Sans"/>
                        <a:sym typeface="Gill Sans"/>
                      </a:endParaRPr>
                    </a:p>
                    <a:p>
                      <a:pPr indent="0" lvl="0" marL="66675" marR="0" rtl="0" algn="l">
                        <a:lnSpc>
                          <a:spcPct val="63000"/>
                        </a:lnSpc>
                        <a:spcBef>
                          <a:spcPts val="0"/>
                        </a:spcBef>
                        <a:spcAft>
                          <a:spcPts val="0"/>
                        </a:spcAft>
                        <a:buNone/>
                      </a:pPr>
                      <a:r>
                        <a:t/>
                      </a:r>
                      <a:endParaRPr sz="2000">
                        <a:latin typeface="Gill Sans"/>
                        <a:ea typeface="Gill Sans"/>
                        <a:cs typeface="Gill Sans"/>
                        <a:sym typeface="Gill Sans"/>
                      </a:endParaRPr>
                    </a:p>
                    <a:p>
                      <a:pPr indent="0" lvl="0" marL="66675" marR="0" rtl="0" algn="l">
                        <a:lnSpc>
                          <a:spcPct val="63000"/>
                        </a:lnSpc>
                        <a:spcBef>
                          <a:spcPts val="0"/>
                        </a:spcBef>
                        <a:spcAft>
                          <a:spcPts val="0"/>
                        </a:spcAft>
                        <a:buNone/>
                      </a:pPr>
                      <a:r>
                        <a:rPr lang="en-IN" sz="2000">
                          <a:latin typeface="Gill Sans"/>
                          <a:ea typeface="Gill Sans"/>
                          <a:cs typeface="Gill Sans"/>
                          <a:sym typeface="Gill Sans"/>
                        </a:rPr>
                        <a:t>(Curcuma Longa)</a:t>
                      </a:r>
                      <a:endParaRPr b="1" sz="2000">
                        <a:latin typeface="Gill Sans"/>
                        <a:ea typeface="Gill Sans"/>
                        <a:cs typeface="Gill Sans"/>
                        <a:sym typeface="Gill Sans"/>
                      </a:endParaRPr>
                    </a:p>
                  </a:txBody>
                  <a:tcPr marT="0" marB="0" marR="0" marL="0"/>
                </a:tc>
                <a:tc>
                  <a:txBody>
                    <a:bodyPr/>
                    <a:lstStyle/>
                    <a:p>
                      <a:pPr indent="0" lvl="0" marL="68580" marR="0" rtl="0" algn="l">
                        <a:lnSpc>
                          <a:spcPct val="66250"/>
                        </a:lnSpc>
                        <a:spcBef>
                          <a:spcPts val="0"/>
                        </a:spcBef>
                        <a:spcAft>
                          <a:spcPts val="0"/>
                        </a:spcAft>
                        <a:buNone/>
                      </a:pPr>
                      <a:r>
                        <a:t/>
                      </a:r>
                      <a:endParaRPr sz="2000">
                        <a:latin typeface="Gill Sans"/>
                        <a:ea typeface="Gill Sans"/>
                        <a:cs typeface="Gill Sans"/>
                        <a:sym typeface="Gill Sans"/>
                      </a:endParaRPr>
                    </a:p>
                    <a:p>
                      <a:pPr indent="0" lvl="0" marL="68580" marR="0" rtl="0" algn="l">
                        <a:lnSpc>
                          <a:spcPct val="66250"/>
                        </a:lnSpc>
                        <a:spcBef>
                          <a:spcPts val="0"/>
                        </a:spcBef>
                        <a:spcAft>
                          <a:spcPts val="0"/>
                        </a:spcAft>
                        <a:buNone/>
                      </a:pPr>
                      <a:r>
                        <a:rPr lang="en-IN" sz="2000">
                          <a:latin typeface="Gill Sans"/>
                          <a:ea typeface="Gill Sans"/>
                          <a:cs typeface="Gill Sans"/>
                          <a:sym typeface="Gill Sans"/>
                        </a:rPr>
                        <a:t>3-6 gm B.D.</a:t>
                      </a:r>
                      <a:endParaRPr sz="2000">
                        <a:solidFill>
                          <a:schemeClr val="dk1"/>
                        </a:solidFill>
                        <a:latin typeface="Gill Sans"/>
                        <a:ea typeface="Gill Sans"/>
                        <a:cs typeface="Gill Sans"/>
                        <a:sym typeface="Gill Sans"/>
                      </a:endParaRPr>
                    </a:p>
                  </a:txBody>
                  <a:tcPr marT="0" marB="0" marR="0" marL="0"/>
                </a:tc>
              </a:tr>
              <a:tr h="725425">
                <a:tc rowSpan="2">
                  <a:txBody>
                    <a:bodyPr/>
                    <a:lstStyle/>
                    <a:p>
                      <a:pPr indent="0" lvl="0" marL="67945" marR="0" rtl="0" algn="l">
                        <a:lnSpc>
                          <a:spcPct val="115000"/>
                        </a:lnSpc>
                        <a:spcBef>
                          <a:spcPts val="0"/>
                        </a:spcBef>
                        <a:spcAft>
                          <a:spcPts val="0"/>
                        </a:spcAft>
                        <a:buNone/>
                      </a:pPr>
                      <a:r>
                        <a:rPr lang="en-IN" sz="2000">
                          <a:latin typeface="Gill Sans"/>
                          <a:ea typeface="Gill Sans"/>
                          <a:cs typeface="Gill Sans"/>
                          <a:sym typeface="Gill Sans"/>
                        </a:rPr>
                        <a:t> </a:t>
                      </a:r>
                      <a:endParaRPr sz="2000">
                        <a:latin typeface="Gill Sans"/>
                        <a:ea typeface="Gill Sans"/>
                        <a:cs typeface="Gill Sans"/>
                        <a:sym typeface="Gill Sans"/>
                      </a:endParaRPr>
                    </a:p>
                    <a:p>
                      <a:pPr indent="0" lvl="0" marL="67945" marR="203835" rtl="0" algn="l">
                        <a:lnSpc>
                          <a:spcPct val="115000"/>
                        </a:lnSpc>
                        <a:spcBef>
                          <a:spcPts val="0"/>
                        </a:spcBef>
                        <a:spcAft>
                          <a:spcPts val="0"/>
                        </a:spcAft>
                        <a:buNone/>
                      </a:pPr>
                      <a:r>
                        <a:rPr lang="en-IN" sz="2000">
                          <a:latin typeface="Gill Sans"/>
                          <a:ea typeface="Gill Sans"/>
                          <a:cs typeface="Gill Sans"/>
                          <a:sym typeface="Gill Sans"/>
                        </a:rPr>
                        <a:t>Poly herbal formulations</a:t>
                      </a:r>
                      <a:endParaRPr sz="2000">
                        <a:solidFill>
                          <a:schemeClr val="dk1"/>
                        </a:solidFill>
                        <a:latin typeface="Gill Sans"/>
                        <a:ea typeface="Gill Sans"/>
                        <a:cs typeface="Gill Sans"/>
                        <a:sym typeface="Gill Sans"/>
                      </a:endParaRPr>
                    </a:p>
                  </a:txBody>
                  <a:tcPr marT="0" marB="0" marR="0" marL="0"/>
                </a:tc>
                <a:tc>
                  <a:txBody>
                    <a:bodyPr/>
                    <a:lstStyle/>
                    <a:p>
                      <a:pPr indent="0" lvl="0" marL="66675" marR="0" rtl="0" algn="l">
                        <a:lnSpc>
                          <a:spcPct val="79250"/>
                        </a:lnSpc>
                        <a:spcBef>
                          <a:spcPts val="0"/>
                        </a:spcBef>
                        <a:spcAft>
                          <a:spcPts val="0"/>
                        </a:spcAft>
                        <a:buNone/>
                      </a:pPr>
                      <a:r>
                        <a:t/>
                      </a:r>
                      <a:endParaRPr sz="2000">
                        <a:latin typeface="Gill Sans"/>
                        <a:ea typeface="Gill Sans"/>
                        <a:cs typeface="Gill Sans"/>
                        <a:sym typeface="Gill Sans"/>
                      </a:endParaRPr>
                    </a:p>
                    <a:p>
                      <a:pPr indent="0" lvl="0" marL="66675" marR="0" rtl="0" algn="l">
                        <a:lnSpc>
                          <a:spcPct val="79250"/>
                        </a:lnSpc>
                        <a:spcBef>
                          <a:spcPts val="0"/>
                        </a:spcBef>
                        <a:spcAft>
                          <a:spcPts val="0"/>
                        </a:spcAft>
                        <a:buNone/>
                      </a:pPr>
                      <a:r>
                        <a:rPr lang="en-IN" sz="2000">
                          <a:latin typeface="Gill Sans"/>
                          <a:ea typeface="Gill Sans"/>
                          <a:cs typeface="Gill Sans"/>
                          <a:sym typeface="Gill Sans"/>
                        </a:rPr>
                        <a:t>Trikatu Churna</a:t>
                      </a:r>
                      <a:endParaRPr b="1" sz="2000">
                        <a:latin typeface="Gill Sans"/>
                        <a:ea typeface="Gill Sans"/>
                        <a:cs typeface="Gill Sans"/>
                        <a:sym typeface="Gill Sans"/>
                      </a:endParaRPr>
                    </a:p>
                  </a:txBody>
                  <a:tcPr marT="0" marB="0" marR="0" marL="0"/>
                </a:tc>
                <a:tc>
                  <a:txBody>
                    <a:bodyPr/>
                    <a:lstStyle/>
                    <a:p>
                      <a:pPr indent="0" lvl="0" marL="68580" marR="0" rtl="0" algn="l">
                        <a:lnSpc>
                          <a:spcPct val="79250"/>
                        </a:lnSpc>
                        <a:spcBef>
                          <a:spcPts val="0"/>
                        </a:spcBef>
                        <a:spcAft>
                          <a:spcPts val="0"/>
                        </a:spcAft>
                        <a:buNone/>
                      </a:pPr>
                      <a:r>
                        <a:t/>
                      </a:r>
                      <a:endParaRPr sz="2000">
                        <a:latin typeface="Gill Sans"/>
                        <a:ea typeface="Gill Sans"/>
                        <a:cs typeface="Gill Sans"/>
                        <a:sym typeface="Gill Sans"/>
                      </a:endParaRPr>
                    </a:p>
                    <a:p>
                      <a:pPr indent="0" lvl="0" marL="68580" marR="0" rtl="0" algn="l">
                        <a:lnSpc>
                          <a:spcPct val="79250"/>
                        </a:lnSpc>
                        <a:spcBef>
                          <a:spcPts val="0"/>
                        </a:spcBef>
                        <a:spcAft>
                          <a:spcPts val="0"/>
                        </a:spcAft>
                        <a:buNone/>
                      </a:pPr>
                      <a:r>
                        <a:rPr lang="en-IN" sz="2000">
                          <a:latin typeface="Gill Sans"/>
                          <a:ea typeface="Gill Sans"/>
                          <a:cs typeface="Gill Sans"/>
                          <a:sym typeface="Gill Sans"/>
                        </a:rPr>
                        <a:t>1-3gm B.D.</a:t>
                      </a:r>
                      <a:endParaRPr sz="2000">
                        <a:latin typeface="Gill Sans"/>
                        <a:ea typeface="Gill Sans"/>
                        <a:cs typeface="Gill Sans"/>
                        <a:sym typeface="Gill Sans"/>
                      </a:endParaRPr>
                    </a:p>
                  </a:txBody>
                  <a:tcPr marT="0" marB="0" marR="0" marL="0"/>
                </a:tc>
              </a:tr>
              <a:tr h="725425">
                <a:tc vMerge="1"/>
                <a:tc>
                  <a:txBody>
                    <a:bodyPr/>
                    <a:lstStyle/>
                    <a:p>
                      <a:pPr indent="0" lvl="0" marL="66675" marR="0" rtl="0" algn="l">
                        <a:lnSpc>
                          <a:spcPct val="79250"/>
                        </a:lnSpc>
                        <a:spcBef>
                          <a:spcPts val="0"/>
                        </a:spcBef>
                        <a:spcAft>
                          <a:spcPts val="0"/>
                        </a:spcAft>
                        <a:buNone/>
                      </a:pPr>
                      <a:r>
                        <a:t/>
                      </a:r>
                      <a:endParaRPr sz="2000">
                        <a:latin typeface="Gill Sans"/>
                        <a:ea typeface="Gill Sans"/>
                        <a:cs typeface="Gill Sans"/>
                        <a:sym typeface="Gill Sans"/>
                      </a:endParaRPr>
                    </a:p>
                    <a:p>
                      <a:pPr indent="0" lvl="0" marL="66675" marR="0" rtl="0" algn="l">
                        <a:lnSpc>
                          <a:spcPct val="79250"/>
                        </a:lnSpc>
                        <a:spcBef>
                          <a:spcPts val="0"/>
                        </a:spcBef>
                        <a:spcAft>
                          <a:spcPts val="0"/>
                        </a:spcAft>
                        <a:buNone/>
                      </a:pPr>
                      <a:r>
                        <a:rPr lang="en-IN" sz="2000">
                          <a:latin typeface="Gill Sans"/>
                          <a:ea typeface="Gill Sans"/>
                          <a:cs typeface="Gill Sans"/>
                          <a:sym typeface="Gill Sans"/>
                        </a:rPr>
                        <a:t>Triphala Churna</a:t>
                      </a:r>
                      <a:endParaRPr sz="2000">
                        <a:latin typeface="Gill Sans"/>
                        <a:ea typeface="Gill Sans"/>
                        <a:cs typeface="Gill Sans"/>
                        <a:sym typeface="Gill Sans"/>
                      </a:endParaRPr>
                    </a:p>
                  </a:txBody>
                  <a:tcPr marT="0" marB="0" marR="0" marL="0"/>
                </a:tc>
                <a:tc>
                  <a:txBody>
                    <a:bodyPr/>
                    <a:lstStyle/>
                    <a:p>
                      <a:pPr indent="0" lvl="0" marL="68580" marR="0" rtl="0" algn="l">
                        <a:lnSpc>
                          <a:spcPct val="79250"/>
                        </a:lnSpc>
                        <a:spcBef>
                          <a:spcPts val="0"/>
                        </a:spcBef>
                        <a:spcAft>
                          <a:spcPts val="0"/>
                        </a:spcAft>
                        <a:buNone/>
                      </a:pPr>
                      <a:r>
                        <a:t/>
                      </a:r>
                      <a:endParaRPr sz="2000">
                        <a:latin typeface="Gill Sans"/>
                        <a:ea typeface="Gill Sans"/>
                        <a:cs typeface="Gill Sans"/>
                        <a:sym typeface="Gill Sans"/>
                      </a:endParaRPr>
                    </a:p>
                    <a:p>
                      <a:pPr indent="0" lvl="0" marL="68580" marR="0" rtl="0" algn="l">
                        <a:lnSpc>
                          <a:spcPct val="79250"/>
                        </a:lnSpc>
                        <a:spcBef>
                          <a:spcPts val="0"/>
                        </a:spcBef>
                        <a:spcAft>
                          <a:spcPts val="0"/>
                        </a:spcAft>
                        <a:buNone/>
                      </a:pPr>
                      <a:r>
                        <a:rPr lang="en-IN" sz="2000">
                          <a:latin typeface="Gill Sans"/>
                          <a:ea typeface="Gill Sans"/>
                          <a:cs typeface="Gill Sans"/>
                          <a:sym typeface="Gill Sans"/>
                        </a:rPr>
                        <a:t>3-6gm B.D.</a:t>
                      </a:r>
                      <a:endParaRPr sz="2000">
                        <a:latin typeface="Gill Sans"/>
                        <a:ea typeface="Gill Sans"/>
                        <a:cs typeface="Gill Sans"/>
                        <a:sym typeface="Gill Sans"/>
                      </a:endParaRPr>
                    </a:p>
                  </a:txBody>
                  <a:tcPr marT="0" marB="0" marR="0" marL="0"/>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3"/>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Referral</a:t>
            </a:r>
            <a:br>
              <a:rPr lang="en-IN"/>
            </a:br>
            <a:endParaRPr/>
          </a:p>
        </p:txBody>
      </p:sp>
      <p:sp>
        <p:nvSpPr>
          <p:cNvPr id="184" name="Google Shape;184;p23"/>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lnSpcReduction="10000"/>
          </a:bodyPr>
          <a:lstStyle/>
          <a:p>
            <a:pPr indent="-228600" lvl="0" marL="228600" rtl="0" algn="just">
              <a:lnSpc>
                <a:spcPct val="90000"/>
              </a:lnSpc>
              <a:spcBef>
                <a:spcPts val="0"/>
              </a:spcBef>
              <a:spcAft>
                <a:spcPts val="0"/>
              </a:spcAft>
              <a:buSzPts val="2800"/>
              <a:buChar char="•"/>
            </a:pPr>
            <a:r>
              <a:rPr lang="en-IN"/>
              <a:t>Obesity requires continuous monitoring of the blood pressure/lipid profile and blood sugar at regular interval and patient self-management education to prevent acute complications and to reduce the risk of long-term complications. However, patients may be referred to the higher center for following conditions-</a:t>
            </a:r>
            <a:endParaRPr/>
          </a:p>
          <a:p>
            <a:pPr indent="-50800" lvl="0" marL="228600" rtl="0" algn="just">
              <a:lnSpc>
                <a:spcPct val="90000"/>
              </a:lnSpc>
              <a:spcBef>
                <a:spcPts val="1000"/>
              </a:spcBef>
              <a:spcAft>
                <a:spcPts val="0"/>
              </a:spcAft>
              <a:buSzPts val="2800"/>
              <a:buNone/>
            </a:pPr>
            <a:r>
              <a:t/>
            </a:r>
            <a:endParaRPr/>
          </a:p>
          <a:p>
            <a:pPr indent="-228600" lvl="0" marL="228600" rtl="0" algn="l">
              <a:lnSpc>
                <a:spcPct val="90000"/>
              </a:lnSpc>
              <a:spcBef>
                <a:spcPts val="1000"/>
              </a:spcBef>
              <a:spcAft>
                <a:spcPts val="0"/>
              </a:spcAft>
              <a:buSzPts val="2800"/>
              <a:buChar char="•"/>
            </a:pPr>
            <a:r>
              <a:rPr lang="en-IN"/>
              <a:t>The patients of uncontrolled Hypertension</a:t>
            </a:r>
            <a:endParaRPr/>
          </a:p>
          <a:p>
            <a:pPr indent="-228600" lvl="0" marL="228600" rtl="0" algn="l">
              <a:lnSpc>
                <a:spcPct val="90000"/>
              </a:lnSpc>
              <a:spcBef>
                <a:spcPts val="1000"/>
              </a:spcBef>
              <a:spcAft>
                <a:spcPts val="0"/>
              </a:spcAft>
              <a:buSzPts val="2800"/>
              <a:buChar char="•"/>
            </a:pPr>
            <a:r>
              <a:rPr lang="en-IN"/>
              <a:t>The patients of uncontrolled diabetes</a:t>
            </a:r>
            <a:endParaRPr/>
          </a:p>
          <a:p>
            <a:pPr indent="-228600" lvl="0" marL="228600" rtl="0" algn="l">
              <a:lnSpc>
                <a:spcPct val="90000"/>
              </a:lnSpc>
              <a:spcBef>
                <a:spcPts val="1000"/>
              </a:spcBef>
              <a:spcAft>
                <a:spcPts val="0"/>
              </a:spcAft>
              <a:buSzPts val="2800"/>
              <a:buChar char="•"/>
            </a:pPr>
            <a:r>
              <a:rPr lang="en-IN"/>
              <a:t>Refer to lipid clinic if Total cholesterol ≥240 mg/dl, Triglycerides ≥500mg/dl</a:t>
            </a:r>
            <a:endParaRPr/>
          </a:p>
          <a:p>
            <a:pPr indent="-228600" lvl="0" marL="228600" rtl="0" algn="l">
              <a:lnSpc>
                <a:spcPct val="90000"/>
              </a:lnSpc>
              <a:spcBef>
                <a:spcPts val="1000"/>
              </a:spcBef>
              <a:spcAft>
                <a:spcPts val="0"/>
              </a:spcAft>
              <a:buSzPts val="2800"/>
              <a:buChar char="•"/>
            </a:pPr>
            <a:r>
              <a:rPr lang="en-IN"/>
              <a:t>Any other systematic uncontrolled co-morbidities</a:t>
            </a:r>
            <a:endParaRPr/>
          </a:p>
          <a:p>
            <a:pPr indent="-50800" lvl="0" marL="228600" rtl="0" algn="l">
              <a:lnSpc>
                <a:spcPct val="90000"/>
              </a:lnSpc>
              <a:spcBef>
                <a:spcPts val="1000"/>
              </a:spcBef>
              <a:spcAft>
                <a:spcPts val="0"/>
              </a:spcAft>
              <a:buSzPts val="2800"/>
              <a:buNone/>
            </a:pPr>
            <a:r>
              <a:t/>
            </a:r>
            <a:endParaRPr/>
          </a:p>
        </p:txBody>
      </p:sp>
      <p:sp>
        <p:nvSpPr>
          <p:cNvPr id="185" name="Google Shape;185;p23"/>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4"/>
          <p:cNvSpPr txBox="1"/>
          <p:nvPr>
            <p:ph type="title"/>
          </p:nvPr>
        </p:nvSpPr>
        <p:spPr>
          <a:xfrm>
            <a:off x="0" y="1988598"/>
            <a:ext cx="12192000" cy="18600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900"/>
              <a:buFont typeface="Gill Sans"/>
              <a:buNone/>
            </a:pPr>
            <a:r>
              <a:rPr b="1" lang="en-IN" sz="4900"/>
              <a:t>Hypertension</a:t>
            </a:r>
            <a:br>
              <a:rPr b="1" lang="en-IN"/>
            </a:br>
            <a:endParaRPr/>
          </a:p>
        </p:txBody>
      </p:sp>
      <p:sp>
        <p:nvSpPr>
          <p:cNvPr id="191" name="Google Shape;191;p24"/>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5"/>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000"/>
              <a:buFont typeface="Gill Sans"/>
              <a:buNone/>
            </a:pPr>
            <a:r>
              <a:rPr b="1" lang="en-IN"/>
              <a:t>Risk Factors for Hypertension</a:t>
            </a:r>
            <a:endParaRPr/>
          </a:p>
        </p:txBody>
      </p:sp>
      <p:sp>
        <p:nvSpPr>
          <p:cNvPr id="197" name="Google Shape;197;p25"/>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pic>
        <p:nvPicPr>
          <p:cNvPr id="198" name="Google Shape;198;p25"/>
          <p:cNvPicPr preferRelativeResize="0"/>
          <p:nvPr/>
        </p:nvPicPr>
        <p:blipFill rotWithShape="1">
          <a:blip r:embed="rId3">
            <a:alphaModFix/>
          </a:blip>
          <a:srcRect b="1614" l="6926" r="4508" t="0"/>
          <a:stretch/>
        </p:blipFill>
        <p:spPr>
          <a:xfrm>
            <a:off x="6096000" y="1651816"/>
            <a:ext cx="5689927" cy="4329816"/>
          </a:xfrm>
          <a:prstGeom prst="rect">
            <a:avLst/>
          </a:prstGeom>
          <a:noFill/>
          <a:ln>
            <a:noFill/>
          </a:ln>
        </p:spPr>
      </p:pic>
      <p:sp>
        <p:nvSpPr>
          <p:cNvPr id="199" name="Google Shape;199;p25"/>
          <p:cNvSpPr txBox="1"/>
          <p:nvPr>
            <p:ph idx="1" type="body"/>
          </p:nvPr>
        </p:nvSpPr>
        <p:spPr>
          <a:xfrm>
            <a:off x="838200" y="1493949"/>
            <a:ext cx="4809900" cy="4645500"/>
          </a:xfrm>
          <a:prstGeom prst="rect">
            <a:avLst/>
          </a:prstGeom>
          <a:noFill/>
          <a:ln>
            <a:noFill/>
          </a:ln>
        </p:spPr>
        <p:txBody>
          <a:bodyPr anchorCtr="0" anchor="t" bIns="45700" lIns="91425" spcFirstLastPara="1" rIns="91425" wrap="square" tIns="45700">
            <a:normAutofit fontScale="92500" lnSpcReduction="10000"/>
          </a:bodyPr>
          <a:lstStyle/>
          <a:p>
            <a:pPr indent="-228600" lvl="0" marL="228600" rtl="0" algn="just">
              <a:lnSpc>
                <a:spcPct val="90000"/>
              </a:lnSpc>
              <a:spcBef>
                <a:spcPts val="0"/>
              </a:spcBef>
              <a:spcAft>
                <a:spcPts val="0"/>
              </a:spcAft>
              <a:buSzPct val="100000"/>
              <a:buChar char="•"/>
            </a:pPr>
            <a:r>
              <a:rPr lang="en-IN" sz="2000"/>
              <a:t>Hypertension is a condition in which the blood vessels have persistently raised pressure.</a:t>
            </a:r>
            <a:endParaRPr/>
          </a:p>
          <a:p>
            <a:pPr indent="-111125" lvl="0" marL="228600" rtl="0" algn="just">
              <a:lnSpc>
                <a:spcPct val="90000"/>
              </a:lnSpc>
              <a:spcBef>
                <a:spcPts val="1000"/>
              </a:spcBef>
              <a:spcAft>
                <a:spcPts val="0"/>
              </a:spcAft>
              <a:buSzPct val="100000"/>
              <a:buNone/>
            </a:pPr>
            <a:r>
              <a:t/>
            </a:r>
            <a:endParaRPr sz="2000"/>
          </a:p>
          <a:p>
            <a:pPr indent="-228600" lvl="0" marL="228600" rtl="0" algn="just">
              <a:lnSpc>
                <a:spcPct val="90000"/>
              </a:lnSpc>
              <a:spcBef>
                <a:spcPts val="1000"/>
              </a:spcBef>
              <a:spcAft>
                <a:spcPts val="0"/>
              </a:spcAft>
              <a:buSzPct val="100000"/>
              <a:buChar char="•"/>
            </a:pPr>
            <a:r>
              <a:rPr lang="en-IN" sz="2000"/>
              <a:t>Primary Hypertension: It has no known cause however lifestyle factors are associated with this condition.</a:t>
            </a:r>
            <a:endParaRPr/>
          </a:p>
          <a:p>
            <a:pPr indent="-111125" lvl="0" marL="228600" rtl="0" algn="just">
              <a:lnSpc>
                <a:spcPct val="90000"/>
              </a:lnSpc>
              <a:spcBef>
                <a:spcPts val="1000"/>
              </a:spcBef>
              <a:spcAft>
                <a:spcPts val="0"/>
              </a:spcAft>
              <a:buSzPct val="100000"/>
              <a:buNone/>
            </a:pPr>
            <a:r>
              <a:t/>
            </a:r>
            <a:endParaRPr sz="2000"/>
          </a:p>
          <a:p>
            <a:pPr indent="-228600" lvl="0" marL="228600" rtl="0" algn="just">
              <a:lnSpc>
                <a:spcPct val="90000"/>
              </a:lnSpc>
              <a:spcBef>
                <a:spcPts val="1000"/>
              </a:spcBef>
              <a:spcAft>
                <a:spcPts val="0"/>
              </a:spcAft>
              <a:buSzPct val="100000"/>
              <a:buChar char="•"/>
            </a:pPr>
            <a:r>
              <a:rPr lang="en-IN" sz="2000"/>
              <a:t>Secondary Hypertension: It is caused by some other medical condition. Causes include kidney diseases: reno-vascular diseases and chronic renal disease, endocrine disorders: hyperthyroidism, cushing’s syndrome and pheochromocytoma, sleep disorders, coarctation of the aorta and non-specific aorto-arteritis.</a:t>
            </a:r>
            <a:endParaRPr sz="20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6"/>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Symptoms</a:t>
            </a:r>
            <a:br>
              <a:rPr lang="en-IN"/>
            </a:br>
            <a:endParaRPr/>
          </a:p>
        </p:txBody>
      </p:sp>
      <p:sp>
        <p:nvSpPr>
          <p:cNvPr id="205" name="Google Shape;205;p26"/>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lnSpcReduction="10000"/>
          </a:bodyPr>
          <a:lstStyle/>
          <a:p>
            <a:pPr indent="-228600" lvl="0" marL="228600" rtl="0" algn="just">
              <a:lnSpc>
                <a:spcPct val="90000"/>
              </a:lnSpc>
              <a:spcBef>
                <a:spcPts val="0"/>
              </a:spcBef>
              <a:spcAft>
                <a:spcPts val="0"/>
              </a:spcAft>
              <a:buSzPts val="2800"/>
              <a:buChar char="•"/>
            </a:pPr>
            <a:r>
              <a:rPr lang="en-IN"/>
              <a:t>The symptoms of High Blood pressure manifest in variety of forms. Some common clinical features are as below-</a:t>
            </a:r>
            <a:endParaRPr/>
          </a:p>
          <a:p>
            <a:pPr indent="-50800" lvl="0" marL="228600" rtl="0" algn="l">
              <a:lnSpc>
                <a:spcPct val="90000"/>
              </a:lnSpc>
              <a:spcBef>
                <a:spcPts val="1000"/>
              </a:spcBef>
              <a:spcAft>
                <a:spcPts val="0"/>
              </a:spcAft>
              <a:buSzPts val="2800"/>
              <a:buNone/>
            </a:pPr>
            <a:r>
              <a:t/>
            </a:r>
            <a:endParaRPr/>
          </a:p>
          <a:p>
            <a:pPr indent="-228600" lvl="0" marL="228600" rtl="0" algn="just">
              <a:lnSpc>
                <a:spcPct val="90000"/>
              </a:lnSpc>
              <a:spcBef>
                <a:spcPts val="1000"/>
              </a:spcBef>
              <a:spcAft>
                <a:spcPts val="0"/>
              </a:spcAft>
              <a:buSzPts val="2800"/>
              <a:buChar char="•"/>
            </a:pPr>
            <a:r>
              <a:rPr lang="en-IN"/>
              <a:t>Early-morning headache</a:t>
            </a:r>
            <a:endParaRPr/>
          </a:p>
          <a:p>
            <a:pPr indent="-228600" lvl="0" marL="228600" rtl="0" algn="just">
              <a:lnSpc>
                <a:spcPct val="90000"/>
              </a:lnSpc>
              <a:spcBef>
                <a:spcPts val="1000"/>
              </a:spcBef>
              <a:spcAft>
                <a:spcPts val="0"/>
              </a:spcAft>
              <a:buSzPts val="2800"/>
              <a:buChar char="•"/>
            </a:pPr>
            <a:r>
              <a:rPr lang="en-IN"/>
              <a:t>Severe anxiety</a:t>
            </a:r>
            <a:endParaRPr/>
          </a:p>
          <a:p>
            <a:pPr indent="-228600" lvl="0" marL="228600" rtl="0" algn="just">
              <a:lnSpc>
                <a:spcPct val="90000"/>
              </a:lnSpc>
              <a:spcBef>
                <a:spcPts val="1000"/>
              </a:spcBef>
              <a:spcAft>
                <a:spcPts val="0"/>
              </a:spcAft>
              <a:buSzPts val="2800"/>
              <a:buChar char="•"/>
            </a:pPr>
            <a:r>
              <a:rPr lang="en-IN"/>
              <a:t>Nosebleed</a:t>
            </a:r>
            <a:endParaRPr/>
          </a:p>
          <a:p>
            <a:pPr indent="-228600" lvl="0" marL="228600" rtl="0" algn="just">
              <a:lnSpc>
                <a:spcPct val="90000"/>
              </a:lnSpc>
              <a:spcBef>
                <a:spcPts val="1000"/>
              </a:spcBef>
              <a:spcAft>
                <a:spcPts val="0"/>
              </a:spcAft>
              <a:buSzPts val="2800"/>
              <a:buChar char="•"/>
            </a:pPr>
            <a:r>
              <a:rPr lang="en-IN"/>
              <a:t>Irregular heartbeats</a:t>
            </a:r>
            <a:endParaRPr/>
          </a:p>
          <a:p>
            <a:pPr indent="-228600" lvl="0" marL="228600" rtl="0" algn="just">
              <a:lnSpc>
                <a:spcPct val="90000"/>
              </a:lnSpc>
              <a:spcBef>
                <a:spcPts val="1000"/>
              </a:spcBef>
              <a:spcAft>
                <a:spcPts val="0"/>
              </a:spcAft>
              <a:buSzPts val="2800"/>
              <a:buChar char="•"/>
            </a:pPr>
            <a:r>
              <a:rPr lang="en-IN"/>
              <a:t>Vertigo</a:t>
            </a:r>
            <a:endParaRPr/>
          </a:p>
          <a:p>
            <a:pPr indent="-228600" lvl="0" marL="228600" rtl="0" algn="just">
              <a:lnSpc>
                <a:spcPct val="90000"/>
              </a:lnSpc>
              <a:spcBef>
                <a:spcPts val="1000"/>
              </a:spcBef>
              <a:spcAft>
                <a:spcPts val="0"/>
              </a:spcAft>
              <a:buSzPts val="2800"/>
              <a:buChar char="•"/>
            </a:pPr>
            <a:r>
              <a:rPr lang="en-IN"/>
              <a:t>Symptoms of severe hypertension include tiredness, nausea, vomiting, confusion, anxiety, Chest pain and muscle tremors</a:t>
            </a:r>
            <a:endParaRPr/>
          </a:p>
          <a:p>
            <a:pPr indent="-50800" lvl="0" marL="228600" rtl="0" algn="l">
              <a:lnSpc>
                <a:spcPct val="90000"/>
              </a:lnSpc>
              <a:spcBef>
                <a:spcPts val="1000"/>
              </a:spcBef>
              <a:spcAft>
                <a:spcPts val="0"/>
              </a:spcAft>
              <a:buSzPts val="2800"/>
              <a:buNone/>
            </a:pPr>
            <a:r>
              <a:t/>
            </a:r>
            <a:endParaRPr/>
          </a:p>
        </p:txBody>
      </p:sp>
      <p:sp>
        <p:nvSpPr>
          <p:cNvPr id="206" name="Google Shape;206;p26"/>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7"/>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lang="en-IN"/>
              <a:t>Diagnosis of Hypertension</a:t>
            </a:r>
            <a:br>
              <a:rPr lang="en-IN"/>
            </a:br>
            <a:r>
              <a:rPr lang="en-IN" sz="1200"/>
              <a:t>(Source- JNC VIII)</a:t>
            </a:r>
            <a:br>
              <a:rPr lang="en-IN"/>
            </a:br>
            <a:endParaRPr/>
          </a:p>
        </p:txBody>
      </p:sp>
      <p:sp>
        <p:nvSpPr>
          <p:cNvPr id="212" name="Google Shape;212;p27"/>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graphicFrame>
        <p:nvGraphicFramePr>
          <p:cNvPr id="213" name="Google Shape;213;p27"/>
          <p:cNvGraphicFramePr/>
          <p:nvPr/>
        </p:nvGraphicFramePr>
        <p:xfrm>
          <a:off x="838200" y="1531112"/>
          <a:ext cx="3000000" cy="3000000"/>
        </p:xfrm>
        <a:graphic>
          <a:graphicData uri="http://schemas.openxmlformats.org/drawingml/2006/table">
            <a:tbl>
              <a:tblPr bandRow="1" firstRow="1">
                <a:noFill/>
                <a:tableStyleId>{73534FF1-6537-415C-B1B8-958422C862BE}</a:tableStyleId>
              </a:tblPr>
              <a:tblGrid>
                <a:gridCol w="1896125"/>
                <a:gridCol w="1609075"/>
                <a:gridCol w="1752600"/>
              </a:tblGrid>
              <a:tr h="1363150">
                <a:tc>
                  <a:txBody>
                    <a:bodyPr/>
                    <a:lstStyle/>
                    <a:p>
                      <a:pPr indent="0" lvl="0" marL="0" marR="0" rtl="0" algn="ctr">
                        <a:spcBef>
                          <a:spcPts val="0"/>
                        </a:spcBef>
                        <a:spcAft>
                          <a:spcPts val="0"/>
                        </a:spcAft>
                        <a:buNone/>
                      </a:pPr>
                      <a:r>
                        <a:rPr lang="en-IN" sz="2000">
                          <a:latin typeface="Gill Sans"/>
                          <a:ea typeface="Gill Sans"/>
                          <a:cs typeface="Gill Sans"/>
                          <a:sym typeface="Gill Sans"/>
                        </a:rPr>
                        <a:t>Category</a:t>
                      </a:r>
                      <a:endParaRPr sz="20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2000">
                          <a:latin typeface="Gill Sans"/>
                          <a:ea typeface="Gill Sans"/>
                          <a:cs typeface="Gill Sans"/>
                          <a:sym typeface="Gill Sans"/>
                        </a:rPr>
                        <a:t>Systolic (Top Number)</a:t>
                      </a:r>
                      <a:endParaRPr sz="20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2000">
                          <a:latin typeface="Gill Sans"/>
                          <a:ea typeface="Gill Sans"/>
                          <a:cs typeface="Gill Sans"/>
                          <a:sym typeface="Gill Sans"/>
                        </a:rPr>
                        <a:t>Diastolic (Bottom Number)</a:t>
                      </a:r>
                      <a:endParaRPr sz="2000">
                        <a:latin typeface="Gill Sans"/>
                        <a:ea typeface="Gill Sans"/>
                        <a:cs typeface="Gill Sans"/>
                        <a:sym typeface="Gill Sans"/>
                      </a:endParaRPr>
                    </a:p>
                  </a:txBody>
                  <a:tcPr marT="45725" marB="45725" marR="91450" marL="91450" anchor="ctr"/>
                </a:tc>
              </a:tr>
              <a:tr h="552825">
                <a:tc>
                  <a:txBody>
                    <a:bodyPr/>
                    <a:lstStyle/>
                    <a:p>
                      <a:pPr indent="0" lvl="0" marL="0" marR="0" rtl="0" algn="l">
                        <a:spcBef>
                          <a:spcPts val="0"/>
                        </a:spcBef>
                        <a:spcAft>
                          <a:spcPts val="0"/>
                        </a:spcAft>
                        <a:buNone/>
                      </a:pPr>
                      <a:r>
                        <a:rPr lang="en-IN" sz="2000">
                          <a:latin typeface="Gill Sans"/>
                          <a:ea typeface="Gill Sans"/>
                          <a:cs typeface="Gill Sans"/>
                          <a:sym typeface="Gill Sans"/>
                        </a:rPr>
                        <a:t>Normal</a:t>
                      </a:r>
                      <a:endParaRPr sz="2000">
                        <a:latin typeface="Gill Sans"/>
                        <a:ea typeface="Gill Sans"/>
                        <a:cs typeface="Gill Sans"/>
                        <a:sym typeface="Gill Sans"/>
                      </a:endParaRPr>
                    </a:p>
                  </a:txBody>
                  <a:tcPr marT="45725" marB="45725" marR="91450" marL="91450" anchor="ctr"/>
                </a:tc>
                <a:tc>
                  <a:txBody>
                    <a:bodyPr/>
                    <a:lstStyle/>
                    <a:p>
                      <a:pPr indent="0" lvl="0" marL="67945" marR="0" rtl="0" algn="ctr">
                        <a:lnSpc>
                          <a:spcPct val="6400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4000"/>
                        </a:lnSpc>
                        <a:spcBef>
                          <a:spcPts val="0"/>
                        </a:spcBef>
                        <a:spcAft>
                          <a:spcPts val="0"/>
                        </a:spcAft>
                        <a:buNone/>
                      </a:pPr>
                      <a:r>
                        <a:rPr lang="en-IN" sz="2000">
                          <a:latin typeface="Gill Sans"/>
                          <a:ea typeface="Gill Sans"/>
                          <a:cs typeface="Gill Sans"/>
                          <a:sym typeface="Gill Sans"/>
                        </a:rPr>
                        <a:t>Less than 120</a:t>
                      </a:r>
                      <a:endParaRPr sz="2000">
                        <a:solidFill>
                          <a:schemeClr val="dk1"/>
                        </a:solidFill>
                        <a:latin typeface="Gill Sans"/>
                        <a:ea typeface="Gill Sans"/>
                        <a:cs typeface="Gill Sans"/>
                        <a:sym typeface="Gill Sans"/>
                      </a:endParaRPr>
                    </a:p>
                  </a:txBody>
                  <a:tcPr marT="0" marB="0" marR="0" marL="0" anchor="ctr"/>
                </a:tc>
                <a:tc>
                  <a:txBody>
                    <a:bodyPr/>
                    <a:lstStyle/>
                    <a:p>
                      <a:pPr indent="0" lvl="0" marL="67945" marR="0" rtl="0" algn="ctr">
                        <a:lnSpc>
                          <a:spcPct val="6400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4000"/>
                        </a:lnSpc>
                        <a:spcBef>
                          <a:spcPts val="0"/>
                        </a:spcBef>
                        <a:spcAft>
                          <a:spcPts val="0"/>
                        </a:spcAft>
                        <a:buNone/>
                      </a:pPr>
                      <a:r>
                        <a:rPr lang="en-IN" sz="2000">
                          <a:latin typeface="Gill Sans"/>
                          <a:ea typeface="Gill Sans"/>
                          <a:cs typeface="Gill Sans"/>
                          <a:sym typeface="Gill Sans"/>
                        </a:rPr>
                        <a:t>Less than 80</a:t>
                      </a:r>
                      <a:endParaRPr sz="2000">
                        <a:solidFill>
                          <a:schemeClr val="dk1"/>
                        </a:solidFill>
                        <a:latin typeface="Gill Sans"/>
                        <a:ea typeface="Gill Sans"/>
                        <a:cs typeface="Gill Sans"/>
                        <a:sym typeface="Gill Sans"/>
                      </a:endParaRPr>
                    </a:p>
                  </a:txBody>
                  <a:tcPr marT="0" marB="0" marR="0" marL="0" anchor="ctr"/>
                </a:tc>
              </a:tr>
              <a:tr h="577450">
                <a:tc>
                  <a:txBody>
                    <a:bodyPr/>
                    <a:lstStyle/>
                    <a:p>
                      <a:pPr indent="0" lvl="0" marL="0" marR="0" rtl="0" algn="l">
                        <a:spcBef>
                          <a:spcPts val="0"/>
                        </a:spcBef>
                        <a:spcAft>
                          <a:spcPts val="0"/>
                        </a:spcAft>
                        <a:buNone/>
                      </a:pPr>
                      <a:r>
                        <a:rPr lang="en-IN" sz="2000">
                          <a:latin typeface="Gill Sans"/>
                          <a:ea typeface="Gill Sans"/>
                          <a:cs typeface="Gill Sans"/>
                          <a:sym typeface="Gill Sans"/>
                        </a:rPr>
                        <a:t>Prehypertension</a:t>
                      </a:r>
                      <a:endParaRPr sz="2000">
                        <a:latin typeface="Gill Sans"/>
                        <a:ea typeface="Gill Sans"/>
                        <a:cs typeface="Gill Sans"/>
                        <a:sym typeface="Gill Sans"/>
                      </a:endParaRPr>
                    </a:p>
                  </a:txBody>
                  <a:tcPr marT="45725" marB="45725" marR="91450" marL="91450" anchor="ctr"/>
                </a:tc>
                <a:tc>
                  <a:txBody>
                    <a:bodyPr/>
                    <a:lstStyle/>
                    <a:p>
                      <a:pPr indent="0" lvl="0" marL="67945" marR="0" rtl="0" algn="ctr">
                        <a:lnSpc>
                          <a:spcPct val="6775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7750"/>
                        </a:lnSpc>
                        <a:spcBef>
                          <a:spcPts val="5"/>
                        </a:spcBef>
                        <a:spcAft>
                          <a:spcPts val="0"/>
                        </a:spcAft>
                        <a:buNone/>
                      </a:pPr>
                      <a:r>
                        <a:rPr lang="en-IN" sz="2000">
                          <a:latin typeface="Gill Sans"/>
                          <a:ea typeface="Gill Sans"/>
                          <a:cs typeface="Gill Sans"/>
                          <a:sym typeface="Gill Sans"/>
                        </a:rPr>
                        <a:t>120-139</a:t>
                      </a:r>
                      <a:endParaRPr sz="2000">
                        <a:solidFill>
                          <a:schemeClr val="dk1"/>
                        </a:solidFill>
                        <a:latin typeface="Gill Sans"/>
                        <a:ea typeface="Gill Sans"/>
                        <a:cs typeface="Gill Sans"/>
                        <a:sym typeface="Gill Sans"/>
                      </a:endParaRPr>
                    </a:p>
                  </a:txBody>
                  <a:tcPr marT="0" marB="0" marR="0" marL="0" anchor="ctr"/>
                </a:tc>
                <a:tc>
                  <a:txBody>
                    <a:bodyPr/>
                    <a:lstStyle/>
                    <a:p>
                      <a:pPr indent="0" lvl="0" marL="67945" marR="0" rtl="0" algn="ctr">
                        <a:lnSpc>
                          <a:spcPct val="6775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7750"/>
                        </a:lnSpc>
                        <a:spcBef>
                          <a:spcPts val="5"/>
                        </a:spcBef>
                        <a:spcAft>
                          <a:spcPts val="0"/>
                        </a:spcAft>
                        <a:buNone/>
                      </a:pPr>
                      <a:r>
                        <a:rPr lang="en-IN" sz="2000">
                          <a:latin typeface="Gill Sans"/>
                          <a:ea typeface="Gill Sans"/>
                          <a:cs typeface="Gill Sans"/>
                          <a:sym typeface="Gill Sans"/>
                        </a:rPr>
                        <a:t>80-89</a:t>
                      </a:r>
                      <a:endParaRPr sz="2000">
                        <a:solidFill>
                          <a:schemeClr val="dk1"/>
                        </a:solidFill>
                        <a:latin typeface="Gill Sans"/>
                        <a:ea typeface="Gill Sans"/>
                        <a:cs typeface="Gill Sans"/>
                        <a:sym typeface="Gill Sans"/>
                      </a:endParaRPr>
                    </a:p>
                  </a:txBody>
                  <a:tcPr marT="0" marB="0" marR="0" marL="0" anchor="ctr"/>
                </a:tc>
              </a:tr>
              <a:tr h="630500">
                <a:tc gridSpan="3">
                  <a:txBody>
                    <a:bodyPr/>
                    <a:lstStyle/>
                    <a:p>
                      <a:pPr indent="0" lvl="0" marL="0" marR="0" rtl="0" algn="l">
                        <a:spcBef>
                          <a:spcPts val="0"/>
                        </a:spcBef>
                        <a:spcAft>
                          <a:spcPts val="0"/>
                        </a:spcAft>
                        <a:buNone/>
                      </a:pPr>
                      <a:r>
                        <a:rPr lang="en-IN" sz="2000">
                          <a:latin typeface="Gill Sans"/>
                          <a:ea typeface="Gill Sans"/>
                          <a:cs typeface="Gill Sans"/>
                          <a:sym typeface="Gill Sans"/>
                        </a:rPr>
                        <a:t>High Blood Pressure</a:t>
                      </a:r>
                      <a:endParaRPr sz="2000">
                        <a:latin typeface="Gill Sans"/>
                        <a:ea typeface="Gill Sans"/>
                        <a:cs typeface="Gill Sans"/>
                        <a:sym typeface="Gill Sans"/>
                      </a:endParaRPr>
                    </a:p>
                  </a:txBody>
                  <a:tcPr marT="45725" marB="45725" marR="91450" marL="91450" anchor="ctr"/>
                </a:tc>
                <a:tc hMerge="1"/>
                <a:tc hMerge="1"/>
              </a:tr>
              <a:tr h="552825">
                <a:tc>
                  <a:txBody>
                    <a:bodyPr/>
                    <a:lstStyle/>
                    <a:p>
                      <a:pPr indent="0" lvl="0" marL="0" marR="0" rtl="0" algn="l">
                        <a:spcBef>
                          <a:spcPts val="0"/>
                        </a:spcBef>
                        <a:spcAft>
                          <a:spcPts val="0"/>
                        </a:spcAft>
                        <a:buNone/>
                      </a:pPr>
                      <a:r>
                        <a:rPr lang="en-IN" sz="2000">
                          <a:latin typeface="Gill Sans"/>
                          <a:ea typeface="Gill Sans"/>
                          <a:cs typeface="Gill Sans"/>
                          <a:sym typeface="Gill Sans"/>
                        </a:rPr>
                        <a:t>Stage I</a:t>
                      </a:r>
                      <a:endParaRPr sz="2000">
                        <a:latin typeface="Gill Sans"/>
                        <a:ea typeface="Gill Sans"/>
                        <a:cs typeface="Gill Sans"/>
                        <a:sym typeface="Gill Sans"/>
                      </a:endParaRPr>
                    </a:p>
                  </a:txBody>
                  <a:tcPr marT="45725" marB="45725" marR="91450" marL="91450" anchor="ctr"/>
                </a:tc>
                <a:tc>
                  <a:txBody>
                    <a:bodyPr/>
                    <a:lstStyle/>
                    <a:p>
                      <a:pPr indent="0" lvl="0" marL="67945" marR="0" rtl="0" algn="ctr">
                        <a:lnSpc>
                          <a:spcPct val="6325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3250"/>
                        </a:lnSpc>
                        <a:spcBef>
                          <a:spcPts val="0"/>
                        </a:spcBef>
                        <a:spcAft>
                          <a:spcPts val="0"/>
                        </a:spcAft>
                        <a:buNone/>
                      </a:pPr>
                      <a:r>
                        <a:rPr lang="en-IN" sz="2000">
                          <a:latin typeface="Gill Sans"/>
                          <a:ea typeface="Gill Sans"/>
                          <a:cs typeface="Gill Sans"/>
                          <a:sym typeface="Gill Sans"/>
                        </a:rPr>
                        <a:t>140-159</a:t>
                      </a:r>
                      <a:endParaRPr b="1" sz="2000">
                        <a:solidFill>
                          <a:schemeClr val="dk1"/>
                        </a:solidFill>
                        <a:latin typeface="Gill Sans"/>
                        <a:ea typeface="Gill Sans"/>
                        <a:cs typeface="Gill Sans"/>
                        <a:sym typeface="Gill Sans"/>
                      </a:endParaRPr>
                    </a:p>
                  </a:txBody>
                  <a:tcPr marT="0" marB="0" marR="0" marL="0" anchor="ctr"/>
                </a:tc>
                <a:tc>
                  <a:txBody>
                    <a:bodyPr/>
                    <a:lstStyle/>
                    <a:p>
                      <a:pPr indent="0" lvl="0" marL="67945" marR="0" rtl="0" algn="ctr">
                        <a:lnSpc>
                          <a:spcPct val="6325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3250"/>
                        </a:lnSpc>
                        <a:spcBef>
                          <a:spcPts val="0"/>
                        </a:spcBef>
                        <a:spcAft>
                          <a:spcPts val="0"/>
                        </a:spcAft>
                        <a:buNone/>
                      </a:pPr>
                      <a:r>
                        <a:rPr lang="en-IN" sz="2000">
                          <a:latin typeface="Gill Sans"/>
                          <a:ea typeface="Gill Sans"/>
                          <a:cs typeface="Gill Sans"/>
                          <a:sym typeface="Gill Sans"/>
                        </a:rPr>
                        <a:t>90-99</a:t>
                      </a:r>
                      <a:endParaRPr sz="2000">
                        <a:solidFill>
                          <a:schemeClr val="dk1"/>
                        </a:solidFill>
                        <a:latin typeface="Gill Sans"/>
                        <a:ea typeface="Gill Sans"/>
                        <a:cs typeface="Gill Sans"/>
                        <a:sym typeface="Gill Sans"/>
                      </a:endParaRPr>
                    </a:p>
                  </a:txBody>
                  <a:tcPr marT="0" marB="0" marR="0" marL="0" anchor="ctr"/>
                </a:tc>
              </a:tr>
              <a:tr h="552825">
                <a:tc>
                  <a:txBody>
                    <a:bodyPr/>
                    <a:lstStyle/>
                    <a:p>
                      <a:pPr indent="0" lvl="0" marL="0" marR="0" rtl="0" algn="l">
                        <a:spcBef>
                          <a:spcPts val="0"/>
                        </a:spcBef>
                        <a:spcAft>
                          <a:spcPts val="0"/>
                        </a:spcAft>
                        <a:buNone/>
                      </a:pPr>
                      <a:r>
                        <a:rPr lang="en-IN" sz="2000">
                          <a:latin typeface="Gill Sans"/>
                          <a:ea typeface="Gill Sans"/>
                          <a:cs typeface="Gill Sans"/>
                          <a:sym typeface="Gill Sans"/>
                        </a:rPr>
                        <a:t>Stage II</a:t>
                      </a:r>
                      <a:endParaRPr sz="2000">
                        <a:latin typeface="Gill Sans"/>
                        <a:ea typeface="Gill Sans"/>
                        <a:cs typeface="Gill Sans"/>
                        <a:sym typeface="Gill Sans"/>
                      </a:endParaRPr>
                    </a:p>
                  </a:txBody>
                  <a:tcPr marT="45725" marB="45725" marR="91450" marL="91450" anchor="ctr"/>
                </a:tc>
                <a:tc>
                  <a:txBody>
                    <a:bodyPr/>
                    <a:lstStyle/>
                    <a:p>
                      <a:pPr indent="0" lvl="0" marL="67945" marR="0" rtl="0" algn="ctr">
                        <a:lnSpc>
                          <a:spcPct val="6325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3250"/>
                        </a:lnSpc>
                        <a:spcBef>
                          <a:spcPts val="0"/>
                        </a:spcBef>
                        <a:spcAft>
                          <a:spcPts val="0"/>
                        </a:spcAft>
                        <a:buNone/>
                      </a:pPr>
                      <a:r>
                        <a:rPr lang="en-IN" sz="2000">
                          <a:latin typeface="Gill Sans"/>
                          <a:ea typeface="Gill Sans"/>
                          <a:cs typeface="Gill Sans"/>
                          <a:sym typeface="Gill Sans"/>
                        </a:rPr>
                        <a:t>160 or higher</a:t>
                      </a:r>
                      <a:endParaRPr sz="2000">
                        <a:solidFill>
                          <a:schemeClr val="dk1"/>
                        </a:solidFill>
                        <a:latin typeface="Gill Sans"/>
                        <a:ea typeface="Gill Sans"/>
                        <a:cs typeface="Gill Sans"/>
                        <a:sym typeface="Gill Sans"/>
                      </a:endParaRPr>
                    </a:p>
                  </a:txBody>
                  <a:tcPr marT="0" marB="0" marR="0" marL="0" anchor="ctr"/>
                </a:tc>
                <a:tc>
                  <a:txBody>
                    <a:bodyPr/>
                    <a:lstStyle/>
                    <a:p>
                      <a:pPr indent="0" lvl="0" marL="67945" marR="0" rtl="0" algn="ctr">
                        <a:lnSpc>
                          <a:spcPct val="63250"/>
                        </a:lnSpc>
                        <a:spcBef>
                          <a:spcPts val="0"/>
                        </a:spcBef>
                        <a:spcAft>
                          <a:spcPts val="0"/>
                        </a:spcAft>
                        <a:buNone/>
                      </a:pPr>
                      <a:r>
                        <a:t/>
                      </a:r>
                      <a:endParaRPr sz="2000">
                        <a:latin typeface="Gill Sans"/>
                        <a:ea typeface="Gill Sans"/>
                        <a:cs typeface="Gill Sans"/>
                        <a:sym typeface="Gill Sans"/>
                      </a:endParaRPr>
                    </a:p>
                    <a:p>
                      <a:pPr indent="0" lvl="0" marL="67945" marR="0" rtl="0" algn="ctr">
                        <a:lnSpc>
                          <a:spcPct val="63250"/>
                        </a:lnSpc>
                        <a:spcBef>
                          <a:spcPts val="0"/>
                        </a:spcBef>
                        <a:spcAft>
                          <a:spcPts val="0"/>
                        </a:spcAft>
                        <a:buNone/>
                      </a:pPr>
                      <a:r>
                        <a:rPr lang="en-IN" sz="2000">
                          <a:latin typeface="Gill Sans"/>
                          <a:ea typeface="Gill Sans"/>
                          <a:cs typeface="Gill Sans"/>
                          <a:sym typeface="Gill Sans"/>
                        </a:rPr>
                        <a:t>100 or higher</a:t>
                      </a:r>
                      <a:endParaRPr sz="2000">
                        <a:solidFill>
                          <a:schemeClr val="dk1"/>
                        </a:solidFill>
                        <a:latin typeface="Gill Sans"/>
                        <a:ea typeface="Gill Sans"/>
                        <a:cs typeface="Gill Sans"/>
                        <a:sym typeface="Gill Sans"/>
                      </a:endParaRPr>
                    </a:p>
                  </a:txBody>
                  <a:tcPr marT="0" marB="0" marR="0" marL="0" anchor="ctr"/>
                </a:tc>
              </a:tr>
            </a:tbl>
          </a:graphicData>
        </a:graphic>
      </p:graphicFrame>
      <p:sp>
        <p:nvSpPr>
          <p:cNvPr id="214" name="Google Shape;214;p27"/>
          <p:cNvSpPr txBox="1"/>
          <p:nvPr>
            <p:ph idx="1" type="body"/>
          </p:nvPr>
        </p:nvSpPr>
        <p:spPr>
          <a:xfrm>
            <a:off x="6373368" y="1531111"/>
            <a:ext cx="4980300" cy="4353300"/>
          </a:xfrm>
          <a:prstGeom prst="rect">
            <a:avLst/>
          </a:prstGeom>
          <a:solidFill>
            <a:schemeClr val="lt1"/>
          </a:solidFill>
          <a:ln cap="flat" cmpd="sng" w="12700">
            <a:solidFill>
              <a:schemeClr val="accent1"/>
            </a:solidFill>
            <a:prstDash val="solid"/>
            <a:miter lim="8000"/>
            <a:headEnd len="sm" w="sm" type="none"/>
            <a:tailEnd len="sm" w="sm" type="none"/>
          </a:ln>
        </p:spPr>
        <p:txBody>
          <a:bodyPr anchorCtr="0" anchor="t" bIns="45700" lIns="91425" spcFirstLastPara="1" rIns="91425" wrap="square" tIns="45700">
            <a:normAutofit/>
          </a:bodyPr>
          <a:lstStyle/>
          <a:p>
            <a:pPr indent="-101600" lvl="0" marL="228600" rtl="0" algn="l">
              <a:lnSpc>
                <a:spcPct val="90000"/>
              </a:lnSpc>
              <a:spcBef>
                <a:spcPts val="0"/>
              </a:spcBef>
              <a:spcAft>
                <a:spcPts val="0"/>
              </a:spcAft>
              <a:buSzPts val="2000"/>
              <a:buNone/>
            </a:pPr>
            <a:r>
              <a:t/>
            </a:r>
            <a:endParaRPr b="1" sz="2000">
              <a:latin typeface="Gill Sans"/>
              <a:ea typeface="Gill Sans"/>
              <a:cs typeface="Gill Sans"/>
              <a:sym typeface="Gill Sans"/>
            </a:endParaRPr>
          </a:p>
          <a:p>
            <a:pPr indent="-228600" lvl="0" marL="228600" rtl="0" algn="l">
              <a:lnSpc>
                <a:spcPct val="90000"/>
              </a:lnSpc>
              <a:spcBef>
                <a:spcPts val="1000"/>
              </a:spcBef>
              <a:spcAft>
                <a:spcPts val="0"/>
              </a:spcAft>
              <a:buSzPts val="2000"/>
              <a:buChar char="•"/>
            </a:pPr>
            <a:r>
              <a:rPr b="1" lang="en-IN" sz="2000">
                <a:solidFill>
                  <a:schemeClr val="dk1"/>
                </a:solidFill>
                <a:latin typeface="Gill Sans"/>
                <a:ea typeface="Gill Sans"/>
                <a:cs typeface="Gill Sans"/>
                <a:sym typeface="Gill Sans"/>
              </a:rPr>
              <a:t>Laboratory Examination</a:t>
            </a:r>
            <a:endParaRPr b="1" sz="2000">
              <a:latin typeface="Gill Sans"/>
              <a:ea typeface="Gill Sans"/>
              <a:cs typeface="Gill Sans"/>
              <a:sym typeface="Gill Sans"/>
            </a:endParaRPr>
          </a:p>
          <a:p>
            <a:pPr indent="-228600" lvl="1" marL="685800" rtl="0" algn="l">
              <a:lnSpc>
                <a:spcPct val="90000"/>
              </a:lnSpc>
              <a:spcBef>
                <a:spcPts val="500"/>
              </a:spcBef>
              <a:spcAft>
                <a:spcPts val="0"/>
              </a:spcAft>
              <a:buSzPts val="2000"/>
              <a:buChar char="▪"/>
            </a:pPr>
            <a:r>
              <a:rPr lang="en-IN" sz="2000">
                <a:solidFill>
                  <a:schemeClr val="dk1"/>
                </a:solidFill>
                <a:latin typeface="Gill Sans"/>
                <a:ea typeface="Gill Sans"/>
                <a:cs typeface="Gill Sans"/>
                <a:sym typeface="Gill Sans"/>
              </a:rPr>
              <a:t>Blood sugar</a:t>
            </a:r>
            <a:endParaRPr/>
          </a:p>
          <a:p>
            <a:pPr indent="-228600" lvl="1" marL="685800" rtl="0" algn="l">
              <a:lnSpc>
                <a:spcPct val="90000"/>
              </a:lnSpc>
              <a:spcBef>
                <a:spcPts val="500"/>
              </a:spcBef>
              <a:spcAft>
                <a:spcPts val="0"/>
              </a:spcAft>
              <a:buSzPts val="2000"/>
              <a:buChar char="▪"/>
            </a:pPr>
            <a:r>
              <a:rPr lang="en-IN" sz="2000">
                <a:solidFill>
                  <a:schemeClr val="dk1"/>
                </a:solidFill>
                <a:latin typeface="Gill Sans"/>
                <a:ea typeface="Gill Sans"/>
                <a:cs typeface="Gill Sans"/>
                <a:sym typeface="Gill Sans"/>
              </a:rPr>
              <a:t>Kidney function tests</a:t>
            </a:r>
            <a:endParaRPr/>
          </a:p>
          <a:p>
            <a:pPr indent="-228600" lvl="1" marL="685800" rtl="0" algn="l">
              <a:lnSpc>
                <a:spcPct val="90000"/>
              </a:lnSpc>
              <a:spcBef>
                <a:spcPts val="500"/>
              </a:spcBef>
              <a:spcAft>
                <a:spcPts val="0"/>
              </a:spcAft>
              <a:buSzPts val="2000"/>
              <a:buChar char="▪"/>
            </a:pPr>
            <a:r>
              <a:rPr lang="en-IN" sz="2000">
                <a:solidFill>
                  <a:schemeClr val="dk1"/>
                </a:solidFill>
                <a:latin typeface="Gill Sans"/>
                <a:ea typeface="Gill Sans"/>
                <a:cs typeface="Gill Sans"/>
                <a:sym typeface="Gill Sans"/>
              </a:rPr>
              <a:t>Lipid profile</a:t>
            </a:r>
            <a:endParaRPr/>
          </a:p>
          <a:p>
            <a:pPr indent="-101600" lvl="0" marL="228600" rtl="0" algn="l">
              <a:lnSpc>
                <a:spcPct val="90000"/>
              </a:lnSpc>
              <a:spcBef>
                <a:spcPts val="1000"/>
              </a:spcBef>
              <a:spcAft>
                <a:spcPts val="0"/>
              </a:spcAft>
              <a:buSzPts val="2000"/>
              <a:buNone/>
            </a:pPr>
            <a:r>
              <a:t/>
            </a:r>
            <a:endParaRPr b="1" sz="2000">
              <a:latin typeface="Gill Sans"/>
              <a:ea typeface="Gill Sans"/>
              <a:cs typeface="Gill Sans"/>
              <a:sym typeface="Gill Sans"/>
            </a:endParaRPr>
          </a:p>
          <a:p>
            <a:pPr indent="-228600" lvl="0" marL="228600" rtl="0" algn="l">
              <a:lnSpc>
                <a:spcPct val="90000"/>
              </a:lnSpc>
              <a:spcBef>
                <a:spcPts val="1000"/>
              </a:spcBef>
              <a:spcAft>
                <a:spcPts val="0"/>
              </a:spcAft>
              <a:buSzPts val="2000"/>
              <a:buChar char="•"/>
            </a:pPr>
            <a:r>
              <a:rPr b="1" lang="en-IN" sz="2000">
                <a:solidFill>
                  <a:schemeClr val="dk1"/>
                </a:solidFill>
                <a:latin typeface="Gill Sans"/>
                <a:ea typeface="Gill Sans"/>
                <a:cs typeface="Gill Sans"/>
                <a:sym typeface="Gill Sans"/>
              </a:rPr>
              <a:t>Complications</a:t>
            </a:r>
            <a:endParaRPr b="1" sz="2000">
              <a:latin typeface="Gill Sans"/>
              <a:ea typeface="Gill Sans"/>
              <a:cs typeface="Gill Sans"/>
              <a:sym typeface="Gill Sans"/>
            </a:endParaRPr>
          </a:p>
          <a:p>
            <a:pPr indent="-228600" lvl="1" marL="685800" rtl="0" algn="l">
              <a:lnSpc>
                <a:spcPct val="90000"/>
              </a:lnSpc>
              <a:spcBef>
                <a:spcPts val="500"/>
              </a:spcBef>
              <a:spcAft>
                <a:spcPts val="0"/>
              </a:spcAft>
              <a:buSzPts val="2000"/>
              <a:buChar char="▪"/>
            </a:pPr>
            <a:r>
              <a:rPr lang="en-IN" sz="2000">
                <a:solidFill>
                  <a:schemeClr val="dk1"/>
                </a:solidFill>
                <a:latin typeface="Gill Sans"/>
                <a:ea typeface="Gill Sans"/>
                <a:cs typeface="Gill Sans"/>
                <a:sym typeface="Gill Sans"/>
              </a:rPr>
              <a:t>Chest pain, also called angina</a:t>
            </a:r>
            <a:endParaRPr/>
          </a:p>
          <a:p>
            <a:pPr indent="-228600" lvl="1" marL="685800" rtl="0" algn="l">
              <a:lnSpc>
                <a:spcPct val="90000"/>
              </a:lnSpc>
              <a:spcBef>
                <a:spcPts val="500"/>
              </a:spcBef>
              <a:spcAft>
                <a:spcPts val="0"/>
              </a:spcAft>
              <a:buSzPts val="2000"/>
              <a:buChar char="▪"/>
            </a:pPr>
            <a:r>
              <a:rPr lang="en-IN" sz="2000">
                <a:solidFill>
                  <a:schemeClr val="dk1"/>
                </a:solidFill>
                <a:latin typeface="Gill Sans"/>
                <a:ea typeface="Gill Sans"/>
                <a:cs typeface="Gill Sans"/>
                <a:sym typeface="Gill Sans"/>
              </a:rPr>
              <a:t>Cardiac failure</a:t>
            </a:r>
            <a:endParaRPr/>
          </a:p>
          <a:p>
            <a:pPr indent="-228600" lvl="1" marL="685800" rtl="0" algn="l">
              <a:lnSpc>
                <a:spcPct val="90000"/>
              </a:lnSpc>
              <a:spcBef>
                <a:spcPts val="500"/>
              </a:spcBef>
              <a:spcAft>
                <a:spcPts val="0"/>
              </a:spcAft>
              <a:buSzPts val="2000"/>
              <a:buChar char="▪"/>
            </a:pPr>
            <a:r>
              <a:rPr lang="en-IN" sz="2000">
                <a:solidFill>
                  <a:schemeClr val="dk1"/>
                </a:solidFill>
                <a:latin typeface="Gill Sans"/>
                <a:ea typeface="Gill Sans"/>
                <a:cs typeface="Gill Sans"/>
                <a:sym typeface="Gill Sans"/>
              </a:rPr>
              <a:t>Cerebrovascular Stroke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8"/>
          <p:cNvSpPr txBox="1"/>
          <p:nvPr>
            <p:ph type="title"/>
          </p:nvPr>
        </p:nvSpPr>
        <p:spPr>
          <a:xfrm>
            <a:off x="677334" y="609600"/>
            <a:ext cx="8596800" cy="7128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000"/>
              <a:buFont typeface="Gill Sans"/>
              <a:buNone/>
            </a:pPr>
            <a:r>
              <a:rPr lang="en-IN"/>
              <a:t>Preventive Measures</a:t>
            </a:r>
            <a:endParaRPr/>
          </a:p>
        </p:txBody>
      </p:sp>
      <p:sp>
        <p:nvSpPr>
          <p:cNvPr id="220" name="Google Shape;220;p28"/>
          <p:cNvSpPr txBox="1"/>
          <p:nvPr>
            <p:ph idx="1" type="body"/>
          </p:nvPr>
        </p:nvSpPr>
        <p:spPr>
          <a:xfrm>
            <a:off x="677334" y="1744395"/>
            <a:ext cx="5590200" cy="4296900"/>
          </a:xfrm>
          <a:prstGeom prst="rect">
            <a:avLst/>
          </a:prstGeom>
          <a:noFill/>
          <a:ln>
            <a:noFill/>
          </a:ln>
        </p:spPr>
        <p:txBody>
          <a:bodyPr anchorCtr="0" anchor="t" bIns="45700" lIns="91425" spcFirstLastPara="1" rIns="91425" wrap="square" tIns="45700">
            <a:noAutofit/>
          </a:bodyPr>
          <a:lstStyle/>
          <a:p>
            <a:pPr indent="-101600" lvl="0" marL="228600" rtl="0" algn="l">
              <a:lnSpc>
                <a:spcPct val="90000"/>
              </a:lnSpc>
              <a:spcBef>
                <a:spcPts val="0"/>
              </a:spcBef>
              <a:spcAft>
                <a:spcPts val="0"/>
              </a:spcAft>
              <a:buSzPts val="2000"/>
              <a:buNone/>
            </a:pPr>
            <a:r>
              <a:t/>
            </a:r>
            <a:endParaRPr sz="2000"/>
          </a:p>
          <a:p>
            <a:pPr indent="-228600" lvl="0" marL="228600" rtl="0" algn="just">
              <a:lnSpc>
                <a:spcPct val="90000"/>
              </a:lnSpc>
              <a:spcBef>
                <a:spcPts val="1000"/>
              </a:spcBef>
              <a:spcAft>
                <a:spcPts val="0"/>
              </a:spcAft>
              <a:buSzPts val="2000"/>
              <a:buChar char="•"/>
            </a:pPr>
            <a:r>
              <a:rPr b="1" lang="en-IN" sz="2000"/>
              <a:t>Preferred Diet- </a:t>
            </a:r>
            <a:r>
              <a:rPr lang="en-IN" sz="2000"/>
              <a:t>Barley (Yava), Sorghum (Jowar), Wheat, Green Gram (Mudga/Moong Dal), Bitter Gourd (Karela), Bottle Gourd (Ghia/ Lauki), Turnip (Shalgam), Carrot (Gajar), Indian Gooseberry(Amla), Cucumber(Khira),Draksha, Pomegranate(Anar),SesameOil (TilTaila),etc</a:t>
            </a:r>
            <a:endParaRPr/>
          </a:p>
          <a:p>
            <a:pPr indent="-101600" lvl="0" marL="228600" rtl="0" algn="l">
              <a:lnSpc>
                <a:spcPct val="90000"/>
              </a:lnSpc>
              <a:spcBef>
                <a:spcPts val="1000"/>
              </a:spcBef>
              <a:spcAft>
                <a:spcPts val="0"/>
              </a:spcAft>
              <a:buSzPts val="2000"/>
              <a:buNone/>
            </a:pPr>
            <a:r>
              <a:t/>
            </a:r>
            <a:endParaRPr sz="2000"/>
          </a:p>
          <a:p>
            <a:pPr indent="-101600" lvl="0" marL="228600" rtl="0" algn="l">
              <a:lnSpc>
                <a:spcPct val="90000"/>
              </a:lnSpc>
              <a:spcBef>
                <a:spcPts val="1000"/>
              </a:spcBef>
              <a:spcAft>
                <a:spcPts val="0"/>
              </a:spcAft>
              <a:buSzPts val="2000"/>
              <a:buNone/>
            </a:pPr>
            <a:r>
              <a:t/>
            </a:r>
            <a:endParaRPr sz="2000"/>
          </a:p>
          <a:p>
            <a:pPr indent="-228600" lvl="0" marL="228600" rtl="0" algn="just">
              <a:lnSpc>
                <a:spcPct val="90000"/>
              </a:lnSpc>
              <a:spcBef>
                <a:spcPts val="1000"/>
              </a:spcBef>
              <a:spcAft>
                <a:spcPts val="0"/>
              </a:spcAft>
              <a:buSzPts val="2000"/>
              <a:buChar char="•"/>
            </a:pPr>
            <a:r>
              <a:rPr b="1" lang="en-IN" sz="2000"/>
              <a:t>Restricted Diet- </a:t>
            </a:r>
            <a:r>
              <a:rPr lang="en-IN" sz="2000"/>
              <a:t>Excessive use of Butter, Chillies (Red-Green), Pickles, Bengal Gram (Chana Dal), Sour Fruits, Curd, Tea, Coffee and intake of processed/oily foods.</a:t>
            </a:r>
            <a:endParaRPr/>
          </a:p>
        </p:txBody>
      </p:sp>
      <p:sp>
        <p:nvSpPr>
          <p:cNvPr id="221" name="Google Shape;221;p28"/>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grpSp>
        <p:nvGrpSpPr>
          <p:cNvPr id="222" name="Google Shape;222;p28"/>
          <p:cNvGrpSpPr/>
          <p:nvPr/>
        </p:nvGrpSpPr>
        <p:grpSpPr>
          <a:xfrm>
            <a:off x="6683388" y="1431140"/>
            <a:ext cx="4579500" cy="5071286"/>
            <a:chOff x="1778741" y="1835"/>
            <a:chExt cx="4579500" cy="5071286"/>
          </a:xfrm>
        </p:grpSpPr>
        <p:sp>
          <p:nvSpPr>
            <p:cNvPr id="223" name="Google Shape;223;p28"/>
            <p:cNvSpPr/>
            <p:nvPr/>
          </p:nvSpPr>
          <p:spPr>
            <a:xfrm>
              <a:off x="3397250" y="1870728"/>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28"/>
            <p:cNvSpPr txBox="1"/>
            <p:nvPr/>
          </p:nvSpPr>
          <p:spPr>
            <a:xfrm>
              <a:off x="3592536" y="2066014"/>
              <a:ext cx="942900" cy="942900"/>
            </a:xfrm>
            <a:prstGeom prst="rect">
              <a:avLst/>
            </a:prstGeom>
            <a:noFill/>
            <a:ln>
              <a:noFill/>
            </a:ln>
          </p:spPr>
          <p:txBody>
            <a:bodyPr anchorCtr="0" anchor="ctr" bIns="27925" lIns="27925" spcFirstLastPara="1" rIns="27925" wrap="square" tIns="27925">
              <a:noAutofit/>
            </a:bodyPr>
            <a:lstStyle/>
            <a:p>
              <a:pPr indent="0" lvl="0" marL="0" marR="0" rtl="0" algn="ctr">
                <a:lnSpc>
                  <a:spcPct val="90000"/>
                </a:lnSpc>
                <a:spcBef>
                  <a:spcPts val="0"/>
                </a:spcBef>
                <a:spcAft>
                  <a:spcPts val="0"/>
                </a:spcAft>
                <a:buClr>
                  <a:schemeClr val="lt1"/>
                </a:buClr>
                <a:buSzPts val="2200"/>
                <a:buFont typeface="Gill Sans"/>
                <a:buNone/>
              </a:pPr>
              <a:r>
                <a:rPr b="0" i="0" lang="en-IN" sz="2200" u="none" cap="none" strike="noStrike">
                  <a:solidFill>
                    <a:schemeClr val="lt1"/>
                  </a:solidFill>
                  <a:latin typeface="Gill Sans"/>
                  <a:ea typeface="Gill Sans"/>
                  <a:cs typeface="Gill Sans"/>
                  <a:sym typeface="Gill Sans"/>
                </a:rPr>
                <a:t>Pathya</a:t>
              </a:r>
              <a:endParaRPr b="0" i="0" sz="2200" u="none" cap="none" strike="noStrike">
                <a:solidFill>
                  <a:schemeClr val="lt1"/>
                </a:solidFill>
                <a:latin typeface="Gill Sans"/>
                <a:ea typeface="Gill Sans"/>
                <a:cs typeface="Gill Sans"/>
                <a:sym typeface="Gill Sans"/>
              </a:endParaRPr>
            </a:p>
            <a:p>
              <a:pPr indent="0" lvl="0" marL="0" marR="0" rtl="0" algn="ctr">
                <a:lnSpc>
                  <a:spcPct val="90000"/>
                </a:lnSpc>
                <a:spcBef>
                  <a:spcPts val="770"/>
                </a:spcBef>
                <a:spcAft>
                  <a:spcPts val="0"/>
                </a:spcAft>
                <a:buClr>
                  <a:schemeClr val="lt1"/>
                </a:buClr>
                <a:buSzPts val="2200"/>
                <a:buFont typeface="Gill Sans"/>
                <a:buNone/>
              </a:pPr>
              <a:r>
                <a:rPr b="0" i="0" lang="en-IN" sz="2200" u="none" cap="none" strike="noStrike">
                  <a:solidFill>
                    <a:schemeClr val="lt1"/>
                  </a:solidFill>
                  <a:latin typeface="Gill Sans"/>
                  <a:ea typeface="Gill Sans"/>
                  <a:cs typeface="Gill Sans"/>
                  <a:sym typeface="Gill Sans"/>
                </a:rPr>
                <a:t>(DO’s)</a:t>
              </a:r>
              <a:endParaRPr b="0" i="0" sz="2200" u="none" cap="none" strike="noStrike">
                <a:solidFill>
                  <a:schemeClr val="lt1"/>
                </a:solidFill>
                <a:latin typeface="Gill Sans"/>
                <a:ea typeface="Gill Sans"/>
                <a:cs typeface="Gill Sans"/>
                <a:sym typeface="Gill Sans"/>
              </a:endParaRPr>
            </a:p>
          </p:txBody>
        </p:sp>
        <p:sp>
          <p:nvSpPr>
            <p:cNvPr id="225" name="Google Shape;225;p28"/>
            <p:cNvSpPr/>
            <p:nvPr/>
          </p:nvSpPr>
          <p:spPr>
            <a:xfrm rot="-5400000">
              <a:off x="3922055" y="1384392"/>
              <a:ext cx="283800" cy="453300"/>
            </a:xfrm>
            <a:prstGeom prst="rightArrow">
              <a:avLst>
                <a:gd fmla="val 60000" name="adj1"/>
                <a:gd fmla="val 50000" name="adj2"/>
              </a:avLst>
            </a:prstGeom>
            <a:solidFill>
              <a:srgbClr val="A6B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8"/>
            <p:cNvSpPr txBox="1"/>
            <p:nvPr/>
          </p:nvSpPr>
          <p:spPr>
            <a:xfrm rot="-5400000">
              <a:off x="3964733" y="1517592"/>
              <a:ext cx="198600" cy="2721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b="0" i="0" sz="1400" u="none" cap="none" strike="noStrike">
                <a:solidFill>
                  <a:schemeClr val="lt1"/>
                </a:solidFill>
                <a:latin typeface="Gill Sans"/>
                <a:ea typeface="Gill Sans"/>
                <a:cs typeface="Gill Sans"/>
                <a:sym typeface="Gill Sans"/>
              </a:endParaRPr>
            </a:p>
          </p:txBody>
        </p:sp>
        <p:sp>
          <p:nvSpPr>
            <p:cNvPr id="227" name="Google Shape;227;p28"/>
            <p:cNvSpPr/>
            <p:nvPr/>
          </p:nvSpPr>
          <p:spPr>
            <a:xfrm>
              <a:off x="3397249" y="1835"/>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8"/>
            <p:cNvSpPr txBox="1"/>
            <p:nvPr/>
          </p:nvSpPr>
          <p:spPr>
            <a:xfrm>
              <a:off x="3592535" y="197121"/>
              <a:ext cx="942900" cy="9429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Gill Sans"/>
                <a:buNone/>
              </a:pPr>
              <a:r>
                <a:rPr b="0" i="0" lang="en-IN" sz="1400" u="none" cap="none" strike="noStrike">
                  <a:solidFill>
                    <a:schemeClr val="lt1"/>
                  </a:solidFill>
                  <a:latin typeface="Gill Sans"/>
                  <a:ea typeface="Gill Sans"/>
                  <a:cs typeface="Gill Sans"/>
                  <a:sym typeface="Gill Sans"/>
                </a:rPr>
                <a:t>Low Salty Diet</a:t>
              </a:r>
              <a:endParaRPr b="0" i="0" sz="1400" u="none" cap="none" strike="noStrike">
                <a:solidFill>
                  <a:schemeClr val="lt1"/>
                </a:solidFill>
                <a:latin typeface="Gill Sans"/>
                <a:ea typeface="Gill Sans"/>
                <a:cs typeface="Gill Sans"/>
                <a:sym typeface="Gill Sans"/>
              </a:endParaRPr>
            </a:p>
          </p:txBody>
        </p:sp>
        <p:sp>
          <p:nvSpPr>
            <p:cNvPr id="229" name="Google Shape;229;p28"/>
            <p:cNvSpPr/>
            <p:nvPr/>
          </p:nvSpPr>
          <p:spPr>
            <a:xfrm rot="-1799730">
              <a:off x="4726087" y="1845051"/>
              <a:ext cx="289239" cy="453488"/>
            </a:xfrm>
            <a:prstGeom prst="rightArrow">
              <a:avLst>
                <a:gd fmla="val 60000" name="adj1"/>
                <a:gd fmla="val 50000" name="adj2"/>
              </a:avLst>
            </a:prstGeom>
            <a:solidFill>
              <a:srgbClr val="A6B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8"/>
            <p:cNvSpPr txBox="1"/>
            <p:nvPr/>
          </p:nvSpPr>
          <p:spPr>
            <a:xfrm rot="-1796693">
              <a:off x="4731827" y="1957525"/>
              <a:ext cx="202538" cy="2718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b="0" i="0" sz="1400" u="none" cap="none" strike="noStrike">
                <a:solidFill>
                  <a:schemeClr val="lt1"/>
                </a:solidFill>
                <a:latin typeface="Gill Sans"/>
                <a:ea typeface="Gill Sans"/>
                <a:cs typeface="Gill Sans"/>
                <a:sym typeface="Gill Sans"/>
              </a:endParaRPr>
            </a:p>
          </p:txBody>
        </p:sp>
        <p:sp>
          <p:nvSpPr>
            <p:cNvPr id="231" name="Google Shape;231;p28"/>
            <p:cNvSpPr/>
            <p:nvPr/>
          </p:nvSpPr>
          <p:spPr>
            <a:xfrm>
              <a:off x="5024741" y="931096"/>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8"/>
            <p:cNvSpPr txBox="1"/>
            <p:nvPr/>
          </p:nvSpPr>
          <p:spPr>
            <a:xfrm>
              <a:off x="5220027" y="1126382"/>
              <a:ext cx="942900" cy="9429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Gill Sans"/>
                <a:buNone/>
              </a:pPr>
              <a:r>
                <a:rPr b="0" i="0" lang="en-IN" sz="1400" u="none" cap="none" strike="noStrike">
                  <a:solidFill>
                    <a:schemeClr val="lt1"/>
                  </a:solidFill>
                  <a:latin typeface="Gill Sans"/>
                  <a:ea typeface="Gill Sans"/>
                  <a:cs typeface="Gill Sans"/>
                  <a:sym typeface="Gill Sans"/>
                </a:rPr>
                <a:t>Fruits &amp; Vegetables</a:t>
              </a:r>
              <a:endParaRPr b="0" i="0" sz="1400" u="none" cap="none" strike="noStrike">
                <a:solidFill>
                  <a:schemeClr val="lt1"/>
                </a:solidFill>
                <a:latin typeface="Gill Sans"/>
                <a:ea typeface="Gill Sans"/>
                <a:cs typeface="Gill Sans"/>
                <a:sym typeface="Gill Sans"/>
              </a:endParaRPr>
            </a:p>
          </p:txBody>
        </p:sp>
        <p:sp>
          <p:nvSpPr>
            <p:cNvPr id="233" name="Google Shape;233;p28"/>
            <p:cNvSpPr/>
            <p:nvPr/>
          </p:nvSpPr>
          <p:spPr>
            <a:xfrm rot="1800473">
              <a:off x="4724359" y="2773979"/>
              <a:ext cx="283732" cy="453488"/>
            </a:xfrm>
            <a:prstGeom prst="rightArrow">
              <a:avLst>
                <a:gd fmla="val 60000" name="adj1"/>
                <a:gd fmla="val 50000" name="adj2"/>
              </a:avLst>
            </a:prstGeom>
            <a:solidFill>
              <a:srgbClr val="A6B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8"/>
            <p:cNvSpPr txBox="1"/>
            <p:nvPr/>
          </p:nvSpPr>
          <p:spPr>
            <a:xfrm rot="1800802">
              <a:off x="4730176" y="2843403"/>
              <a:ext cx="198520" cy="2718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b="0" i="0" sz="1400" u="none" cap="none" strike="noStrike">
                <a:solidFill>
                  <a:schemeClr val="lt1"/>
                </a:solidFill>
                <a:latin typeface="Gill Sans"/>
                <a:ea typeface="Gill Sans"/>
                <a:cs typeface="Gill Sans"/>
                <a:sym typeface="Gill Sans"/>
              </a:endParaRPr>
            </a:p>
          </p:txBody>
        </p:sp>
        <p:sp>
          <p:nvSpPr>
            <p:cNvPr id="235" name="Google Shape;235;p28"/>
            <p:cNvSpPr/>
            <p:nvPr/>
          </p:nvSpPr>
          <p:spPr>
            <a:xfrm>
              <a:off x="5015758" y="2805174"/>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8"/>
            <p:cNvSpPr txBox="1"/>
            <p:nvPr/>
          </p:nvSpPr>
          <p:spPr>
            <a:xfrm>
              <a:off x="5211044" y="3000460"/>
              <a:ext cx="942900" cy="9429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Gill Sans"/>
                <a:buNone/>
              </a:pPr>
              <a:r>
                <a:rPr b="0" i="0" lang="en-IN" sz="1400" u="none" cap="none" strike="noStrike">
                  <a:solidFill>
                    <a:schemeClr val="lt1"/>
                  </a:solidFill>
                  <a:latin typeface="Gill Sans"/>
                  <a:ea typeface="Gill Sans"/>
                  <a:cs typeface="Gill Sans"/>
                  <a:sym typeface="Gill Sans"/>
                </a:rPr>
                <a:t>Low fatty diet</a:t>
              </a:r>
              <a:endParaRPr b="0" i="0" sz="1400" u="none" cap="none" strike="noStrike">
                <a:solidFill>
                  <a:schemeClr val="lt1"/>
                </a:solidFill>
                <a:latin typeface="Gill Sans"/>
                <a:ea typeface="Gill Sans"/>
                <a:cs typeface="Gill Sans"/>
                <a:sym typeface="Gill Sans"/>
              </a:endParaRPr>
            </a:p>
          </p:txBody>
        </p:sp>
        <p:sp>
          <p:nvSpPr>
            <p:cNvPr id="237" name="Google Shape;237;p28"/>
            <p:cNvSpPr/>
            <p:nvPr/>
          </p:nvSpPr>
          <p:spPr>
            <a:xfrm rot="5400000">
              <a:off x="3922144" y="3237264"/>
              <a:ext cx="283800" cy="453300"/>
            </a:xfrm>
            <a:prstGeom prst="rightArrow">
              <a:avLst>
                <a:gd fmla="val 60000" name="adj1"/>
                <a:gd fmla="val 50000" name="adj2"/>
              </a:avLst>
            </a:prstGeom>
            <a:solidFill>
              <a:srgbClr val="A6B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8"/>
            <p:cNvSpPr txBox="1"/>
            <p:nvPr/>
          </p:nvSpPr>
          <p:spPr>
            <a:xfrm rot="5400000">
              <a:off x="3964666" y="3285264"/>
              <a:ext cx="198600" cy="272100"/>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b="0" i="0" sz="1400" u="none" cap="none" strike="noStrike">
                <a:solidFill>
                  <a:schemeClr val="lt1"/>
                </a:solidFill>
                <a:latin typeface="Gill Sans"/>
                <a:ea typeface="Gill Sans"/>
                <a:cs typeface="Gill Sans"/>
                <a:sym typeface="Gill Sans"/>
              </a:endParaRPr>
            </a:p>
          </p:txBody>
        </p:sp>
        <p:sp>
          <p:nvSpPr>
            <p:cNvPr id="239" name="Google Shape;239;p28"/>
            <p:cNvSpPr/>
            <p:nvPr/>
          </p:nvSpPr>
          <p:spPr>
            <a:xfrm>
              <a:off x="3397250" y="3739621"/>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8"/>
            <p:cNvSpPr txBox="1"/>
            <p:nvPr/>
          </p:nvSpPr>
          <p:spPr>
            <a:xfrm>
              <a:off x="3592536" y="3934907"/>
              <a:ext cx="942900" cy="9429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Gill Sans"/>
                <a:buNone/>
              </a:pPr>
              <a:r>
                <a:rPr b="0" i="0" lang="en-IN" sz="1400" u="none" cap="none" strike="noStrike">
                  <a:solidFill>
                    <a:schemeClr val="lt1"/>
                  </a:solidFill>
                  <a:latin typeface="Gill Sans"/>
                  <a:ea typeface="Gill Sans"/>
                  <a:cs typeface="Gill Sans"/>
                  <a:sym typeface="Gill Sans"/>
                </a:rPr>
                <a:t>Buttermilk, Barley, Gooseberry</a:t>
              </a:r>
              <a:endParaRPr b="0" i="0" sz="1400" u="none" cap="none" strike="noStrike">
                <a:solidFill>
                  <a:schemeClr val="lt1"/>
                </a:solidFill>
                <a:latin typeface="Gill Sans"/>
                <a:ea typeface="Gill Sans"/>
                <a:cs typeface="Gill Sans"/>
                <a:sym typeface="Gill Sans"/>
              </a:endParaRPr>
            </a:p>
          </p:txBody>
        </p:sp>
        <p:sp>
          <p:nvSpPr>
            <p:cNvPr id="241" name="Google Shape;241;p28"/>
            <p:cNvSpPr/>
            <p:nvPr/>
          </p:nvSpPr>
          <p:spPr>
            <a:xfrm rot="8999527">
              <a:off x="3119802" y="2773925"/>
              <a:ext cx="283732" cy="453488"/>
            </a:xfrm>
            <a:prstGeom prst="rightArrow">
              <a:avLst>
                <a:gd fmla="val 60000" name="adj1"/>
                <a:gd fmla="val 50000" name="adj2"/>
              </a:avLst>
            </a:prstGeom>
            <a:solidFill>
              <a:srgbClr val="A6B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28"/>
            <p:cNvSpPr txBox="1"/>
            <p:nvPr/>
          </p:nvSpPr>
          <p:spPr>
            <a:xfrm rot="-1800802">
              <a:off x="3199184" y="2843418"/>
              <a:ext cx="198520" cy="2718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b="0" i="0" sz="1400" u="none" cap="none" strike="noStrike">
                <a:solidFill>
                  <a:schemeClr val="lt1"/>
                </a:solidFill>
                <a:latin typeface="Gill Sans"/>
                <a:ea typeface="Gill Sans"/>
                <a:cs typeface="Gill Sans"/>
                <a:sym typeface="Gill Sans"/>
              </a:endParaRPr>
            </a:p>
          </p:txBody>
        </p:sp>
        <p:sp>
          <p:nvSpPr>
            <p:cNvPr id="243" name="Google Shape;243;p28"/>
            <p:cNvSpPr/>
            <p:nvPr/>
          </p:nvSpPr>
          <p:spPr>
            <a:xfrm>
              <a:off x="1778741" y="2805174"/>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8"/>
            <p:cNvSpPr txBox="1"/>
            <p:nvPr/>
          </p:nvSpPr>
          <p:spPr>
            <a:xfrm>
              <a:off x="1974027" y="3000460"/>
              <a:ext cx="942900" cy="9429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Gill Sans"/>
                <a:buNone/>
              </a:pPr>
              <a:r>
                <a:rPr b="0" i="0" lang="en-IN" sz="1400" u="none" cap="none" strike="noStrike">
                  <a:solidFill>
                    <a:schemeClr val="lt1"/>
                  </a:solidFill>
                  <a:latin typeface="Gill Sans"/>
                  <a:ea typeface="Gill Sans"/>
                  <a:cs typeface="Gill Sans"/>
                  <a:sym typeface="Gill Sans"/>
                </a:rPr>
                <a:t>Mental Relaxation</a:t>
              </a:r>
              <a:endParaRPr b="0" i="0" sz="1400" u="none" cap="none" strike="noStrike">
                <a:solidFill>
                  <a:schemeClr val="lt1"/>
                </a:solidFill>
                <a:latin typeface="Gill Sans"/>
                <a:ea typeface="Gill Sans"/>
                <a:cs typeface="Gill Sans"/>
                <a:sym typeface="Gill Sans"/>
              </a:endParaRPr>
            </a:p>
          </p:txBody>
        </p:sp>
        <p:sp>
          <p:nvSpPr>
            <p:cNvPr id="245" name="Google Shape;245;p28"/>
            <p:cNvSpPr/>
            <p:nvPr/>
          </p:nvSpPr>
          <p:spPr>
            <a:xfrm rot="-8999527">
              <a:off x="3119907" y="1847488"/>
              <a:ext cx="283732" cy="453488"/>
            </a:xfrm>
            <a:prstGeom prst="rightArrow">
              <a:avLst>
                <a:gd fmla="val 60000" name="adj1"/>
                <a:gd fmla="val 50000" name="adj2"/>
              </a:avLst>
            </a:prstGeom>
            <a:solidFill>
              <a:srgbClr val="A6B5B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8"/>
            <p:cNvSpPr txBox="1"/>
            <p:nvPr/>
          </p:nvSpPr>
          <p:spPr>
            <a:xfrm rot="1800802">
              <a:off x="3199300" y="1959551"/>
              <a:ext cx="198520" cy="271899"/>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Calibri"/>
                <a:buNone/>
              </a:pPr>
              <a:r>
                <a:t/>
              </a:r>
              <a:endParaRPr b="0" i="0" sz="1400" u="none" cap="none" strike="noStrike">
                <a:solidFill>
                  <a:schemeClr val="lt1"/>
                </a:solidFill>
                <a:latin typeface="Gill Sans"/>
                <a:ea typeface="Gill Sans"/>
                <a:cs typeface="Gill Sans"/>
                <a:sym typeface="Gill Sans"/>
              </a:endParaRPr>
            </a:p>
          </p:txBody>
        </p:sp>
        <p:sp>
          <p:nvSpPr>
            <p:cNvPr id="247" name="Google Shape;247;p28"/>
            <p:cNvSpPr/>
            <p:nvPr/>
          </p:nvSpPr>
          <p:spPr>
            <a:xfrm>
              <a:off x="1778741" y="936282"/>
              <a:ext cx="1333500" cy="1333500"/>
            </a:xfrm>
            <a:prstGeom prst="ellipse">
              <a:avLst/>
            </a:prstGeom>
            <a:solidFill>
              <a:srgbClr val="00637D"/>
            </a:solidFill>
            <a:ln cap="flat" cmpd="sng" w="127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8"/>
            <p:cNvSpPr txBox="1"/>
            <p:nvPr/>
          </p:nvSpPr>
          <p:spPr>
            <a:xfrm>
              <a:off x="1974027" y="1131568"/>
              <a:ext cx="942900" cy="942900"/>
            </a:xfrm>
            <a:prstGeom prst="rect">
              <a:avLst/>
            </a:prstGeom>
            <a:noFill/>
            <a:ln>
              <a:noFill/>
            </a:ln>
          </p:spPr>
          <p:txBody>
            <a:bodyPr anchorCtr="0" anchor="ctr" bIns="17775" lIns="17775" spcFirstLastPara="1" rIns="17775" wrap="square" tIns="17775">
              <a:noAutofit/>
            </a:bodyPr>
            <a:lstStyle/>
            <a:p>
              <a:pPr indent="0" lvl="0" marL="0" marR="0" rtl="0" algn="ctr">
                <a:lnSpc>
                  <a:spcPct val="90000"/>
                </a:lnSpc>
                <a:spcBef>
                  <a:spcPts val="0"/>
                </a:spcBef>
                <a:spcAft>
                  <a:spcPts val="0"/>
                </a:spcAft>
                <a:buClr>
                  <a:schemeClr val="lt1"/>
                </a:buClr>
                <a:buSzPts val="1400"/>
                <a:buFont typeface="Gill Sans"/>
                <a:buNone/>
              </a:pPr>
              <a:r>
                <a:rPr b="0" i="0" lang="en-IN" sz="1400" u="none" cap="none" strike="noStrike">
                  <a:solidFill>
                    <a:schemeClr val="lt1"/>
                  </a:solidFill>
                  <a:latin typeface="Gill Sans"/>
                  <a:ea typeface="Gill Sans"/>
                  <a:cs typeface="Gill Sans"/>
                  <a:sym typeface="Gill Sans"/>
                </a:rPr>
                <a:t>Yogic Practices</a:t>
              </a:r>
              <a:endParaRPr b="0" i="0" sz="1400" u="none" cap="none" strike="noStrike">
                <a:solidFill>
                  <a:schemeClr val="lt1"/>
                </a:solidFill>
                <a:latin typeface="Gill Sans"/>
                <a:ea typeface="Gill Sans"/>
                <a:cs typeface="Gill Sans"/>
                <a:sym typeface="Gill Sans"/>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9"/>
          <p:cNvSpPr txBox="1"/>
          <p:nvPr>
            <p:ph type="title"/>
          </p:nvPr>
        </p:nvSpPr>
        <p:spPr>
          <a:xfrm>
            <a:off x="838200" y="88777"/>
            <a:ext cx="4000200" cy="882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2400"/>
              <a:buFont typeface="Gill Sans"/>
              <a:buNone/>
            </a:pPr>
            <a:r>
              <a:rPr b="1" lang="en-IN" sz="2400"/>
              <a:t>Recommended Lifestyle &amp; Yoga Practices</a:t>
            </a:r>
            <a:endParaRPr sz="2400"/>
          </a:p>
        </p:txBody>
      </p:sp>
      <p:sp>
        <p:nvSpPr>
          <p:cNvPr id="254" name="Google Shape;254;p29"/>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graphicFrame>
        <p:nvGraphicFramePr>
          <p:cNvPr id="255" name="Google Shape;255;p29"/>
          <p:cNvGraphicFramePr/>
          <p:nvPr/>
        </p:nvGraphicFramePr>
        <p:xfrm>
          <a:off x="838201" y="971131"/>
          <a:ext cx="3000000" cy="3000000"/>
        </p:xfrm>
        <a:graphic>
          <a:graphicData uri="http://schemas.openxmlformats.org/drawingml/2006/table">
            <a:tbl>
              <a:tblPr bandRow="1" firstRow="1">
                <a:noFill/>
                <a:tableStyleId>{4FA93F7C-CC65-4D1B-A761-F2F73975DE0E}</a:tableStyleId>
              </a:tblPr>
              <a:tblGrid>
                <a:gridCol w="1546375"/>
                <a:gridCol w="2453750"/>
              </a:tblGrid>
              <a:tr h="2859175">
                <a:tc>
                  <a:txBody>
                    <a:bodyPr/>
                    <a:lstStyle/>
                    <a:p>
                      <a:pPr indent="0" lvl="0" marL="0" marR="0" rtl="0" algn="l">
                        <a:spcBef>
                          <a:spcPts val="0"/>
                        </a:spcBef>
                        <a:spcAft>
                          <a:spcPts val="0"/>
                        </a:spcAft>
                        <a:buNone/>
                      </a:pPr>
                      <a:r>
                        <a:rPr b="0" lang="en-IN" sz="1800">
                          <a:latin typeface="Gill Sans"/>
                          <a:ea typeface="Gill Sans"/>
                          <a:cs typeface="Gill Sans"/>
                          <a:sym typeface="Gill Sans"/>
                        </a:rPr>
                        <a:t>Lifestyle practices</a:t>
                      </a:r>
                      <a:endParaRPr/>
                    </a:p>
                  </a:txBody>
                  <a:tcPr marT="45725" marB="45725" marR="91450" marL="91450" anchor="ctr"/>
                </a:tc>
                <a:tc>
                  <a:txBody>
                    <a:bodyPr/>
                    <a:lstStyle/>
                    <a:p>
                      <a:pPr indent="0" lvl="0" marL="0" marR="0" rtl="0" algn="l">
                        <a:spcBef>
                          <a:spcPts val="0"/>
                        </a:spcBef>
                        <a:spcAft>
                          <a:spcPts val="0"/>
                        </a:spcAft>
                        <a:buNone/>
                      </a:pPr>
                      <a:r>
                        <a:rPr b="0" lang="en-IN" sz="1800">
                          <a:latin typeface="Gill Sans"/>
                          <a:ea typeface="Gill Sans"/>
                          <a:cs typeface="Gill Sans"/>
                          <a:sym typeface="Gill Sans"/>
                        </a:rPr>
                        <a:t>Regular blood pressure check-up</a:t>
                      </a:r>
                      <a:endParaRPr/>
                    </a:p>
                    <a:p>
                      <a:pPr indent="0" lvl="0" marL="0" marR="0" rtl="0" algn="l">
                        <a:spcBef>
                          <a:spcPts val="0"/>
                        </a:spcBef>
                        <a:spcAft>
                          <a:spcPts val="0"/>
                        </a:spcAft>
                        <a:buNone/>
                      </a:pPr>
                      <a:r>
                        <a:rPr b="0" lang="en-IN" sz="1800">
                          <a:latin typeface="Gill Sans"/>
                          <a:ea typeface="Gill Sans"/>
                          <a:cs typeface="Gill Sans"/>
                          <a:sym typeface="Gill Sans"/>
                        </a:rPr>
                        <a:t>Regular exercise especially brisk walking</a:t>
                      </a:r>
                      <a:endParaRPr/>
                    </a:p>
                    <a:p>
                      <a:pPr indent="0" lvl="0" marL="0" marR="0" rtl="0" algn="l">
                        <a:spcBef>
                          <a:spcPts val="0"/>
                        </a:spcBef>
                        <a:spcAft>
                          <a:spcPts val="0"/>
                        </a:spcAft>
                        <a:buNone/>
                      </a:pPr>
                      <a:r>
                        <a:rPr b="0" lang="en-IN" sz="1800">
                          <a:latin typeface="Gill Sans"/>
                          <a:ea typeface="Gill Sans"/>
                          <a:cs typeface="Gill Sans"/>
                          <a:sym typeface="Gill Sans"/>
                        </a:rPr>
                        <a:t>Avoid stress</a:t>
                      </a:r>
                      <a:endParaRPr/>
                    </a:p>
                    <a:p>
                      <a:pPr indent="0" lvl="0" marL="0" marR="0" rtl="0" algn="l">
                        <a:spcBef>
                          <a:spcPts val="0"/>
                        </a:spcBef>
                        <a:spcAft>
                          <a:spcPts val="0"/>
                        </a:spcAft>
                        <a:buNone/>
                      </a:pPr>
                      <a:r>
                        <a:rPr b="0" lang="en-IN" sz="1800">
                          <a:latin typeface="Gill Sans"/>
                          <a:ea typeface="Gill Sans"/>
                          <a:cs typeface="Gill Sans"/>
                          <a:sym typeface="Gill Sans"/>
                        </a:rPr>
                        <a:t>Avoid awakening in night</a:t>
                      </a:r>
                      <a:endParaRPr/>
                    </a:p>
                  </a:txBody>
                  <a:tcPr marT="45725" marB="45725" marR="91450" marL="91450" anchor="ctr"/>
                </a:tc>
              </a:tr>
              <a:tr h="2437200">
                <a:tc>
                  <a:txBody>
                    <a:bodyPr/>
                    <a:lstStyle/>
                    <a:p>
                      <a:pPr indent="0" lvl="0" marL="0" marR="0" rtl="0" algn="l">
                        <a:spcBef>
                          <a:spcPts val="0"/>
                        </a:spcBef>
                        <a:spcAft>
                          <a:spcPts val="0"/>
                        </a:spcAft>
                        <a:buNone/>
                      </a:pPr>
                      <a:r>
                        <a:t/>
                      </a:r>
                      <a:endParaRPr b="0" sz="1800">
                        <a:latin typeface="Gill Sans"/>
                        <a:ea typeface="Gill Sans"/>
                        <a:cs typeface="Gill Sans"/>
                        <a:sym typeface="Gill Sans"/>
                      </a:endParaRPr>
                    </a:p>
                    <a:p>
                      <a:pPr indent="0" lvl="0" marL="0" marR="0" rtl="0" algn="l">
                        <a:spcBef>
                          <a:spcPts val="0"/>
                        </a:spcBef>
                        <a:spcAft>
                          <a:spcPts val="0"/>
                        </a:spcAft>
                        <a:buNone/>
                      </a:pPr>
                      <a:r>
                        <a:rPr b="0" lang="en-IN" sz="1800">
                          <a:latin typeface="Gill Sans"/>
                          <a:ea typeface="Gill Sans"/>
                          <a:cs typeface="Gill Sans"/>
                          <a:sym typeface="Gill Sans"/>
                        </a:rPr>
                        <a:t>Yoga Practices(As</a:t>
                      </a:r>
                      <a:endParaRPr/>
                    </a:p>
                    <a:p>
                      <a:pPr indent="0" lvl="0" marL="0" marR="0" rtl="0" algn="l">
                        <a:spcBef>
                          <a:spcPts val="0"/>
                        </a:spcBef>
                        <a:spcAft>
                          <a:spcPts val="0"/>
                        </a:spcAft>
                        <a:buNone/>
                      </a:pPr>
                      <a:r>
                        <a:rPr b="0" lang="en-IN" sz="1800">
                          <a:latin typeface="Gill Sans"/>
                          <a:ea typeface="Gill Sans"/>
                          <a:cs typeface="Gill Sans"/>
                          <a:sym typeface="Gill Sans"/>
                        </a:rPr>
                        <a:t>per yogaprotocol)</a:t>
                      </a:r>
                      <a:endParaRPr/>
                    </a:p>
                    <a:p>
                      <a:pPr indent="0" lvl="0" marL="0" marR="0" rtl="0" algn="l">
                        <a:spcBef>
                          <a:spcPts val="0"/>
                        </a:spcBef>
                        <a:spcAft>
                          <a:spcPts val="0"/>
                        </a:spcAft>
                        <a:buNone/>
                      </a:pPr>
                      <a:r>
                        <a:t/>
                      </a:r>
                      <a:endParaRPr b="0"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b="0" lang="en-IN" sz="1800">
                          <a:latin typeface="Gill Sans"/>
                          <a:ea typeface="Gill Sans"/>
                          <a:cs typeface="Gill Sans"/>
                          <a:sym typeface="Gill Sans"/>
                        </a:rPr>
                        <a:t>Tadasana, Bhujangasana, Shashankasana, Shavasana, </a:t>
                      </a:r>
                      <a:endParaRPr/>
                    </a:p>
                    <a:p>
                      <a:pPr indent="0" lvl="0" marL="0" marR="0" rtl="0" algn="l">
                        <a:spcBef>
                          <a:spcPts val="0"/>
                        </a:spcBef>
                        <a:spcAft>
                          <a:spcPts val="0"/>
                        </a:spcAft>
                        <a:buNone/>
                      </a:pPr>
                      <a:r>
                        <a:t/>
                      </a:r>
                      <a:endParaRPr b="0" sz="1800">
                        <a:latin typeface="Gill Sans"/>
                        <a:ea typeface="Gill Sans"/>
                        <a:cs typeface="Gill Sans"/>
                        <a:sym typeface="Gill Sans"/>
                      </a:endParaRPr>
                    </a:p>
                    <a:p>
                      <a:pPr indent="0" lvl="0" marL="0" marR="0" rtl="0" algn="l">
                        <a:spcBef>
                          <a:spcPts val="0"/>
                        </a:spcBef>
                        <a:spcAft>
                          <a:spcPts val="0"/>
                        </a:spcAft>
                        <a:buNone/>
                      </a:pPr>
                      <a:r>
                        <a:rPr b="0" lang="en-IN" sz="1800">
                          <a:latin typeface="Gill Sans"/>
                          <a:ea typeface="Gill Sans"/>
                          <a:cs typeface="Gill Sans"/>
                          <a:sym typeface="Gill Sans"/>
                        </a:rPr>
                        <a:t>Nadishodhana, Ujjayi, Shitali, Sitkari and Bhramari.</a:t>
                      </a:r>
                      <a:endParaRPr/>
                    </a:p>
                  </a:txBody>
                  <a:tcPr marT="45725" marB="45725" marR="91450" marL="91450" anchor="ctr"/>
                </a:tc>
              </a:tr>
            </a:tbl>
          </a:graphicData>
        </a:graphic>
      </p:graphicFrame>
      <p:graphicFrame>
        <p:nvGraphicFramePr>
          <p:cNvPr id="256" name="Google Shape;256;p29"/>
          <p:cNvGraphicFramePr/>
          <p:nvPr/>
        </p:nvGraphicFramePr>
        <p:xfrm>
          <a:off x="5099985" y="971131"/>
          <a:ext cx="3000000" cy="3000000"/>
        </p:xfrm>
        <a:graphic>
          <a:graphicData uri="http://schemas.openxmlformats.org/drawingml/2006/table">
            <a:tbl>
              <a:tblPr bandRow="1" firstRow="1">
                <a:noFill/>
                <a:tableStyleId>{73534FF1-6537-415C-B1B8-958422C862BE}</a:tableStyleId>
              </a:tblPr>
              <a:tblGrid>
                <a:gridCol w="2364000"/>
                <a:gridCol w="2364000"/>
                <a:gridCol w="2364000"/>
              </a:tblGrid>
              <a:tr h="370850">
                <a:tc gridSpan="3">
                  <a:txBody>
                    <a:bodyPr/>
                    <a:lstStyle/>
                    <a:p>
                      <a:pPr indent="0" lvl="0" marL="0" marR="0" rtl="0" algn="l">
                        <a:spcBef>
                          <a:spcPts val="0"/>
                        </a:spcBef>
                        <a:spcAft>
                          <a:spcPts val="0"/>
                        </a:spcAft>
                        <a:buNone/>
                      </a:pPr>
                      <a:r>
                        <a:rPr lang="en-IN" sz="1800">
                          <a:latin typeface="Gill Sans"/>
                          <a:ea typeface="Gill Sans"/>
                          <a:cs typeface="Gill Sans"/>
                          <a:sym typeface="Gill Sans"/>
                        </a:rPr>
                        <a:t>As per the Prakriti of the patient and severity of the illness</a:t>
                      </a:r>
                      <a:endParaRPr sz="1800">
                        <a:latin typeface="Gill Sans"/>
                        <a:ea typeface="Gill Sans"/>
                        <a:cs typeface="Gill Sans"/>
                        <a:sym typeface="Gill Sans"/>
                      </a:endParaRPr>
                    </a:p>
                  </a:txBody>
                  <a:tcPr marT="45725" marB="45725" marR="91450" marL="91450"/>
                </a:tc>
                <a:tc hMerge="1"/>
                <a:tc hMerge="1"/>
              </a:tr>
              <a:tr h="370850">
                <a:tc rowSpan="4">
                  <a:txBody>
                    <a:bodyPr/>
                    <a:lstStyle/>
                    <a:p>
                      <a:pPr indent="0" lvl="0" marL="0" marR="0" rtl="0" algn="l">
                        <a:spcBef>
                          <a:spcPts val="0"/>
                        </a:spcBef>
                        <a:spcAft>
                          <a:spcPts val="0"/>
                        </a:spcAft>
                        <a:buNone/>
                      </a:pPr>
                      <a:r>
                        <a:rPr lang="en-IN" sz="1800">
                          <a:latin typeface="Gill Sans"/>
                          <a:ea typeface="Gill Sans"/>
                          <a:cs typeface="Gill Sans"/>
                          <a:sym typeface="Gill Sans"/>
                        </a:rPr>
                        <a:t>Single Drug</a:t>
                      </a:r>
                      <a:endParaRPr sz="18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1800">
                          <a:latin typeface="Gill Sans"/>
                          <a:ea typeface="Gill Sans"/>
                          <a:cs typeface="Gill Sans"/>
                          <a:sym typeface="Gill Sans"/>
                        </a:rPr>
                        <a:t>Brahmi</a:t>
                      </a:r>
                      <a:endParaRPr/>
                    </a:p>
                    <a:p>
                      <a:pPr indent="0" lvl="0" marL="0" marR="0" rtl="0" algn="ctr">
                        <a:spcBef>
                          <a:spcPts val="0"/>
                        </a:spcBef>
                        <a:spcAft>
                          <a:spcPts val="0"/>
                        </a:spcAft>
                        <a:buNone/>
                      </a:pPr>
                      <a:r>
                        <a:rPr lang="en-IN" sz="1800">
                          <a:latin typeface="Gill Sans"/>
                          <a:ea typeface="Gill Sans"/>
                          <a:cs typeface="Gill Sans"/>
                          <a:sym typeface="Gill Sans"/>
                        </a:rPr>
                        <a:t>(Bacopa Monnieri)</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3gm B.D. )If stress is the cause)</a:t>
                      </a:r>
                      <a:endParaRPr sz="1800">
                        <a:latin typeface="Gill Sans"/>
                        <a:ea typeface="Gill Sans"/>
                        <a:cs typeface="Gill Sans"/>
                        <a:sym typeface="Gill Sans"/>
                      </a:endParaRPr>
                    </a:p>
                  </a:txBody>
                  <a:tcPr marT="45725" marB="45725" marR="91450" marL="91450"/>
                </a:tc>
              </a:tr>
              <a:tr h="370850">
                <a:tc vMerge="1"/>
                <a:tc>
                  <a:txBody>
                    <a:bodyPr/>
                    <a:lstStyle/>
                    <a:p>
                      <a:pPr indent="0" lvl="0" marL="0" marR="0" rtl="0" algn="ctr">
                        <a:spcBef>
                          <a:spcPts val="0"/>
                        </a:spcBef>
                        <a:spcAft>
                          <a:spcPts val="0"/>
                        </a:spcAft>
                        <a:buNone/>
                      </a:pPr>
                      <a:r>
                        <a:rPr lang="en-IN" sz="1800">
                          <a:latin typeface="Gill Sans"/>
                          <a:ea typeface="Gill Sans"/>
                          <a:cs typeface="Gill Sans"/>
                          <a:sym typeface="Gill Sans"/>
                        </a:rPr>
                        <a:t>Gokshura</a:t>
                      </a:r>
                      <a:endParaRPr sz="1800">
                        <a:latin typeface="Gill Sans"/>
                        <a:ea typeface="Gill Sans"/>
                        <a:cs typeface="Gill Sans"/>
                        <a:sym typeface="Gill Sans"/>
                      </a:endParaRPr>
                    </a:p>
                    <a:p>
                      <a:pPr indent="0" lvl="0" marL="0" marR="0" rtl="0" algn="ctr">
                        <a:spcBef>
                          <a:spcPts val="0"/>
                        </a:spcBef>
                        <a:spcAft>
                          <a:spcPts val="0"/>
                        </a:spcAft>
                        <a:buNone/>
                      </a:pPr>
                      <a:r>
                        <a:rPr lang="en-IN" sz="1800">
                          <a:latin typeface="Gill Sans"/>
                          <a:ea typeface="Gill Sans"/>
                          <a:cs typeface="Gill Sans"/>
                          <a:sym typeface="Gill Sans"/>
                        </a:rPr>
                        <a:t>(Tribulus terrestris)</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3gm B.D.</a:t>
                      </a:r>
                      <a:endParaRPr sz="1800">
                        <a:latin typeface="Gill Sans"/>
                        <a:ea typeface="Gill Sans"/>
                        <a:cs typeface="Gill Sans"/>
                        <a:sym typeface="Gill Sans"/>
                      </a:endParaRPr>
                    </a:p>
                  </a:txBody>
                  <a:tcPr marT="45725" marB="45725" marR="91450" marL="91450"/>
                </a:tc>
              </a:tr>
              <a:tr h="370850">
                <a:tc vMerge="1"/>
                <a:tc>
                  <a:txBody>
                    <a:bodyPr/>
                    <a:lstStyle/>
                    <a:p>
                      <a:pPr indent="0" lvl="0" marL="0" marR="0" rtl="0" algn="ctr">
                        <a:spcBef>
                          <a:spcPts val="0"/>
                        </a:spcBef>
                        <a:spcAft>
                          <a:spcPts val="0"/>
                        </a:spcAft>
                        <a:buNone/>
                      </a:pPr>
                      <a:r>
                        <a:rPr lang="en-IN" sz="1800">
                          <a:latin typeface="Gill Sans"/>
                          <a:ea typeface="Gill Sans"/>
                          <a:cs typeface="Gill Sans"/>
                          <a:sym typeface="Gill Sans"/>
                        </a:rPr>
                        <a:t>Giloya</a:t>
                      </a:r>
                      <a:endParaRPr sz="1800">
                        <a:latin typeface="Gill Sans"/>
                        <a:ea typeface="Gill Sans"/>
                        <a:cs typeface="Gill Sans"/>
                        <a:sym typeface="Gill Sans"/>
                      </a:endParaRPr>
                    </a:p>
                    <a:p>
                      <a:pPr indent="0" lvl="0" marL="0" marR="0" rtl="0" algn="ctr">
                        <a:spcBef>
                          <a:spcPts val="0"/>
                        </a:spcBef>
                        <a:spcAft>
                          <a:spcPts val="0"/>
                        </a:spcAft>
                        <a:buNone/>
                      </a:pPr>
                      <a:r>
                        <a:rPr lang="en-IN" sz="1800">
                          <a:latin typeface="Gill Sans"/>
                          <a:ea typeface="Gill Sans"/>
                          <a:cs typeface="Gill Sans"/>
                          <a:sym typeface="Gill Sans"/>
                        </a:rPr>
                        <a:t>(Tinospora cardifolia)</a:t>
                      </a:r>
                      <a:endParaRPr sz="1800">
                        <a:latin typeface="Gill Sans"/>
                        <a:ea typeface="Gill Sans"/>
                        <a:cs typeface="Gill Sans"/>
                        <a:sym typeface="Gill Sans"/>
                      </a:endParaRPr>
                    </a:p>
                  </a:txBody>
                  <a:tcPr marT="45725" marB="45725" marR="91450" marL="91450" anchor="ctr"/>
                </a:tc>
                <a:tc>
                  <a:txBody>
                    <a:bodyPr/>
                    <a:lstStyle/>
                    <a:p>
                      <a:pPr indent="0" lvl="0" marL="0" marR="0" rtl="0" algn="l">
                        <a:lnSpc>
                          <a:spcPct val="100000"/>
                        </a:lnSpc>
                        <a:spcBef>
                          <a:spcPts val="0"/>
                        </a:spcBef>
                        <a:spcAft>
                          <a:spcPts val="0"/>
                        </a:spcAft>
                        <a:buClr>
                          <a:schemeClr val="dk1"/>
                        </a:buClr>
                        <a:buSzPts val="1800"/>
                        <a:buFont typeface="Gill Sans"/>
                        <a:buNone/>
                      </a:pPr>
                      <a:r>
                        <a:rPr lang="en-IN" sz="1800">
                          <a:latin typeface="Gill Sans"/>
                          <a:ea typeface="Gill Sans"/>
                          <a:cs typeface="Gill Sans"/>
                          <a:sym typeface="Gill Sans"/>
                        </a:rPr>
                        <a:t>3gm B.D.</a:t>
                      </a:r>
                      <a:endParaRPr sz="1800">
                        <a:latin typeface="Gill Sans"/>
                        <a:ea typeface="Gill Sans"/>
                        <a:cs typeface="Gill Sans"/>
                        <a:sym typeface="Gill Sans"/>
                      </a:endParaRPr>
                    </a:p>
                  </a:txBody>
                  <a:tcPr marT="45725" marB="45725" marR="91450" marL="91450"/>
                </a:tc>
              </a:tr>
              <a:tr h="370850">
                <a:tc vMerge="1"/>
                <a:tc>
                  <a:txBody>
                    <a:bodyPr/>
                    <a:lstStyle/>
                    <a:p>
                      <a:pPr indent="0" lvl="0" marL="0" marR="0" rtl="0" algn="ctr">
                        <a:spcBef>
                          <a:spcPts val="0"/>
                        </a:spcBef>
                        <a:spcAft>
                          <a:spcPts val="0"/>
                        </a:spcAft>
                        <a:buNone/>
                      </a:pPr>
                      <a:r>
                        <a:rPr lang="en-IN" sz="1800">
                          <a:latin typeface="Gill Sans"/>
                          <a:ea typeface="Gill Sans"/>
                          <a:cs typeface="Gill Sans"/>
                          <a:sym typeface="Gill Sans"/>
                        </a:rPr>
                        <a:t>Amla</a:t>
                      </a:r>
                      <a:endParaRPr sz="1800">
                        <a:latin typeface="Gill Sans"/>
                        <a:ea typeface="Gill Sans"/>
                        <a:cs typeface="Gill Sans"/>
                        <a:sym typeface="Gill Sans"/>
                      </a:endParaRPr>
                    </a:p>
                    <a:p>
                      <a:pPr indent="0" lvl="0" marL="0" marR="0" rtl="0" algn="ctr">
                        <a:spcBef>
                          <a:spcPts val="0"/>
                        </a:spcBef>
                        <a:spcAft>
                          <a:spcPts val="0"/>
                        </a:spcAft>
                        <a:buNone/>
                      </a:pPr>
                      <a:r>
                        <a:rPr lang="en-IN" sz="1800">
                          <a:latin typeface="Gill Sans"/>
                          <a:ea typeface="Gill Sans"/>
                          <a:cs typeface="Gill Sans"/>
                          <a:sym typeface="Gill Sans"/>
                        </a:rPr>
                        <a:t>(Embelica officinalae)</a:t>
                      </a:r>
                      <a:endParaRPr sz="1800">
                        <a:latin typeface="Gill Sans"/>
                        <a:ea typeface="Gill Sans"/>
                        <a:cs typeface="Gill Sans"/>
                        <a:sym typeface="Gill Sans"/>
                      </a:endParaRPr>
                    </a:p>
                  </a:txBody>
                  <a:tcPr marT="45725" marB="45725" marR="91450" marL="91450" anchor="ctr"/>
                </a:tc>
                <a:tc>
                  <a:txBody>
                    <a:bodyPr/>
                    <a:lstStyle/>
                    <a:p>
                      <a:pPr indent="0" lvl="0" marL="0" marR="0" rtl="0" algn="l">
                        <a:lnSpc>
                          <a:spcPct val="100000"/>
                        </a:lnSpc>
                        <a:spcBef>
                          <a:spcPts val="0"/>
                        </a:spcBef>
                        <a:spcAft>
                          <a:spcPts val="0"/>
                        </a:spcAft>
                        <a:buClr>
                          <a:schemeClr val="dk1"/>
                        </a:buClr>
                        <a:buSzPts val="1800"/>
                        <a:buFont typeface="Gill Sans"/>
                        <a:buNone/>
                      </a:pPr>
                      <a:r>
                        <a:rPr lang="en-IN" sz="1800">
                          <a:latin typeface="Gill Sans"/>
                          <a:ea typeface="Gill Sans"/>
                          <a:cs typeface="Gill Sans"/>
                          <a:sym typeface="Gill Sans"/>
                        </a:rPr>
                        <a:t>3gm B.D.</a:t>
                      </a:r>
                      <a:endParaRPr sz="1800">
                        <a:latin typeface="Gill Sans"/>
                        <a:ea typeface="Gill Sans"/>
                        <a:cs typeface="Gill Sans"/>
                        <a:sym typeface="Gill Sans"/>
                      </a:endParaRPr>
                    </a:p>
                  </a:txBody>
                  <a:tcPr marT="45725" marB="45725" marR="91450" marL="91450"/>
                </a:tc>
              </a:tr>
              <a:tr h="370850">
                <a:tc rowSpan="2">
                  <a:txBody>
                    <a:bodyPr/>
                    <a:lstStyle/>
                    <a:p>
                      <a:pPr indent="0" lvl="0" marL="0" marR="0" rtl="0" algn="l">
                        <a:spcBef>
                          <a:spcPts val="0"/>
                        </a:spcBef>
                        <a:spcAft>
                          <a:spcPts val="0"/>
                        </a:spcAft>
                        <a:buNone/>
                      </a:pPr>
                      <a:r>
                        <a:rPr lang="en-IN" sz="1800">
                          <a:latin typeface="Gill Sans"/>
                          <a:ea typeface="Gill Sans"/>
                          <a:cs typeface="Gill Sans"/>
                          <a:sym typeface="Gill Sans"/>
                        </a:rPr>
                        <a:t>Poly herbal formulations</a:t>
                      </a:r>
                      <a:endParaRPr sz="18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1800">
                          <a:latin typeface="Gill Sans"/>
                          <a:ea typeface="Gill Sans"/>
                          <a:cs typeface="Gill Sans"/>
                          <a:sym typeface="Gill Sans"/>
                        </a:rPr>
                        <a:t>Drakshavleha</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6-12 gm B.D.</a:t>
                      </a:r>
                      <a:endParaRPr sz="1800">
                        <a:latin typeface="Gill Sans"/>
                        <a:ea typeface="Gill Sans"/>
                        <a:cs typeface="Gill Sans"/>
                        <a:sym typeface="Gill Sans"/>
                      </a:endParaRPr>
                    </a:p>
                  </a:txBody>
                  <a:tcPr marT="45725" marB="45725" marR="91450" marL="91450"/>
                </a:tc>
              </a:tr>
              <a:tr h="370850">
                <a:tc vMerge="1"/>
                <a:tc>
                  <a:txBody>
                    <a:bodyPr/>
                    <a:lstStyle/>
                    <a:p>
                      <a:pPr indent="0" lvl="0" marL="0" marR="0" rtl="0" algn="ctr">
                        <a:spcBef>
                          <a:spcPts val="0"/>
                        </a:spcBef>
                        <a:spcAft>
                          <a:spcPts val="0"/>
                        </a:spcAft>
                        <a:buNone/>
                      </a:pPr>
                      <a:r>
                        <a:rPr lang="en-IN" sz="1800">
                          <a:latin typeface="Gill Sans"/>
                          <a:ea typeface="Gill Sans"/>
                          <a:cs typeface="Gill Sans"/>
                          <a:sym typeface="Gill Sans"/>
                        </a:rPr>
                        <a:t>Punarnavasava</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15 ml B.D.</a:t>
                      </a:r>
                      <a:endParaRPr sz="1800">
                        <a:latin typeface="Gill Sans"/>
                        <a:ea typeface="Gill Sans"/>
                        <a:cs typeface="Gill Sans"/>
                        <a:sym typeface="Gill Sans"/>
                      </a:endParaRPr>
                    </a:p>
                  </a:txBody>
                  <a:tcPr marT="45725" marB="45725" marR="91450" marL="91450"/>
                </a:tc>
              </a:tr>
              <a:tr h="370850">
                <a:tc rowSpan="3">
                  <a:txBody>
                    <a:bodyPr/>
                    <a:lstStyle/>
                    <a:p>
                      <a:pPr indent="0" lvl="0" marL="0" marR="0" rtl="0" algn="l">
                        <a:spcBef>
                          <a:spcPts val="0"/>
                        </a:spcBef>
                        <a:spcAft>
                          <a:spcPts val="0"/>
                        </a:spcAft>
                        <a:buNone/>
                      </a:pPr>
                      <a:r>
                        <a:rPr lang="en-IN" sz="1800">
                          <a:latin typeface="Gill Sans"/>
                          <a:ea typeface="Gill Sans"/>
                          <a:cs typeface="Gill Sans"/>
                          <a:sym typeface="Gill Sans"/>
                        </a:rPr>
                        <a:t>Panchakarma</a:t>
                      </a:r>
                      <a:endParaRPr sz="1800">
                        <a:latin typeface="Gill Sans"/>
                        <a:ea typeface="Gill Sans"/>
                        <a:cs typeface="Gill Sans"/>
                        <a:sym typeface="Gill Sans"/>
                      </a:endParaRPr>
                    </a:p>
                  </a:txBody>
                  <a:tcPr marT="45725" marB="45725" marR="91450" marL="91450" anchor="ctr"/>
                </a:tc>
                <a:tc>
                  <a:txBody>
                    <a:bodyPr/>
                    <a:lstStyle/>
                    <a:p>
                      <a:pPr indent="0" lvl="0" marL="0" marR="0" rtl="0" algn="ctr">
                        <a:spcBef>
                          <a:spcPts val="0"/>
                        </a:spcBef>
                        <a:spcAft>
                          <a:spcPts val="0"/>
                        </a:spcAft>
                        <a:buNone/>
                      </a:pPr>
                      <a:r>
                        <a:rPr lang="en-IN" sz="1800">
                          <a:latin typeface="Gill Sans"/>
                          <a:ea typeface="Gill Sans"/>
                          <a:cs typeface="Gill Sans"/>
                          <a:sym typeface="Gill Sans"/>
                        </a:rPr>
                        <a:t>Shirodhara</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Herbal medicated liquids</a:t>
                      </a:r>
                      <a:endParaRPr sz="1800">
                        <a:latin typeface="Gill Sans"/>
                        <a:ea typeface="Gill Sans"/>
                        <a:cs typeface="Gill Sans"/>
                        <a:sym typeface="Gill Sans"/>
                      </a:endParaRPr>
                    </a:p>
                  </a:txBody>
                  <a:tcPr marT="45725" marB="45725" marR="91450" marL="91450"/>
                </a:tc>
              </a:tr>
              <a:tr h="370850">
                <a:tc vMerge="1"/>
                <a:tc>
                  <a:txBody>
                    <a:bodyPr/>
                    <a:lstStyle/>
                    <a:p>
                      <a:pPr indent="0" lvl="0" marL="0" marR="0" rtl="0" algn="ctr">
                        <a:spcBef>
                          <a:spcPts val="0"/>
                        </a:spcBef>
                        <a:spcAft>
                          <a:spcPts val="0"/>
                        </a:spcAft>
                        <a:buNone/>
                      </a:pPr>
                      <a:r>
                        <a:rPr lang="en-IN" sz="1800">
                          <a:latin typeface="Gill Sans"/>
                          <a:ea typeface="Gill Sans"/>
                          <a:cs typeface="Gill Sans"/>
                          <a:sym typeface="Gill Sans"/>
                        </a:rPr>
                        <a:t>Virechana Karma</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Therapeutic purgation</a:t>
                      </a:r>
                      <a:endParaRPr sz="1800">
                        <a:latin typeface="Gill Sans"/>
                        <a:ea typeface="Gill Sans"/>
                        <a:cs typeface="Gill Sans"/>
                        <a:sym typeface="Gill Sans"/>
                      </a:endParaRPr>
                    </a:p>
                  </a:txBody>
                  <a:tcPr marT="45725" marB="45725" marR="91450" marL="91450"/>
                </a:tc>
              </a:tr>
              <a:tr h="370850">
                <a:tc vMerge="1"/>
                <a:tc>
                  <a:txBody>
                    <a:bodyPr/>
                    <a:lstStyle/>
                    <a:p>
                      <a:pPr indent="0" lvl="0" marL="0" marR="0" rtl="0" algn="ctr">
                        <a:spcBef>
                          <a:spcPts val="0"/>
                        </a:spcBef>
                        <a:spcAft>
                          <a:spcPts val="0"/>
                        </a:spcAft>
                        <a:buNone/>
                      </a:pPr>
                      <a:r>
                        <a:rPr lang="en-IN" sz="1800">
                          <a:latin typeface="Gill Sans"/>
                          <a:ea typeface="Gill Sans"/>
                          <a:cs typeface="Gill Sans"/>
                          <a:sym typeface="Gill Sans"/>
                        </a:rPr>
                        <a:t>Basti</a:t>
                      </a:r>
                      <a:endParaRPr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lang="en-IN" sz="1800">
                          <a:latin typeface="Gill Sans"/>
                          <a:ea typeface="Gill Sans"/>
                          <a:cs typeface="Gill Sans"/>
                          <a:sym typeface="Gill Sans"/>
                        </a:rPr>
                        <a:t>Therapeutic herbal enema</a:t>
                      </a:r>
                      <a:endParaRPr sz="1800">
                        <a:latin typeface="Gill Sans"/>
                        <a:ea typeface="Gill Sans"/>
                        <a:cs typeface="Gill Sans"/>
                        <a:sym typeface="Gill Sans"/>
                      </a:endParaRPr>
                    </a:p>
                  </a:txBody>
                  <a:tcPr marT="45725" marB="45725" marR="91450" marL="91450"/>
                </a:tc>
              </a:tr>
            </a:tbl>
          </a:graphicData>
        </a:graphic>
      </p:graphicFrame>
      <p:sp>
        <p:nvSpPr>
          <p:cNvPr id="257" name="Google Shape;257;p29"/>
          <p:cNvSpPr txBox="1"/>
          <p:nvPr/>
        </p:nvSpPr>
        <p:spPr>
          <a:xfrm>
            <a:off x="5099984" y="88776"/>
            <a:ext cx="7092000" cy="8823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2400"/>
              <a:buFont typeface="Gill Sans"/>
              <a:buNone/>
            </a:pPr>
            <a:r>
              <a:rPr b="1" i="0" lang="en-IN" sz="2400" u="none" cap="none" strike="noStrike">
                <a:solidFill>
                  <a:schemeClr val="accent1"/>
                </a:solidFill>
                <a:latin typeface="Gill Sans"/>
                <a:ea typeface="Gill Sans"/>
                <a:cs typeface="Gill Sans"/>
                <a:sym typeface="Gill Sans"/>
              </a:rPr>
              <a:t>Medications</a:t>
            </a:r>
            <a:endParaRPr b="1" i="0" sz="2400" u="none" cap="none" strike="noStrike">
              <a:solidFill>
                <a:schemeClr val="accent1"/>
              </a:solidFill>
              <a:latin typeface="Gill Sans"/>
              <a:ea typeface="Gill Sans"/>
              <a:cs typeface="Gill Sans"/>
              <a:sym typeface="Gill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0"/>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Referral</a:t>
            </a:r>
            <a:br>
              <a:rPr lang="en-IN"/>
            </a:br>
            <a:endParaRPr/>
          </a:p>
        </p:txBody>
      </p:sp>
      <p:sp>
        <p:nvSpPr>
          <p:cNvPr id="263" name="Google Shape;263;p30"/>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rmAutofit fontScale="92500" lnSpcReduction="20000"/>
          </a:bodyPr>
          <a:lstStyle/>
          <a:p>
            <a:pPr indent="-228600" lvl="0" marL="228600" rtl="0" algn="just">
              <a:lnSpc>
                <a:spcPct val="90000"/>
              </a:lnSpc>
              <a:spcBef>
                <a:spcPts val="0"/>
              </a:spcBef>
              <a:spcAft>
                <a:spcPts val="0"/>
              </a:spcAft>
              <a:buSzPct val="100000"/>
              <a:buChar char="•"/>
            </a:pPr>
            <a:r>
              <a:rPr lang="en-IN"/>
              <a:t>Hypertension requires continuing monitoring of the blood pressure at regular interval and patient self- management education to prevent acute complications and to reduce the risk of long-term complications. However, patients may be referred to higher center for following conditions-</a:t>
            </a:r>
            <a:endParaRPr/>
          </a:p>
          <a:p>
            <a:pPr indent="-228600" lvl="0" marL="228600" rtl="0" algn="just">
              <a:lnSpc>
                <a:spcPct val="90000"/>
              </a:lnSpc>
              <a:spcBef>
                <a:spcPts val="1000"/>
              </a:spcBef>
              <a:spcAft>
                <a:spcPts val="0"/>
              </a:spcAft>
              <a:buSzPct val="100000"/>
              <a:buChar char="•"/>
            </a:pPr>
            <a:r>
              <a:rPr lang="en-IN"/>
              <a:t>The patients of Hypertensive crisis (BP ≥ 180/110mmHg)</a:t>
            </a:r>
            <a:endParaRPr/>
          </a:p>
          <a:p>
            <a:pPr indent="-228600" lvl="0" marL="228600" rtl="0" algn="just">
              <a:lnSpc>
                <a:spcPct val="90000"/>
              </a:lnSpc>
              <a:spcBef>
                <a:spcPts val="1000"/>
              </a:spcBef>
              <a:spcAft>
                <a:spcPts val="0"/>
              </a:spcAft>
              <a:buSzPct val="100000"/>
              <a:buChar char="•"/>
            </a:pPr>
            <a:r>
              <a:rPr lang="en-IN"/>
              <a:t>If Hypertension is associated with heart disease, stroke or peripheral vascular disease</a:t>
            </a:r>
            <a:endParaRPr/>
          </a:p>
          <a:p>
            <a:pPr indent="-228600" lvl="0" marL="228600" rtl="0" algn="just">
              <a:lnSpc>
                <a:spcPct val="90000"/>
              </a:lnSpc>
              <a:spcBef>
                <a:spcPts val="1000"/>
              </a:spcBef>
              <a:spcAft>
                <a:spcPts val="0"/>
              </a:spcAft>
              <a:buSzPct val="100000"/>
              <a:buChar char="•"/>
            </a:pPr>
            <a:r>
              <a:rPr lang="en-IN"/>
              <a:t>Evidence of Left Ventricular Hypertrophy (LVH) on ECG.</a:t>
            </a:r>
            <a:endParaRPr/>
          </a:p>
          <a:p>
            <a:pPr indent="-228600" lvl="0" marL="228600" rtl="0" algn="just">
              <a:lnSpc>
                <a:spcPct val="90000"/>
              </a:lnSpc>
              <a:spcBef>
                <a:spcPts val="1000"/>
              </a:spcBef>
              <a:spcAft>
                <a:spcPts val="0"/>
              </a:spcAft>
              <a:buSzPct val="100000"/>
              <a:buChar char="•"/>
            </a:pPr>
            <a:r>
              <a:rPr lang="en-IN"/>
              <a:t>Presence of urinary proteinuria</a:t>
            </a:r>
            <a:endParaRPr/>
          </a:p>
          <a:p>
            <a:pPr indent="-228600" lvl="0" marL="228600" rtl="0" algn="just">
              <a:lnSpc>
                <a:spcPct val="90000"/>
              </a:lnSpc>
              <a:spcBef>
                <a:spcPts val="1000"/>
              </a:spcBef>
              <a:spcAft>
                <a:spcPts val="0"/>
              </a:spcAft>
              <a:buSzPct val="100000"/>
              <a:buChar char="•"/>
            </a:pPr>
            <a:r>
              <a:rPr lang="en-IN"/>
              <a:t>Serum creatinine &gt;1.6mg/dl</a:t>
            </a:r>
            <a:endParaRPr/>
          </a:p>
          <a:p>
            <a:pPr indent="-228600" lvl="0" marL="228600" rtl="0" algn="just">
              <a:lnSpc>
                <a:spcPct val="90000"/>
              </a:lnSpc>
              <a:spcBef>
                <a:spcPts val="1000"/>
              </a:spcBef>
              <a:spcAft>
                <a:spcPts val="0"/>
              </a:spcAft>
              <a:buSzPct val="100000"/>
              <a:buChar char="•"/>
            </a:pPr>
            <a:r>
              <a:rPr lang="en-IN"/>
              <a:t>Persistent Hypertension (BP ≥ 140/90 mmHg) despite 3 months of treatment.</a:t>
            </a:r>
            <a:endParaRPr/>
          </a:p>
          <a:p>
            <a:pPr indent="-64135" lvl="0" marL="228600" rtl="0" algn="l">
              <a:lnSpc>
                <a:spcPct val="90000"/>
              </a:lnSpc>
              <a:spcBef>
                <a:spcPts val="1000"/>
              </a:spcBef>
              <a:spcAft>
                <a:spcPts val="0"/>
              </a:spcAft>
              <a:buSzPct val="100000"/>
              <a:buNone/>
            </a:pPr>
            <a:r>
              <a:t/>
            </a:r>
            <a:endParaRPr/>
          </a:p>
        </p:txBody>
      </p:sp>
      <p:sp>
        <p:nvSpPr>
          <p:cNvPr id="264" name="Google Shape;264;p30"/>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1"/>
          <p:cNvSpPr txBox="1"/>
          <p:nvPr>
            <p:ph type="title"/>
          </p:nvPr>
        </p:nvSpPr>
        <p:spPr>
          <a:xfrm>
            <a:off x="1141568" y="2768600"/>
            <a:ext cx="8596800" cy="13209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400"/>
              <a:buFont typeface="Gill Sans"/>
              <a:buNone/>
            </a:pPr>
            <a:r>
              <a:rPr b="1" lang="en-IN" sz="4400"/>
              <a:t>Prediabetes &amp; Diabetes</a:t>
            </a:r>
            <a:br>
              <a:rPr lang="en-IN"/>
            </a:br>
            <a:endParaRPr/>
          </a:p>
        </p:txBody>
      </p:sp>
      <p:sp>
        <p:nvSpPr>
          <p:cNvPr id="270" name="Google Shape;270;p31"/>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2"/>
          <p:cNvSpPr txBox="1"/>
          <p:nvPr>
            <p:ph type="title"/>
          </p:nvPr>
        </p:nvSpPr>
        <p:spPr>
          <a:xfrm>
            <a:off x="838200" y="97655"/>
            <a:ext cx="10515600" cy="11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Gill Sans"/>
              <a:buNone/>
            </a:pPr>
            <a:r>
              <a:rPr lang="en-IN"/>
              <a:t>Prediabetes</a:t>
            </a:r>
            <a:br>
              <a:rPr b="1" lang="en-IN"/>
            </a:br>
            <a:endParaRPr/>
          </a:p>
        </p:txBody>
      </p:sp>
      <p:sp>
        <p:nvSpPr>
          <p:cNvPr id="276" name="Google Shape;276;p32"/>
          <p:cNvSpPr txBox="1"/>
          <p:nvPr>
            <p:ph idx="1" type="body"/>
          </p:nvPr>
        </p:nvSpPr>
        <p:spPr>
          <a:xfrm>
            <a:off x="677333" y="816749"/>
            <a:ext cx="4551600" cy="56193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SzPts val="2000"/>
              <a:buChar char="•"/>
            </a:pPr>
            <a:r>
              <a:rPr b="1" lang="en-IN" sz="2000"/>
              <a:t>Prediabetes</a:t>
            </a:r>
            <a:r>
              <a:rPr lang="en-IN" sz="2000"/>
              <a:t> is a state of intermediate hyperglycaemia using two specific parameters, impaired fasting glucose (IFG) defined as fasting plasma glucose of 6.1-6.9 mmol/l (110 to 125 mg/dl) and impaired glucose tolerance (IGT) defined as 2 hours plasma glucose of 7.8-11.0 mmol/l (140-200 mg/dl) after ingestion of 75 g of oral glucose load or a combination of the two based on a 2 hours oral glucose tolerance test.</a:t>
            </a:r>
            <a:endParaRPr sz="2000"/>
          </a:p>
          <a:p>
            <a:pPr indent="-101600" lvl="0" marL="228600" rtl="0" algn="just">
              <a:lnSpc>
                <a:spcPct val="90000"/>
              </a:lnSpc>
              <a:spcBef>
                <a:spcPts val="1000"/>
              </a:spcBef>
              <a:spcAft>
                <a:spcPts val="0"/>
              </a:spcAft>
              <a:buSzPts val="2000"/>
              <a:buNone/>
            </a:pPr>
            <a:r>
              <a:t/>
            </a:r>
            <a:endParaRPr sz="2000"/>
          </a:p>
          <a:p>
            <a:pPr indent="-228600" lvl="0" marL="228600" rtl="0" algn="just">
              <a:lnSpc>
                <a:spcPct val="90000"/>
              </a:lnSpc>
              <a:spcBef>
                <a:spcPts val="1000"/>
              </a:spcBef>
              <a:spcAft>
                <a:spcPts val="0"/>
              </a:spcAft>
              <a:buSzPts val="2000"/>
              <a:buChar char="•"/>
            </a:pPr>
            <a:r>
              <a:rPr lang="en-IN" sz="2000"/>
              <a:t>The American Diabetes Association (ADA) includes HbA1c between 5.7 and 6.4 per cent in addition to IGT of 140-200 mg/dl and uses a lower cut-off value for IFG between 100 and 125 mg/dl.</a:t>
            </a:r>
            <a:endParaRPr sz="2000"/>
          </a:p>
        </p:txBody>
      </p:sp>
      <p:sp>
        <p:nvSpPr>
          <p:cNvPr id="277" name="Google Shape;277;p32"/>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
        <p:nvSpPr>
          <p:cNvPr id="278" name="Google Shape;278;p32"/>
          <p:cNvSpPr txBox="1"/>
          <p:nvPr/>
        </p:nvSpPr>
        <p:spPr>
          <a:xfrm>
            <a:off x="5477522" y="816749"/>
            <a:ext cx="5876400" cy="5450700"/>
          </a:xfrm>
          <a:prstGeom prst="rect">
            <a:avLst/>
          </a:prstGeom>
          <a:noFill/>
          <a:ln>
            <a:noFill/>
          </a:ln>
        </p:spPr>
        <p:txBody>
          <a:bodyPr anchorCtr="0" anchor="t" bIns="45700" lIns="91425" spcFirstLastPara="1" rIns="91425" wrap="square" tIns="45700">
            <a:noAutofit/>
          </a:bodyPr>
          <a:lstStyle/>
          <a:p>
            <a:pPr indent="0" lvl="0" marL="0" marR="0" rtl="0" algn="just">
              <a:lnSpc>
                <a:spcPct val="90000"/>
              </a:lnSpc>
              <a:spcBef>
                <a:spcPts val="0"/>
              </a:spcBef>
              <a:spcAft>
                <a:spcPts val="0"/>
              </a:spcAft>
              <a:buClr>
                <a:schemeClr val="accent1"/>
              </a:buClr>
              <a:buSzPts val="2000"/>
              <a:buFont typeface="Arial"/>
              <a:buNone/>
            </a:pPr>
            <a:r>
              <a:rPr b="1" i="0" lang="en-IN" sz="2000" u="none" cap="none" strike="noStrike">
                <a:solidFill>
                  <a:schemeClr val="dk1"/>
                </a:solidFill>
                <a:latin typeface="Gill Sans"/>
                <a:ea typeface="Gill Sans"/>
                <a:cs typeface="Gill Sans"/>
                <a:sym typeface="Gill Sans"/>
              </a:rPr>
              <a:t>Ayurveda Perspective:</a:t>
            </a:r>
            <a:endParaRPr/>
          </a:p>
          <a:p>
            <a:pPr indent="0" lvl="0" marL="0" marR="0" rtl="0" algn="just">
              <a:lnSpc>
                <a:spcPct val="90000"/>
              </a:lnSpc>
              <a:spcBef>
                <a:spcPts val="1000"/>
              </a:spcBef>
              <a:spcAft>
                <a:spcPts val="0"/>
              </a:spcAft>
              <a:buClr>
                <a:schemeClr val="accent1"/>
              </a:buClr>
              <a:buSzPts val="2000"/>
              <a:buFont typeface="Arial"/>
              <a:buNone/>
            </a:pPr>
            <a:r>
              <a:rPr b="0" i="0" lang="en-IN" sz="2000" u="none" cap="none" strike="noStrike">
                <a:solidFill>
                  <a:schemeClr val="dk1"/>
                </a:solidFill>
                <a:latin typeface="Gill Sans"/>
                <a:ea typeface="Gill Sans"/>
                <a:cs typeface="Gill Sans"/>
                <a:sym typeface="Gill Sans"/>
              </a:rPr>
              <a:t>According to Ayurveda pre-diabetes can be considered as one of the Medopradoshaja Vikaara (disorders of fat metabolism) and Prameha Purvroopa Avastha (premonitory sign and symptoms of Diabetes) based upon the sign and symptoms and pathogenesis.</a:t>
            </a:r>
            <a:endParaRPr b="0" i="0" sz="2000" u="none" cap="none" strike="noStrike">
              <a:solidFill>
                <a:schemeClr val="dk1"/>
              </a:solidFill>
              <a:latin typeface="Gill Sans"/>
              <a:ea typeface="Gill Sans"/>
              <a:cs typeface="Gill Sans"/>
              <a:sym typeface="Gill Sans"/>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Burning of palm and soles</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Excessive stickiness of skin in general and face inparticular</a:t>
            </a:r>
            <a:endParaRPr b="0" i="0" sz="2000" u="none" cap="none" strike="noStrike">
              <a:solidFill>
                <a:schemeClr val="dk1"/>
              </a:solidFill>
              <a:latin typeface="Gill Sans"/>
              <a:ea typeface="Gill Sans"/>
              <a:cs typeface="Gill Sans"/>
              <a:sym typeface="Gill Sans"/>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Heaviness of body</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Frequent, excessive and turbid urination</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Tiredness</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Excessive thirst</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Foul smell inbreath</a:t>
            </a:r>
            <a:endParaRPr/>
          </a:p>
          <a:p>
            <a:pPr indent="-228600" lvl="0" marL="228600" marR="0" rtl="0" algn="l">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Coating of teeth</a:t>
            </a:r>
            <a:endParaRPr/>
          </a:p>
          <a:p>
            <a:pPr indent="0" lvl="0" marL="0" marR="0" rtl="0" algn="just">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 name="Shape 282"/>
        <p:cNvGrpSpPr/>
        <p:nvPr/>
      </p:nvGrpSpPr>
      <p:grpSpPr>
        <a:xfrm>
          <a:off x="0" y="0"/>
          <a:ext cx="0" cy="0"/>
          <a:chOff x="0" y="0"/>
          <a:chExt cx="0" cy="0"/>
        </a:xfrm>
      </p:grpSpPr>
      <p:sp>
        <p:nvSpPr>
          <p:cNvPr id="283" name="Google Shape;283;p33"/>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4000"/>
              <a:buFont typeface="Gill Sans"/>
              <a:buNone/>
            </a:pPr>
            <a:r>
              <a:rPr lang="en-IN"/>
              <a:t>Diabetes Mellitus</a:t>
            </a:r>
            <a:endParaRPr/>
          </a:p>
        </p:txBody>
      </p:sp>
      <p:sp>
        <p:nvSpPr>
          <p:cNvPr id="284" name="Google Shape;284;p33"/>
          <p:cNvSpPr txBox="1"/>
          <p:nvPr>
            <p:ph idx="1" type="body"/>
          </p:nvPr>
        </p:nvSpPr>
        <p:spPr>
          <a:xfrm>
            <a:off x="257451" y="1243416"/>
            <a:ext cx="7510500" cy="44517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SzPts val="2000"/>
              <a:buChar char="•"/>
            </a:pPr>
            <a:r>
              <a:rPr lang="en-IN" sz="2000"/>
              <a:t>Diabetes Mellitus (DM) is a chronic disease, which occurs when the pancreas does not produce enough insulin, or when the body cannot effectively use the insulin it produces. This leads to an increased concentration of glucose in the blood (hyperglycaemia).</a:t>
            </a:r>
            <a:endParaRPr sz="2000"/>
          </a:p>
          <a:p>
            <a:pPr indent="-228600" lvl="0" marL="228600" rtl="0" algn="just">
              <a:lnSpc>
                <a:spcPct val="90000"/>
              </a:lnSpc>
              <a:spcBef>
                <a:spcPts val="1000"/>
              </a:spcBef>
              <a:spcAft>
                <a:spcPts val="0"/>
              </a:spcAft>
              <a:buSzPts val="2000"/>
              <a:buChar char="•"/>
            </a:pPr>
            <a:r>
              <a:rPr b="1" lang="en-IN" sz="2000"/>
              <a:t>Type 1 Diabetes- </a:t>
            </a:r>
            <a:r>
              <a:rPr lang="en-IN" sz="2000"/>
              <a:t>develops when the body immune system destroys pancreatic beta cells.</a:t>
            </a:r>
            <a:endParaRPr/>
          </a:p>
          <a:p>
            <a:pPr indent="-228600" lvl="0" marL="228600" rtl="0" algn="just">
              <a:lnSpc>
                <a:spcPct val="90000"/>
              </a:lnSpc>
              <a:spcBef>
                <a:spcPts val="1000"/>
              </a:spcBef>
              <a:spcAft>
                <a:spcPts val="0"/>
              </a:spcAft>
              <a:buSzPts val="2000"/>
              <a:buChar char="•"/>
            </a:pPr>
            <a:r>
              <a:rPr lang="en-IN" sz="2000"/>
              <a:t>Type 1 diabetes may account for 5% to 10% of all diagnosed cases of diabetes.</a:t>
            </a:r>
            <a:endParaRPr/>
          </a:p>
          <a:p>
            <a:pPr indent="-228600" lvl="0" marL="228600" rtl="0" algn="just">
              <a:lnSpc>
                <a:spcPct val="90000"/>
              </a:lnSpc>
              <a:spcBef>
                <a:spcPts val="1000"/>
              </a:spcBef>
              <a:spcAft>
                <a:spcPts val="0"/>
              </a:spcAft>
              <a:buSzPts val="2000"/>
              <a:buChar char="•"/>
            </a:pPr>
            <a:r>
              <a:rPr lang="en-IN" sz="2000"/>
              <a:t>Risk factors for type 1 diabetes may include autoimmune, genetic, and environmental factors. </a:t>
            </a:r>
            <a:endParaRPr/>
          </a:p>
          <a:p>
            <a:pPr indent="-228600" lvl="0" marL="228600" rtl="0" algn="just">
              <a:lnSpc>
                <a:spcPct val="90000"/>
              </a:lnSpc>
              <a:spcBef>
                <a:spcPts val="1000"/>
              </a:spcBef>
              <a:spcAft>
                <a:spcPts val="0"/>
              </a:spcAft>
              <a:buSzPts val="2000"/>
              <a:buChar char="•"/>
            </a:pPr>
            <a:r>
              <a:rPr b="1" lang="en-IN" sz="2000"/>
              <a:t>Type 2 Diabetes-</a:t>
            </a:r>
            <a:r>
              <a:rPr lang="en-IN" sz="2000"/>
              <a:t> usually begins as insulin resistance, a disorder in which the cells do not use insulin properly. As the need for insulin rises, the pancreas gradually loses its ability to produce insulin.</a:t>
            </a:r>
            <a:endParaRPr/>
          </a:p>
          <a:p>
            <a:pPr indent="-228600" lvl="0" marL="228600" rtl="0" algn="just">
              <a:lnSpc>
                <a:spcPct val="90000"/>
              </a:lnSpc>
              <a:spcBef>
                <a:spcPts val="1000"/>
              </a:spcBef>
              <a:spcAft>
                <a:spcPts val="0"/>
              </a:spcAft>
              <a:buSzPts val="2000"/>
              <a:buChar char="•"/>
            </a:pPr>
            <a:r>
              <a:rPr lang="en-IN" sz="2000"/>
              <a:t>Type 2 diabetes is associated with older age, obesity, family history of diabetes, history of gestational diabetes, impaired glucose metabolism, physical inactivity, and race/ethnicity.</a:t>
            </a:r>
            <a:endParaRPr/>
          </a:p>
        </p:txBody>
      </p:sp>
      <p:sp>
        <p:nvSpPr>
          <p:cNvPr id="285" name="Google Shape;285;p33"/>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pic>
        <p:nvPicPr>
          <p:cNvPr id="286" name="Google Shape;286;p33"/>
          <p:cNvPicPr preferRelativeResize="0"/>
          <p:nvPr/>
        </p:nvPicPr>
        <p:blipFill rotWithShape="1">
          <a:blip r:embed="rId3">
            <a:alphaModFix/>
          </a:blip>
          <a:srcRect b="0" l="0" r="0" t="0"/>
          <a:stretch/>
        </p:blipFill>
        <p:spPr>
          <a:xfrm>
            <a:off x="7846819" y="1370424"/>
            <a:ext cx="4451713" cy="4451713"/>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4"/>
          <p:cNvSpPr txBox="1"/>
          <p:nvPr>
            <p:ph type="title"/>
          </p:nvPr>
        </p:nvSpPr>
        <p:spPr>
          <a:xfrm>
            <a:off x="838200" y="370945"/>
            <a:ext cx="52578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3200"/>
              <a:buFont typeface="Gill Sans"/>
              <a:buNone/>
            </a:pPr>
            <a:r>
              <a:rPr lang="en-IN" sz="3200"/>
              <a:t>Symptoms </a:t>
            </a:r>
            <a:endParaRPr/>
          </a:p>
        </p:txBody>
      </p:sp>
      <p:sp>
        <p:nvSpPr>
          <p:cNvPr id="292" name="Google Shape;292;p34"/>
          <p:cNvSpPr txBox="1"/>
          <p:nvPr>
            <p:ph idx="1" type="body"/>
          </p:nvPr>
        </p:nvSpPr>
        <p:spPr>
          <a:xfrm>
            <a:off x="838200" y="1493949"/>
            <a:ext cx="5257800" cy="4645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800"/>
              <a:buChar char="•"/>
            </a:pPr>
            <a:r>
              <a:rPr lang="en-IN"/>
              <a:t>Excessive thirst</a:t>
            </a:r>
            <a:endParaRPr/>
          </a:p>
          <a:p>
            <a:pPr indent="-228600" lvl="0" marL="228600" rtl="0" algn="l">
              <a:lnSpc>
                <a:spcPct val="90000"/>
              </a:lnSpc>
              <a:spcBef>
                <a:spcPts val="1000"/>
              </a:spcBef>
              <a:spcAft>
                <a:spcPts val="0"/>
              </a:spcAft>
              <a:buSzPts val="2800"/>
              <a:buChar char="•"/>
            </a:pPr>
            <a:r>
              <a:rPr lang="en-IN"/>
              <a:t>Excess urination</a:t>
            </a:r>
            <a:endParaRPr/>
          </a:p>
          <a:p>
            <a:pPr indent="-228600" lvl="0" marL="228600" rtl="0" algn="l">
              <a:lnSpc>
                <a:spcPct val="90000"/>
              </a:lnSpc>
              <a:spcBef>
                <a:spcPts val="1000"/>
              </a:spcBef>
              <a:spcAft>
                <a:spcPts val="0"/>
              </a:spcAft>
              <a:buSzPts val="2800"/>
              <a:buChar char="•"/>
            </a:pPr>
            <a:r>
              <a:rPr lang="en-IN"/>
              <a:t>Excess hunger with loss of weight</a:t>
            </a:r>
            <a:endParaRPr/>
          </a:p>
          <a:p>
            <a:pPr indent="-228600" lvl="0" marL="228600" rtl="0" algn="l">
              <a:lnSpc>
                <a:spcPct val="90000"/>
              </a:lnSpc>
              <a:spcBef>
                <a:spcPts val="1000"/>
              </a:spcBef>
              <a:spcAft>
                <a:spcPts val="0"/>
              </a:spcAft>
              <a:buSzPts val="2800"/>
              <a:buChar char="•"/>
            </a:pPr>
            <a:r>
              <a:rPr lang="en-IN"/>
              <a:t>Frequent infections</a:t>
            </a:r>
            <a:endParaRPr/>
          </a:p>
          <a:p>
            <a:pPr indent="-228600" lvl="0" marL="228600" rtl="0" algn="l">
              <a:lnSpc>
                <a:spcPct val="90000"/>
              </a:lnSpc>
              <a:spcBef>
                <a:spcPts val="1000"/>
              </a:spcBef>
              <a:spcAft>
                <a:spcPts val="0"/>
              </a:spcAft>
              <a:buSzPts val="2800"/>
              <a:buChar char="•"/>
            </a:pPr>
            <a:r>
              <a:rPr lang="en-IN"/>
              <a:t>Non-healing wounds</a:t>
            </a:r>
            <a:endParaRPr/>
          </a:p>
          <a:p>
            <a:pPr indent="-228600" lvl="0" marL="228600" rtl="0" algn="l">
              <a:lnSpc>
                <a:spcPct val="90000"/>
              </a:lnSpc>
              <a:spcBef>
                <a:spcPts val="1000"/>
              </a:spcBef>
              <a:spcAft>
                <a:spcPts val="0"/>
              </a:spcAft>
              <a:buSzPts val="2800"/>
              <a:buChar char="•"/>
            </a:pPr>
            <a:r>
              <a:rPr lang="en-IN"/>
              <a:t>Lassitude</a:t>
            </a:r>
            <a:endParaRPr/>
          </a:p>
          <a:p>
            <a:pPr indent="-228600" lvl="0" marL="228600" rtl="0" algn="l">
              <a:lnSpc>
                <a:spcPct val="90000"/>
              </a:lnSpc>
              <a:spcBef>
                <a:spcPts val="1000"/>
              </a:spcBef>
              <a:spcAft>
                <a:spcPts val="0"/>
              </a:spcAft>
              <a:buSzPts val="2800"/>
              <a:buChar char="•"/>
            </a:pPr>
            <a:r>
              <a:rPr lang="en-IN"/>
              <a:t>Fatigue</a:t>
            </a:r>
            <a:endParaRPr/>
          </a:p>
          <a:p>
            <a:pPr indent="-228600" lvl="0" marL="228600" rtl="0" algn="l">
              <a:lnSpc>
                <a:spcPct val="90000"/>
              </a:lnSpc>
              <a:spcBef>
                <a:spcPts val="1000"/>
              </a:spcBef>
              <a:spcAft>
                <a:spcPts val="0"/>
              </a:spcAft>
              <a:buSzPts val="2800"/>
              <a:buChar char="•"/>
            </a:pPr>
            <a:r>
              <a:rPr lang="en-IN"/>
              <a:t>Impotency in men</a:t>
            </a:r>
            <a:endParaRPr/>
          </a:p>
        </p:txBody>
      </p:sp>
      <p:sp>
        <p:nvSpPr>
          <p:cNvPr id="293" name="Google Shape;293;p34"/>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
        <p:nvSpPr>
          <p:cNvPr id="294" name="Google Shape;294;p34"/>
          <p:cNvSpPr txBox="1"/>
          <p:nvPr/>
        </p:nvSpPr>
        <p:spPr>
          <a:xfrm>
            <a:off x="6096000" y="366934"/>
            <a:ext cx="5257800" cy="8994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accent1"/>
              </a:buClr>
              <a:buSzPts val="3200"/>
              <a:buFont typeface="Gill Sans"/>
              <a:buNone/>
            </a:pPr>
            <a:r>
              <a:rPr b="1" i="0" lang="en-IN" sz="3200" u="none" cap="none" strike="noStrike">
                <a:solidFill>
                  <a:schemeClr val="accent1"/>
                </a:solidFill>
                <a:latin typeface="Gill Sans"/>
                <a:ea typeface="Gill Sans"/>
                <a:cs typeface="Gill Sans"/>
                <a:sym typeface="Gill Sans"/>
              </a:rPr>
              <a:t>Diagnosis and Laboratory Investigations</a:t>
            </a:r>
            <a:endParaRPr b="1" i="0" sz="3200" u="none" cap="none" strike="noStrike">
              <a:solidFill>
                <a:schemeClr val="accent1"/>
              </a:solidFill>
              <a:latin typeface="Gill Sans"/>
              <a:ea typeface="Gill Sans"/>
              <a:cs typeface="Gill Sans"/>
              <a:sym typeface="Gill Sans"/>
            </a:endParaRPr>
          </a:p>
        </p:txBody>
      </p:sp>
      <p:sp>
        <p:nvSpPr>
          <p:cNvPr id="295" name="Google Shape;295;p34"/>
          <p:cNvSpPr txBox="1"/>
          <p:nvPr/>
        </p:nvSpPr>
        <p:spPr>
          <a:xfrm>
            <a:off x="6095999" y="1589649"/>
            <a:ext cx="5242200" cy="44517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chemeClr val="accent1"/>
              </a:buClr>
              <a:buSzPts val="2000"/>
              <a:buFont typeface="Arial"/>
              <a:buNone/>
            </a:pPr>
            <a:r>
              <a:rPr b="0" i="0" lang="en-IN" sz="2000" u="none" cap="none" strike="noStrike">
                <a:solidFill>
                  <a:schemeClr val="dk1"/>
                </a:solidFill>
                <a:latin typeface="Gill Sans"/>
                <a:ea typeface="Gill Sans"/>
                <a:cs typeface="Gill Sans"/>
                <a:sym typeface="Gill Sans"/>
              </a:rPr>
              <a:t>Criteria for diagnosis of T2DM using venous blood samples</a:t>
            </a:r>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0" lvl="0" marL="0" marR="0" rtl="0" algn="l">
              <a:lnSpc>
                <a:spcPct val="90000"/>
              </a:lnSpc>
              <a:spcBef>
                <a:spcPts val="1000"/>
              </a:spcBef>
              <a:spcAft>
                <a:spcPts val="0"/>
              </a:spcAft>
              <a:buClr>
                <a:schemeClr val="accent1"/>
              </a:buClr>
              <a:buSzPts val="2000"/>
              <a:buFont typeface="Arial"/>
              <a:buNone/>
            </a:pPr>
            <a:r>
              <a:rPr b="0" i="0" lang="en-IN" sz="2000" u="none" cap="none" strike="noStrike">
                <a:solidFill>
                  <a:schemeClr val="dk1"/>
                </a:solidFill>
                <a:latin typeface="Gill Sans"/>
                <a:ea typeface="Gill Sans"/>
                <a:cs typeface="Gill Sans"/>
                <a:sym typeface="Gill Sans"/>
              </a:rPr>
              <a:t>American diabetic association</a:t>
            </a:r>
            <a:endParaRPr/>
          </a:p>
          <a:p>
            <a:pPr indent="-101600" lvl="0" marL="228600" marR="0" rtl="0" algn="l">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p:txBody>
      </p:sp>
      <p:graphicFrame>
        <p:nvGraphicFramePr>
          <p:cNvPr id="296" name="Google Shape;296;p34"/>
          <p:cNvGraphicFramePr/>
          <p:nvPr/>
        </p:nvGraphicFramePr>
        <p:xfrm>
          <a:off x="6096000" y="2288540"/>
          <a:ext cx="3000000" cy="3000000"/>
        </p:xfrm>
        <a:graphic>
          <a:graphicData uri="http://schemas.openxmlformats.org/drawingml/2006/table">
            <a:tbl>
              <a:tblPr bandRow="1" firstRow="1">
                <a:noFill/>
                <a:tableStyleId>{73534FF1-6537-415C-B1B8-958422C862BE}</a:tableStyleId>
              </a:tblPr>
              <a:tblGrid>
                <a:gridCol w="1752600"/>
                <a:gridCol w="1752600"/>
                <a:gridCol w="1752600"/>
              </a:tblGrid>
              <a:tr h="631700">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Fasting Glucose</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2 hr post-glucose load</a:t>
                      </a:r>
                      <a:endParaRPr sz="1800">
                        <a:latin typeface="Gill Sans"/>
                        <a:ea typeface="Gill Sans"/>
                        <a:cs typeface="Gill Sans"/>
                        <a:sym typeface="Gill Sans"/>
                      </a:endParaRPr>
                    </a:p>
                  </a:txBody>
                  <a:tcPr marT="45725" marB="45725" marR="91450" marL="91450"/>
                </a:tc>
              </a:tr>
              <a:tr h="366000">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(mg/dl)</a:t>
                      </a:r>
                      <a:endParaRPr sz="1800">
                        <a:latin typeface="Gill Sans"/>
                        <a:ea typeface="Gill Sans"/>
                        <a:cs typeface="Gill Sans"/>
                        <a:sym typeface="Gill Sans"/>
                      </a:endParaRPr>
                    </a:p>
                  </a:txBody>
                  <a:tcPr marT="45725" marB="45725" marR="91450" marL="91450"/>
                </a:tc>
                <a:tc>
                  <a:txBody>
                    <a:bodyPr/>
                    <a:lstStyle/>
                    <a:p>
                      <a:pPr indent="0" lvl="0" marL="0" marR="0" rtl="0" algn="l">
                        <a:lnSpc>
                          <a:spcPct val="100000"/>
                        </a:lnSpc>
                        <a:spcBef>
                          <a:spcPts val="0"/>
                        </a:spcBef>
                        <a:spcAft>
                          <a:spcPts val="0"/>
                        </a:spcAft>
                        <a:buClr>
                          <a:schemeClr val="dk1"/>
                        </a:buClr>
                        <a:buSzPts val="1800"/>
                        <a:buFont typeface="Gill Sans"/>
                        <a:buNone/>
                      </a:pPr>
                      <a:r>
                        <a:rPr lang="en-IN" sz="1800">
                          <a:latin typeface="Gill Sans"/>
                          <a:ea typeface="Gill Sans"/>
                          <a:cs typeface="Gill Sans"/>
                          <a:sym typeface="Gill Sans"/>
                        </a:rPr>
                        <a:t>(mg/dl)</a:t>
                      </a:r>
                      <a:endParaRPr sz="1800">
                        <a:latin typeface="Gill Sans"/>
                        <a:ea typeface="Gill Sans"/>
                        <a:cs typeface="Gill Sans"/>
                        <a:sym typeface="Gill Sans"/>
                      </a:endParaRPr>
                    </a:p>
                  </a:txBody>
                  <a:tcPr marT="45725" marB="45725" marR="91450" marL="91450"/>
                </a:tc>
              </a:tr>
              <a:tr h="631700">
                <a:tc>
                  <a:txBody>
                    <a:bodyPr/>
                    <a:lstStyle/>
                    <a:p>
                      <a:pPr indent="0" lvl="0" marL="0" marR="0" rtl="0" algn="l">
                        <a:spcBef>
                          <a:spcPts val="0"/>
                        </a:spcBef>
                        <a:spcAft>
                          <a:spcPts val="0"/>
                        </a:spcAft>
                        <a:buNone/>
                      </a:pPr>
                      <a:r>
                        <a:rPr lang="en-IN" sz="1800">
                          <a:latin typeface="Gill Sans"/>
                          <a:ea typeface="Gill Sans"/>
                          <a:cs typeface="Gill Sans"/>
                          <a:sym typeface="Gill Sans"/>
                        </a:rPr>
                        <a:t>Diabetes Mellitus</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≥126</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≥200</a:t>
                      </a:r>
                      <a:endParaRPr sz="1800">
                        <a:latin typeface="Gill Sans"/>
                        <a:ea typeface="Gill Sans"/>
                        <a:cs typeface="Gill Sans"/>
                        <a:sym typeface="Gill Sans"/>
                      </a:endParaRPr>
                    </a:p>
                  </a:txBody>
                  <a:tcPr marT="45725" marB="45725" marR="91450" marL="91450"/>
                </a:tc>
              </a:tr>
              <a:tr h="631700">
                <a:tc>
                  <a:txBody>
                    <a:bodyPr/>
                    <a:lstStyle/>
                    <a:p>
                      <a:pPr indent="0" lvl="0" marL="0" marR="0" rtl="0" algn="l">
                        <a:spcBef>
                          <a:spcPts val="0"/>
                        </a:spcBef>
                        <a:spcAft>
                          <a:spcPts val="0"/>
                        </a:spcAft>
                        <a:buNone/>
                      </a:pPr>
                      <a:r>
                        <a:rPr lang="en-IN" sz="1800">
                          <a:latin typeface="Gill Sans"/>
                          <a:ea typeface="Gill Sans"/>
                          <a:cs typeface="Gill Sans"/>
                          <a:sym typeface="Gill Sans"/>
                        </a:rPr>
                        <a:t>Impaired fasting glucose</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≥110 to &lt;126</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txBody>
                  <a:tcPr marT="45725" marB="45725" marR="91450" marL="91450"/>
                </a:tc>
              </a:tr>
            </a:tbl>
          </a:graphicData>
        </a:graphic>
      </p:graphicFrame>
      <p:graphicFrame>
        <p:nvGraphicFramePr>
          <p:cNvPr id="297" name="Google Shape;297;p34"/>
          <p:cNvGraphicFramePr/>
          <p:nvPr/>
        </p:nvGraphicFramePr>
        <p:xfrm>
          <a:off x="6096000" y="5051309"/>
          <a:ext cx="3000000" cy="3000000"/>
        </p:xfrm>
        <a:graphic>
          <a:graphicData uri="http://schemas.openxmlformats.org/drawingml/2006/table">
            <a:tbl>
              <a:tblPr bandRow="1" firstRow="1">
                <a:noFill/>
                <a:tableStyleId>{73534FF1-6537-415C-B1B8-958422C862BE}</a:tableStyleId>
              </a:tblPr>
              <a:tblGrid>
                <a:gridCol w="3386325"/>
                <a:gridCol w="1855775"/>
              </a:tblGrid>
              <a:tr h="401100">
                <a:tc>
                  <a:txBody>
                    <a:bodyPr/>
                    <a:lstStyle/>
                    <a:p>
                      <a:pPr indent="0" lvl="0" marL="0" marR="0" rtl="0" algn="l">
                        <a:spcBef>
                          <a:spcPts val="0"/>
                        </a:spcBef>
                        <a:spcAft>
                          <a:spcPts val="0"/>
                        </a:spcAft>
                        <a:buNone/>
                      </a:pPr>
                      <a:r>
                        <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Values</a:t>
                      </a:r>
                      <a:endParaRPr sz="1800">
                        <a:latin typeface="Gill Sans"/>
                        <a:ea typeface="Gill Sans"/>
                        <a:cs typeface="Gill Sans"/>
                        <a:sym typeface="Gill Sans"/>
                      </a:endParaRPr>
                    </a:p>
                  </a:txBody>
                  <a:tcPr marT="45725" marB="45725" marR="91450" marL="91450"/>
                </a:tc>
              </a:tr>
              <a:tr h="447450">
                <a:tc>
                  <a:txBody>
                    <a:bodyPr/>
                    <a:lstStyle/>
                    <a:p>
                      <a:pPr indent="0" lvl="0" marL="0" marR="0" rtl="0" algn="l">
                        <a:spcBef>
                          <a:spcPts val="0"/>
                        </a:spcBef>
                        <a:spcAft>
                          <a:spcPts val="0"/>
                        </a:spcAft>
                        <a:buNone/>
                      </a:pPr>
                      <a:r>
                        <a:rPr lang="en-IN" sz="1800">
                          <a:latin typeface="Gill Sans"/>
                          <a:ea typeface="Gill Sans"/>
                          <a:cs typeface="Gill Sans"/>
                          <a:sym typeface="Gill Sans"/>
                        </a:rPr>
                        <a:t>75g OGTT 2hr plasma glucose</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≥200mg/dl</a:t>
                      </a:r>
                      <a:endParaRPr sz="1800">
                        <a:latin typeface="Gill Sans"/>
                        <a:ea typeface="Gill Sans"/>
                        <a:cs typeface="Gill Sans"/>
                        <a:sym typeface="Gill Sans"/>
                      </a:endParaRPr>
                    </a:p>
                  </a:txBody>
                  <a:tcPr marT="45725" marB="45725" marR="91450" marL="91450"/>
                </a:tc>
              </a:tr>
              <a:tr h="277175">
                <a:tc>
                  <a:txBody>
                    <a:bodyPr/>
                    <a:lstStyle/>
                    <a:p>
                      <a:pPr indent="0" lvl="0" marL="0" marR="0" rtl="0" algn="l">
                        <a:spcBef>
                          <a:spcPts val="0"/>
                        </a:spcBef>
                        <a:spcAft>
                          <a:spcPts val="0"/>
                        </a:spcAft>
                        <a:buNone/>
                      </a:pPr>
                      <a:r>
                        <a:rPr lang="en-IN" sz="1800">
                          <a:latin typeface="Gill Sans"/>
                          <a:ea typeface="Gill Sans"/>
                          <a:cs typeface="Gill Sans"/>
                          <a:sym typeface="Gill Sans"/>
                        </a:rPr>
                        <a:t>HBA1C</a:t>
                      </a:r>
                      <a:endParaRPr sz="1800">
                        <a:latin typeface="Gill Sans"/>
                        <a:ea typeface="Gill Sans"/>
                        <a:cs typeface="Gill Sans"/>
                        <a:sym typeface="Gill Sans"/>
                      </a:endParaRPr>
                    </a:p>
                  </a:txBody>
                  <a:tcPr marT="45725" marB="45725" marR="91450" marL="91450"/>
                </a:tc>
                <a:tc>
                  <a:txBody>
                    <a:bodyPr/>
                    <a:lstStyle/>
                    <a:p>
                      <a:pPr indent="0" lvl="0" marL="0" marR="0" rtl="0" algn="l">
                        <a:spcBef>
                          <a:spcPts val="0"/>
                        </a:spcBef>
                        <a:spcAft>
                          <a:spcPts val="0"/>
                        </a:spcAft>
                        <a:buNone/>
                      </a:pPr>
                      <a:r>
                        <a:rPr lang="en-IN" sz="1800">
                          <a:latin typeface="Gill Sans"/>
                          <a:ea typeface="Gill Sans"/>
                          <a:cs typeface="Gill Sans"/>
                          <a:sym typeface="Gill Sans"/>
                        </a:rPr>
                        <a:t>≥6.5%</a:t>
                      </a:r>
                      <a:endParaRPr sz="1800">
                        <a:latin typeface="Gill Sans"/>
                        <a:ea typeface="Gill Sans"/>
                        <a:cs typeface="Gill Sans"/>
                        <a:sym typeface="Gill Sans"/>
                      </a:endParaRPr>
                    </a:p>
                  </a:txBody>
                  <a:tcPr marT="45725" marB="45725" marR="91450" marL="91450"/>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5"/>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Complications</a:t>
            </a:r>
            <a:br>
              <a:rPr lang="en-IN"/>
            </a:br>
            <a:endParaRPr/>
          </a:p>
        </p:txBody>
      </p:sp>
      <p:sp>
        <p:nvSpPr>
          <p:cNvPr id="303" name="Google Shape;303;p35"/>
          <p:cNvSpPr txBox="1"/>
          <p:nvPr>
            <p:ph idx="1" type="body"/>
          </p:nvPr>
        </p:nvSpPr>
        <p:spPr>
          <a:xfrm>
            <a:off x="677334" y="2160589"/>
            <a:ext cx="9099600" cy="3880800"/>
          </a:xfrm>
          <a:prstGeom prst="rect">
            <a:avLst/>
          </a:prstGeom>
          <a:noFill/>
          <a:ln>
            <a:noFill/>
          </a:ln>
        </p:spPr>
        <p:txBody>
          <a:bodyPr anchorCtr="0" anchor="t" bIns="45700" lIns="91425" spcFirstLastPara="1" rIns="91425" wrap="square" tIns="45700">
            <a:normAutofit fontScale="92500" lnSpcReduction="20000"/>
          </a:bodyPr>
          <a:lstStyle/>
          <a:p>
            <a:pPr indent="-64135" lvl="0" marL="228600" rtl="0" algn="l">
              <a:lnSpc>
                <a:spcPct val="90000"/>
              </a:lnSpc>
              <a:spcBef>
                <a:spcPts val="0"/>
              </a:spcBef>
              <a:spcAft>
                <a:spcPts val="0"/>
              </a:spcAft>
              <a:buSzPct val="100000"/>
              <a:buNone/>
            </a:pPr>
            <a:r>
              <a:t/>
            </a:r>
            <a:endParaRPr/>
          </a:p>
          <a:p>
            <a:pPr indent="-64135" lvl="0" marL="228600" rtl="0" algn="l">
              <a:lnSpc>
                <a:spcPct val="90000"/>
              </a:lnSpc>
              <a:spcBef>
                <a:spcPts val="1000"/>
              </a:spcBef>
              <a:spcAft>
                <a:spcPts val="0"/>
              </a:spcAft>
              <a:buSzPct val="100000"/>
              <a:buNone/>
            </a:pPr>
            <a:r>
              <a:t/>
            </a:r>
            <a:endParaRPr/>
          </a:p>
          <a:p>
            <a:pPr indent="-64135" lvl="0" marL="228600" rtl="0" algn="l">
              <a:lnSpc>
                <a:spcPct val="90000"/>
              </a:lnSpc>
              <a:spcBef>
                <a:spcPts val="1000"/>
              </a:spcBef>
              <a:spcAft>
                <a:spcPts val="0"/>
              </a:spcAft>
              <a:buSzPct val="100000"/>
              <a:buNone/>
            </a:pPr>
            <a:r>
              <a:t/>
            </a:r>
            <a:endParaRPr/>
          </a:p>
          <a:p>
            <a:pPr indent="-64135" lvl="0" marL="228600" rtl="0" algn="l">
              <a:lnSpc>
                <a:spcPct val="90000"/>
              </a:lnSpc>
              <a:spcBef>
                <a:spcPts val="1000"/>
              </a:spcBef>
              <a:spcAft>
                <a:spcPts val="0"/>
              </a:spcAft>
              <a:buSzPct val="100000"/>
              <a:buNone/>
            </a:pPr>
            <a:r>
              <a:t/>
            </a:r>
            <a:endParaRPr/>
          </a:p>
          <a:p>
            <a:pPr indent="-64135" lvl="0" marL="228600" rtl="0" algn="l">
              <a:lnSpc>
                <a:spcPct val="90000"/>
              </a:lnSpc>
              <a:spcBef>
                <a:spcPts val="1000"/>
              </a:spcBef>
              <a:spcAft>
                <a:spcPts val="0"/>
              </a:spcAft>
              <a:buSzPct val="100000"/>
              <a:buNone/>
            </a:pPr>
            <a:r>
              <a:t/>
            </a:r>
            <a:endParaRPr/>
          </a:p>
          <a:p>
            <a:pPr indent="-228600" lvl="0" marL="228600" rtl="0" algn="l">
              <a:lnSpc>
                <a:spcPct val="90000"/>
              </a:lnSpc>
              <a:spcBef>
                <a:spcPts val="1000"/>
              </a:spcBef>
              <a:spcAft>
                <a:spcPts val="0"/>
              </a:spcAft>
              <a:buSzPct val="100000"/>
              <a:buChar char="•"/>
            </a:pPr>
            <a:r>
              <a:rPr b="1" lang="en-IN"/>
              <a:t>Acute emergencies like:</a:t>
            </a:r>
            <a:endParaRPr b="1"/>
          </a:p>
          <a:p>
            <a:pPr indent="-228600" lvl="0" marL="228600" rtl="0" algn="l">
              <a:lnSpc>
                <a:spcPct val="90000"/>
              </a:lnSpc>
              <a:spcBef>
                <a:spcPts val="1000"/>
              </a:spcBef>
              <a:spcAft>
                <a:spcPts val="0"/>
              </a:spcAft>
              <a:buSzPct val="100000"/>
              <a:buChar char="•"/>
            </a:pPr>
            <a:r>
              <a:rPr lang="en-IN"/>
              <a:t>Diabetic ketoacidosis</a:t>
            </a:r>
            <a:endParaRPr/>
          </a:p>
          <a:p>
            <a:pPr indent="-228600" lvl="0" marL="228600" rtl="0" algn="l">
              <a:lnSpc>
                <a:spcPct val="90000"/>
              </a:lnSpc>
              <a:spcBef>
                <a:spcPts val="1000"/>
              </a:spcBef>
              <a:spcAft>
                <a:spcPts val="0"/>
              </a:spcAft>
              <a:buSzPct val="100000"/>
              <a:buChar char="•"/>
            </a:pPr>
            <a:r>
              <a:rPr lang="en-IN"/>
              <a:t>Hypoglycemia/Hyperglycemia</a:t>
            </a:r>
            <a:endParaRPr/>
          </a:p>
          <a:p>
            <a:pPr indent="-228600" lvl="0" marL="228600" rtl="0" algn="l">
              <a:lnSpc>
                <a:spcPct val="90000"/>
              </a:lnSpc>
              <a:spcBef>
                <a:spcPts val="1000"/>
              </a:spcBef>
              <a:spcAft>
                <a:spcPts val="0"/>
              </a:spcAft>
              <a:buSzPct val="100000"/>
              <a:buChar char="•"/>
            </a:pPr>
            <a:r>
              <a:rPr lang="en-IN"/>
              <a:t>Diabetic coma</a:t>
            </a:r>
            <a:endParaRPr/>
          </a:p>
        </p:txBody>
      </p:sp>
      <p:sp>
        <p:nvSpPr>
          <p:cNvPr id="304" name="Google Shape;304;p35"/>
          <p:cNvSpPr/>
          <p:nvPr/>
        </p:nvSpPr>
        <p:spPr>
          <a:xfrm>
            <a:off x="677333" y="1191093"/>
            <a:ext cx="10660800" cy="1938900"/>
          </a:xfrm>
          <a:prstGeom prst="rect">
            <a:avLst/>
          </a:prstGeom>
          <a:noFill/>
          <a:ln>
            <a:noFill/>
          </a:ln>
        </p:spPr>
        <p:txBody>
          <a:bodyPr anchorCtr="0" anchor="t" bIns="45700" lIns="91425" spcFirstLastPara="1" rIns="91425" wrap="square" tIns="45700">
            <a:noAutofit/>
          </a:bodyPr>
          <a:lstStyle/>
          <a:p>
            <a:pPr indent="-342900" lvl="0" marL="342900" marR="181610" rtl="0" algn="just">
              <a:spcBef>
                <a:spcPts val="0"/>
              </a:spcBef>
              <a:spcAft>
                <a:spcPts val="0"/>
              </a:spcAft>
              <a:buClr>
                <a:schemeClr val="dk1"/>
              </a:buClr>
              <a:buSzPts val="1100"/>
              <a:buFont typeface="Noto Sans Symbols"/>
              <a:buChar char="∙"/>
            </a:pPr>
            <a:r>
              <a:rPr b="0" i="0" lang="en-IN" sz="2000" u="none" cap="none" strike="noStrike">
                <a:solidFill>
                  <a:schemeClr val="dk1"/>
                </a:solidFill>
                <a:latin typeface="Gill Sans"/>
                <a:ea typeface="Gill Sans"/>
                <a:cs typeface="Gill Sans"/>
                <a:sym typeface="Gill Sans"/>
              </a:rPr>
              <a:t>Cardiovascular disease (Coronary artery disease)</a:t>
            </a:r>
            <a:endParaRPr b="0" i="0" sz="2000" u="none" cap="none" strike="noStrike">
              <a:solidFill>
                <a:schemeClr val="dk1"/>
              </a:solidFill>
              <a:latin typeface="Gill Sans"/>
              <a:ea typeface="Gill Sans"/>
              <a:cs typeface="Gill Sans"/>
              <a:sym typeface="Gill Sans"/>
            </a:endParaRPr>
          </a:p>
          <a:p>
            <a:pPr indent="-342900" lvl="0" marL="342900" marR="0" rtl="0" algn="just">
              <a:spcBef>
                <a:spcPts val="5"/>
              </a:spcBef>
              <a:spcAft>
                <a:spcPts val="0"/>
              </a:spcAft>
              <a:buClr>
                <a:schemeClr val="dk1"/>
              </a:buClr>
              <a:buSzPts val="1100"/>
              <a:buFont typeface="Noto Sans Symbols"/>
              <a:buChar char="∙"/>
            </a:pPr>
            <a:r>
              <a:rPr b="0" i="0" lang="en-IN" sz="2000" u="none" cap="none" strike="noStrike">
                <a:solidFill>
                  <a:schemeClr val="dk1"/>
                </a:solidFill>
                <a:latin typeface="Gill Sans"/>
                <a:ea typeface="Gill Sans"/>
                <a:cs typeface="Gill Sans"/>
                <a:sym typeface="Gill Sans"/>
              </a:rPr>
              <a:t>Nerve damage(Neuropathy)</a:t>
            </a:r>
            <a:endParaRPr b="0" i="0" sz="2000" u="none" cap="none" strike="noStrike">
              <a:solidFill>
                <a:schemeClr val="dk1"/>
              </a:solidFill>
              <a:latin typeface="Gill Sans"/>
              <a:ea typeface="Gill Sans"/>
              <a:cs typeface="Gill Sans"/>
              <a:sym typeface="Gill Sans"/>
            </a:endParaRPr>
          </a:p>
          <a:p>
            <a:pPr indent="-342900" lvl="0" marL="342900" marR="0" rtl="0" algn="just">
              <a:spcBef>
                <a:spcPts val="5"/>
              </a:spcBef>
              <a:spcAft>
                <a:spcPts val="0"/>
              </a:spcAft>
              <a:buClr>
                <a:schemeClr val="dk1"/>
              </a:buClr>
              <a:buSzPts val="1100"/>
              <a:buFont typeface="Noto Sans Symbols"/>
              <a:buChar char="∙"/>
            </a:pPr>
            <a:r>
              <a:rPr b="0" i="0" lang="en-IN" sz="2000" u="none" cap="none" strike="noStrike">
                <a:solidFill>
                  <a:schemeClr val="dk1"/>
                </a:solidFill>
                <a:latin typeface="Gill Sans"/>
                <a:ea typeface="Gill Sans"/>
                <a:cs typeface="Gill Sans"/>
                <a:sym typeface="Gill Sans"/>
              </a:rPr>
              <a:t>Kidney damage(Nephropathy)</a:t>
            </a:r>
            <a:endParaRPr b="0" i="0" sz="2000" u="none" cap="none" strike="noStrike">
              <a:solidFill>
                <a:schemeClr val="dk1"/>
              </a:solidFill>
              <a:latin typeface="Gill Sans"/>
              <a:ea typeface="Gill Sans"/>
              <a:cs typeface="Gill Sans"/>
              <a:sym typeface="Gill Sans"/>
            </a:endParaRPr>
          </a:p>
          <a:p>
            <a:pPr indent="-342900" lvl="0" marL="342900" marR="0" rtl="0" algn="just">
              <a:spcBef>
                <a:spcPts val="0"/>
              </a:spcBef>
              <a:spcAft>
                <a:spcPts val="0"/>
              </a:spcAft>
              <a:buClr>
                <a:schemeClr val="dk1"/>
              </a:buClr>
              <a:buSzPts val="1100"/>
              <a:buFont typeface="Noto Sans Symbols"/>
              <a:buChar char="∙"/>
            </a:pPr>
            <a:r>
              <a:rPr b="0" i="0" lang="en-IN" sz="2000" u="none" cap="none" strike="noStrike">
                <a:solidFill>
                  <a:schemeClr val="dk1"/>
                </a:solidFill>
                <a:latin typeface="Gill Sans"/>
                <a:ea typeface="Gill Sans"/>
                <a:cs typeface="Gill Sans"/>
                <a:sym typeface="Gill Sans"/>
              </a:rPr>
              <a:t>Eye damage(Retinopathy)</a:t>
            </a:r>
            <a:endParaRPr b="0" i="0" sz="2000" u="none" cap="none" strike="noStrike">
              <a:solidFill>
                <a:schemeClr val="dk1"/>
              </a:solidFill>
              <a:latin typeface="Gill Sans"/>
              <a:ea typeface="Gill Sans"/>
              <a:cs typeface="Gill Sans"/>
              <a:sym typeface="Gill Sans"/>
            </a:endParaRPr>
          </a:p>
          <a:p>
            <a:pPr indent="-342900" lvl="0" marL="342900" marR="0" rtl="0" algn="just">
              <a:spcBef>
                <a:spcPts val="5"/>
              </a:spcBef>
              <a:spcAft>
                <a:spcPts val="0"/>
              </a:spcAft>
              <a:buClr>
                <a:schemeClr val="dk1"/>
              </a:buClr>
              <a:buSzPts val="1100"/>
              <a:buFont typeface="Noto Sans Symbols"/>
              <a:buChar char="∙"/>
            </a:pPr>
            <a:r>
              <a:rPr b="0" i="0" lang="en-IN" sz="2000" u="none" cap="none" strike="noStrike">
                <a:solidFill>
                  <a:schemeClr val="dk1"/>
                </a:solidFill>
                <a:latin typeface="Gill Sans"/>
                <a:ea typeface="Gill Sans"/>
                <a:cs typeface="Gill Sans"/>
                <a:sym typeface="Gill Sans"/>
              </a:rPr>
              <a:t>Diabetic Foot ulcer</a:t>
            </a:r>
            <a:endParaRPr b="0" i="0" sz="2000" u="none" cap="none" strike="noStrike">
              <a:solidFill>
                <a:schemeClr val="dk1"/>
              </a:solidFill>
              <a:latin typeface="Gill Sans"/>
              <a:ea typeface="Gill Sans"/>
              <a:cs typeface="Gill Sans"/>
              <a:sym typeface="Gill Sans"/>
            </a:endParaRPr>
          </a:p>
          <a:p>
            <a:pPr indent="-342900" lvl="0" marL="342900" marR="0" rtl="0" algn="just">
              <a:spcBef>
                <a:spcPts val="5"/>
              </a:spcBef>
              <a:spcAft>
                <a:spcPts val="0"/>
              </a:spcAft>
              <a:buClr>
                <a:schemeClr val="dk1"/>
              </a:buClr>
              <a:buSzPts val="1100"/>
              <a:buFont typeface="Noto Sans Symbols"/>
              <a:buChar char="∙"/>
            </a:pPr>
            <a:r>
              <a:rPr b="0" i="0" lang="en-IN" sz="2000" u="none" cap="none" strike="noStrike">
                <a:solidFill>
                  <a:schemeClr val="dk1"/>
                </a:solidFill>
                <a:latin typeface="Gill Sans"/>
                <a:ea typeface="Gill Sans"/>
                <a:cs typeface="Gill Sans"/>
                <a:sym typeface="Gill Sans"/>
              </a:rPr>
              <a:t>Skin infections</a:t>
            </a:r>
            <a:endParaRPr b="0" i="0" sz="2000" u="none" cap="none" strike="noStrike">
              <a:solidFill>
                <a:schemeClr val="dk1"/>
              </a:solidFill>
              <a:latin typeface="Gill Sans"/>
              <a:ea typeface="Gill Sans"/>
              <a:cs typeface="Gill Sans"/>
              <a:sym typeface="Gill Sans"/>
            </a:endParaRPr>
          </a:p>
        </p:txBody>
      </p:sp>
      <p:sp>
        <p:nvSpPr>
          <p:cNvPr id="305" name="Google Shape;305;p35"/>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36"/>
          <p:cNvSpPr txBox="1"/>
          <p:nvPr>
            <p:ph type="title"/>
          </p:nvPr>
        </p:nvSpPr>
        <p:spPr>
          <a:xfrm>
            <a:off x="677334" y="609600"/>
            <a:ext cx="8596800" cy="8253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Preventive Measures</a:t>
            </a:r>
            <a:br>
              <a:rPr lang="en-IN" sz="3200"/>
            </a:br>
            <a:endParaRPr/>
          </a:p>
        </p:txBody>
      </p:sp>
      <p:sp>
        <p:nvSpPr>
          <p:cNvPr id="311" name="Google Shape;311;p36"/>
          <p:cNvSpPr txBox="1"/>
          <p:nvPr>
            <p:ph idx="1" type="body"/>
          </p:nvPr>
        </p:nvSpPr>
        <p:spPr>
          <a:xfrm>
            <a:off x="838200" y="1434905"/>
            <a:ext cx="5257800" cy="46455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SzPts val="2000"/>
              <a:buChar char="•"/>
            </a:pPr>
            <a:r>
              <a:rPr b="1" lang="en-IN" sz="2000"/>
              <a:t>Preferred Diet- </a:t>
            </a:r>
            <a:r>
              <a:rPr lang="en-IN" sz="2000"/>
              <a:t>Purana Shali (</a:t>
            </a:r>
            <a:r>
              <a:rPr i="1" lang="en-IN" sz="2000"/>
              <a:t>Oryza sativa</a:t>
            </a:r>
            <a:r>
              <a:rPr lang="en-IN" sz="2000"/>
              <a:t>: </a:t>
            </a:r>
            <a:r>
              <a:rPr i="1" lang="en-IN" sz="2000"/>
              <a:t>Rice</a:t>
            </a:r>
            <a:r>
              <a:rPr lang="en-IN" sz="2000"/>
              <a:t>), </a:t>
            </a:r>
            <a:endParaRPr/>
          </a:p>
          <a:p>
            <a:pPr indent="-228600" lvl="0" marL="228600" rtl="0" algn="just">
              <a:lnSpc>
                <a:spcPct val="90000"/>
              </a:lnSpc>
              <a:spcBef>
                <a:spcPts val="1000"/>
              </a:spcBef>
              <a:spcAft>
                <a:spcPts val="0"/>
              </a:spcAft>
              <a:buSzPts val="2000"/>
              <a:buChar char="•"/>
            </a:pPr>
            <a:r>
              <a:rPr lang="en-IN" sz="2000"/>
              <a:t>Purana Godhuma (</a:t>
            </a:r>
            <a:r>
              <a:rPr i="1" lang="en-IN" sz="2000"/>
              <a:t>Triticum sativum</a:t>
            </a:r>
            <a:r>
              <a:rPr lang="en-IN" sz="2000"/>
              <a:t>; </a:t>
            </a:r>
            <a:r>
              <a:rPr i="1" lang="en-IN" sz="2000"/>
              <a:t>Wheat</a:t>
            </a:r>
            <a:r>
              <a:rPr lang="en-IN" sz="2000"/>
              <a:t>), </a:t>
            </a:r>
            <a:endParaRPr/>
          </a:p>
          <a:p>
            <a:pPr indent="-228600" lvl="0" marL="228600" rtl="0" algn="just">
              <a:lnSpc>
                <a:spcPct val="90000"/>
              </a:lnSpc>
              <a:spcBef>
                <a:spcPts val="1000"/>
              </a:spcBef>
              <a:spcAft>
                <a:spcPts val="0"/>
              </a:spcAft>
              <a:buSzPts val="2000"/>
              <a:buChar char="•"/>
            </a:pPr>
            <a:r>
              <a:rPr lang="en-IN" sz="2000"/>
              <a:t>PuranaYava (</a:t>
            </a:r>
            <a:r>
              <a:rPr i="1" lang="en-IN" sz="2000"/>
              <a:t>Hordeum vulgare</a:t>
            </a:r>
            <a:r>
              <a:rPr lang="en-IN" sz="2000"/>
              <a:t>;</a:t>
            </a:r>
            <a:r>
              <a:rPr i="1" lang="en-IN" sz="2000"/>
              <a:t>Barley</a:t>
            </a:r>
            <a:r>
              <a:rPr lang="en-IN" sz="2000"/>
              <a:t>), </a:t>
            </a:r>
            <a:endParaRPr/>
          </a:p>
          <a:p>
            <a:pPr indent="-228600" lvl="0" marL="228600" rtl="0" algn="just">
              <a:lnSpc>
                <a:spcPct val="90000"/>
              </a:lnSpc>
              <a:spcBef>
                <a:spcPts val="1000"/>
              </a:spcBef>
              <a:spcAft>
                <a:spcPts val="0"/>
              </a:spcAft>
              <a:buSzPts val="2000"/>
              <a:buChar char="•"/>
            </a:pPr>
            <a:r>
              <a:rPr lang="en-IN" sz="2000"/>
              <a:t>Tila (</a:t>
            </a:r>
            <a:r>
              <a:rPr i="1" lang="en-IN" sz="2000"/>
              <a:t>Seasamum Indicum</a:t>
            </a:r>
            <a:r>
              <a:rPr lang="en-IN" sz="2000"/>
              <a:t>; </a:t>
            </a:r>
            <a:r>
              <a:rPr i="1" lang="en-IN" sz="2000"/>
              <a:t>Gingely</a:t>
            </a:r>
            <a:r>
              <a:rPr lang="en-IN" sz="2000"/>
              <a:t>), </a:t>
            </a:r>
            <a:endParaRPr/>
          </a:p>
          <a:p>
            <a:pPr indent="-228600" lvl="0" marL="228600" rtl="0" algn="just">
              <a:lnSpc>
                <a:spcPct val="90000"/>
              </a:lnSpc>
              <a:spcBef>
                <a:spcPts val="1000"/>
              </a:spcBef>
              <a:spcAft>
                <a:spcPts val="0"/>
              </a:spcAft>
              <a:buSzPts val="2000"/>
              <a:buChar char="•"/>
            </a:pPr>
            <a:r>
              <a:rPr lang="en-IN" sz="2000"/>
              <a:t>Chanaka (</a:t>
            </a:r>
            <a:r>
              <a:rPr i="1" lang="en-IN" sz="2000"/>
              <a:t>Cicer artenium</a:t>
            </a:r>
            <a:r>
              <a:rPr lang="en-IN" sz="2000"/>
              <a:t>; </a:t>
            </a:r>
            <a:r>
              <a:rPr i="1" lang="en-IN" sz="2000"/>
              <a:t>Chick Pea</a:t>
            </a:r>
            <a:r>
              <a:rPr lang="en-IN" sz="2000"/>
              <a:t>), </a:t>
            </a:r>
            <a:endParaRPr/>
          </a:p>
          <a:p>
            <a:pPr indent="-228600" lvl="0" marL="228600" rtl="0" algn="just">
              <a:lnSpc>
                <a:spcPct val="90000"/>
              </a:lnSpc>
              <a:spcBef>
                <a:spcPts val="1000"/>
              </a:spcBef>
              <a:spcAft>
                <a:spcPts val="0"/>
              </a:spcAft>
              <a:buSzPts val="2000"/>
              <a:buChar char="•"/>
            </a:pPr>
            <a:r>
              <a:rPr lang="en-IN" sz="2000"/>
              <a:t>Kulatha (</a:t>
            </a:r>
            <a:r>
              <a:rPr i="1" lang="en-IN" sz="2000"/>
              <a:t>Dolichos biflorus</a:t>
            </a:r>
            <a:r>
              <a:rPr lang="en-IN" sz="2000"/>
              <a:t>; </a:t>
            </a:r>
            <a:r>
              <a:rPr i="1" lang="en-IN" sz="2000"/>
              <a:t>Horse Gram</a:t>
            </a:r>
            <a:r>
              <a:rPr lang="en-IN" sz="2000"/>
              <a:t>), </a:t>
            </a:r>
            <a:endParaRPr/>
          </a:p>
          <a:p>
            <a:pPr indent="-228600" lvl="0" marL="228600" rtl="0" algn="just">
              <a:lnSpc>
                <a:spcPct val="90000"/>
              </a:lnSpc>
              <a:spcBef>
                <a:spcPts val="1000"/>
              </a:spcBef>
              <a:spcAft>
                <a:spcPts val="0"/>
              </a:spcAft>
              <a:buSzPts val="2000"/>
              <a:buChar char="•"/>
            </a:pPr>
            <a:r>
              <a:rPr lang="en-IN" sz="2000"/>
              <a:t>Mudga (</a:t>
            </a:r>
            <a:r>
              <a:rPr i="1" lang="en-IN" sz="2000"/>
              <a:t>Phaseolus mungo</a:t>
            </a:r>
            <a:r>
              <a:rPr lang="en-IN" sz="2000"/>
              <a:t>; </a:t>
            </a:r>
            <a:r>
              <a:rPr i="1" lang="en-IN" sz="2000"/>
              <a:t>Greengram</a:t>
            </a:r>
            <a:r>
              <a:rPr lang="en-IN" sz="2000"/>
              <a:t>), </a:t>
            </a:r>
            <a:endParaRPr/>
          </a:p>
          <a:p>
            <a:pPr indent="-228600" lvl="0" marL="228600" rtl="0" algn="just">
              <a:lnSpc>
                <a:spcPct val="90000"/>
              </a:lnSpc>
              <a:spcBef>
                <a:spcPts val="1000"/>
              </a:spcBef>
              <a:spcAft>
                <a:spcPts val="0"/>
              </a:spcAft>
              <a:buSzPts val="2000"/>
              <a:buChar char="•"/>
            </a:pPr>
            <a:r>
              <a:rPr lang="en-IN" sz="2000"/>
              <a:t>Sarshapa (</a:t>
            </a:r>
            <a:r>
              <a:rPr i="1" lang="en-IN" sz="2000"/>
              <a:t>Brassica campestris</a:t>
            </a:r>
            <a:r>
              <a:rPr lang="en-IN" sz="2000"/>
              <a:t>; </a:t>
            </a:r>
            <a:r>
              <a:rPr i="1" lang="en-IN" sz="2000"/>
              <a:t>IndianColza</a:t>
            </a:r>
            <a:r>
              <a:rPr lang="en-IN" sz="2000"/>
              <a:t>), </a:t>
            </a:r>
            <a:endParaRPr/>
          </a:p>
          <a:p>
            <a:pPr indent="-228600" lvl="0" marL="228600" rtl="0" algn="just">
              <a:lnSpc>
                <a:spcPct val="90000"/>
              </a:lnSpc>
              <a:spcBef>
                <a:spcPts val="1000"/>
              </a:spcBef>
              <a:spcAft>
                <a:spcPts val="0"/>
              </a:spcAft>
              <a:buSzPts val="2000"/>
              <a:buChar char="•"/>
            </a:pPr>
            <a:r>
              <a:rPr lang="en-IN" sz="2000"/>
              <a:t>Masoora (</a:t>
            </a:r>
            <a:r>
              <a:rPr i="1" lang="en-IN" sz="2000"/>
              <a:t>Ervum Lens</a:t>
            </a:r>
            <a:r>
              <a:rPr lang="en-IN" sz="2000"/>
              <a:t>; </a:t>
            </a:r>
            <a:r>
              <a:rPr i="1" lang="en-IN" sz="2000"/>
              <a:t>Lentil</a:t>
            </a:r>
            <a:r>
              <a:rPr lang="en-IN" sz="2000"/>
              <a:t>), </a:t>
            </a:r>
            <a:endParaRPr/>
          </a:p>
          <a:p>
            <a:pPr indent="-228600" lvl="0" marL="228600" rtl="0" algn="just">
              <a:lnSpc>
                <a:spcPct val="90000"/>
              </a:lnSpc>
              <a:spcBef>
                <a:spcPts val="1000"/>
              </a:spcBef>
              <a:spcAft>
                <a:spcPts val="0"/>
              </a:spcAft>
              <a:buSzPts val="2000"/>
              <a:buChar char="•"/>
            </a:pPr>
            <a:r>
              <a:rPr lang="en-IN" sz="2000"/>
              <a:t>Karavellaka (</a:t>
            </a:r>
            <a:r>
              <a:rPr i="1" lang="en-IN" sz="2000"/>
              <a:t>Momordica charantia</a:t>
            </a:r>
            <a:r>
              <a:rPr lang="en-IN" sz="2000"/>
              <a:t>; </a:t>
            </a:r>
            <a:r>
              <a:rPr i="1" lang="en-IN" sz="2000"/>
              <a:t>BitterGourd</a:t>
            </a:r>
            <a:r>
              <a:rPr lang="en-IN" sz="2000"/>
              <a:t>), </a:t>
            </a:r>
            <a:endParaRPr/>
          </a:p>
          <a:p>
            <a:pPr indent="-228600" lvl="0" marL="228600" rtl="0" algn="just">
              <a:lnSpc>
                <a:spcPct val="90000"/>
              </a:lnSpc>
              <a:spcBef>
                <a:spcPts val="1000"/>
              </a:spcBef>
              <a:spcAft>
                <a:spcPts val="0"/>
              </a:spcAft>
              <a:buSzPts val="2000"/>
              <a:buChar char="•"/>
            </a:pPr>
            <a:r>
              <a:rPr lang="en-IN" sz="2000"/>
              <a:t>Palaka (</a:t>
            </a:r>
            <a:r>
              <a:rPr i="1" lang="en-IN" sz="2000"/>
              <a:t>Spinacia oleacea</a:t>
            </a:r>
            <a:r>
              <a:rPr lang="en-IN" sz="2000"/>
              <a:t>; </a:t>
            </a:r>
            <a:r>
              <a:rPr i="1" lang="en-IN" sz="2000"/>
              <a:t>Spinach</a:t>
            </a:r>
            <a:r>
              <a:rPr lang="en-IN" sz="2000"/>
              <a:t>), </a:t>
            </a:r>
            <a:endParaRPr/>
          </a:p>
        </p:txBody>
      </p:sp>
      <p:sp>
        <p:nvSpPr>
          <p:cNvPr id="312" name="Google Shape;312;p36"/>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
        <p:nvSpPr>
          <p:cNvPr id="313" name="Google Shape;313;p36"/>
          <p:cNvSpPr txBox="1"/>
          <p:nvPr/>
        </p:nvSpPr>
        <p:spPr>
          <a:xfrm>
            <a:off x="6271662" y="1434905"/>
            <a:ext cx="5257800" cy="4645500"/>
          </a:xfrm>
          <a:prstGeom prst="rect">
            <a:avLst/>
          </a:prstGeom>
          <a:noFill/>
          <a:ln>
            <a:noFill/>
          </a:ln>
        </p:spPr>
        <p:txBody>
          <a:bodyPr anchorCtr="0" anchor="t" bIns="45700" lIns="91425" spcFirstLastPara="1" rIns="91425" wrap="square" tIns="45700">
            <a:noAutofit/>
          </a:bodyPr>
          <a:lstStyle/>
          <a:p>
            <a:pPr indent="-228600" lvl="0" marL="228600" marR="0" rtl="0" algn="just">
              <a:lnSpc>
                <a:spcPct val="90000"/>
              </a:lnSpc>
              <a:spcBef>
                <a:spcPts val="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Lashuna (Allium sativum),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Jambu (Syzygium cumni),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Trapusa (Cucumis sativus; Cucumber),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Tarabooja (Cucumis melo; Melon),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Dadima (Punica granatum),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Jambhira (Citrus lemon; Lemon),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Shrungataka (Trapa bispinosa;WaterChestnut),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Amalaki (Phyllanthus  emblica),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Takra (ButterMilk), </a:t>
            </a:r>
            <a:endParaRPr/>
          </a:p>
          <a:p>
            <a:pPr indent="-228600" lvl="0" marL="228600" marR="0" rtl="0" algn="just">
              <a:lnSpc>
                <a:spcPct val="90000"/>
              </a:lnSpc>
              <a:spcBef>
                <a:spcPts val="1000"/>
              </a:spcBef>
              <a:spcAft>
                <a:spcPts val="0"/>
              </a:spcAft>
              <a:buClr>
                <a:schemeClr val="accent1"/>
              </a:buClr>
              <a:buSzPts val="2000"/>
              <a:buFont typeface="Arial"/>
              <a:buChar char="•"/>
            </a:pPr>
            <a:r>
              <a:rPr b="0" i="1" lang="en-IN" sz="2000" u="none" cap="none" strike="noStrike">
                <a:solidFill>
                  <a:schemeClr val="dk1"/>
                </a:solidFill>
                <a:latin typeface="Gill Sans"/>
                <a:ea typeface="Gill Sans"/>
                <a:cs typeface="Gill Sans"/>
                <a:sym typeface="Gill Sans"/>
              </a:rPr>
              <a:t>TilaTailaand Sarshapa Taila (Brassicacampestris).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7"/>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4000"/>
              <a:buFont typeface="Gill Sans"/>
              <a:buNone/>
            </a:pPr>
            <a:r>
              <a:rPr lang="en-IN"/>
              <a:t>Restricted Diet</a:t>
            </a:r>
            <a:endParaRPr/>
          </a:p>
        </p:txBody>
      </p:sp>
      <p:sp>
        <p:nvSpPr>
          <p:cNvPr id="319" name="Google Shape;319;p37"/>
          <p:cNvSpPr txBox="1"/>
          <p:nvPr>
            <p:ph idx="1" type="body"/>
          </p:nvPr>
        </p:nvSpPr>
        <p:spPr>
          <a:xfrm>
            <a:off x="838200" y="1493949"/>
            <a:ext cx="10515600" cy="46455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SzPts val="2000"/>
              <a:buChar char="•"/>
            </a:pPr>
            <a:r>
              <a:rPr lang="en-IN" sz="2000"/>
              <a:t>Sugarcane juice, </a:t>
            </a:r>
            <a:endParaRPr/>
          </a:p>
          <a:p>
            <a:pPr indent="-228600" lvl="0" marL="228600" rtl="0" algn="just">
              <a:lnSpc>
                <a:spcPct val="90000"/>
              </a:lnSpc>
              <a:spcBef>
                <a:spcPts val="1000"/>
              </a:spcBef>
              <a:spcAft>
                <a:spcPts val="0"/>
              </a:spcAft>
              <a:buSzPts val="2000"/>
              <a:buChar char="•"/>
            </a:pPr>
            <a:r>
              <a:rPr lang="en-IN" sz="2000"/>
              <a:t>sugar, </a:t>
            </a:r>
            <a:endParaRPr/>
          </a:p>
          <a:p>
            <a:pPr indent="-228600" lvl="0" marL="228600" rtl="0" algn="just">
              <a:lnSpc>
                <a:spcPct val="90000"/>
              </a:lnSpc>
              <a:spcBef>
                <a:spcPts val="1000"/>
              </a:spcBef>
              <a:spcAft>
                <a:spcPts val="0"/>
              </a:spcAft>
              <a:buSzPts val="2000"/>
              <a:buChar char="•"/>
            </a:pPr>
            <a:r>
              <a:rPr lang="en-IN" sz="2000"/>
              <a:t>milk and milk products, </a:t>
            </a:r>
            <a:endParaRPr/>
          </a:p>
          <a:p>
            <a:pPr indent="-228600" lvl="0" marL="228600" rtl="0" algn="just">
              <a:lnSpc>
                <a:spcPct val="90000"/>
              </a:lnSpc>
              <a:spcBef>
                <a:spcPts val="1000"/>
              </a:spcBef>
              <a:spcAft>
                <a:spcPts val="0"/>
              </a:spcAft>
              <a:buSzPts val="2000"/>
              <a:buChar char="•"/>
            </a:pPr>
            <a:r>
              <a:rPr lang="en-IN" sz="2000"/>
              <a:t>sedentary lifestyle, </a:t>
            </a:r>
            <a:endParaRPr/>
          </a:p>
          <a:p>
            <a:pPr indent="-228600" lvl="0" marL="228600" rtl="0" algn="just">
              <a:lnSpc>
                <a:spcPct val="90000"/>
              </a:lnSpc>
              <a:spcBef>
                <a:spcPts val="1000"/>
              </a:spcBef>
              <a:spcAft>
                <a:spcPts val="0"/>
              </a:spcAft>
              <a:buSzPts val="2000"/>
              <a:buChar char="•"/>
            </a:pPr>
            <a:r>
              <a:rPr lang="en-IN" sz="2000"/>
              <a:t>sleeping in the day time and excessive sleeping, </a:t>
            </a:r>
            <a:endParaRPr/>
          </a:p>
          <a:p>
            <a:pPr indent="-228600" lvl="0" marL="228600" rtl="0" algn="just">
              <a:lnSpc>
                <a:spcPct val="90000"/>
              </a:lnSpc>
              <a:spcBef>
                <a:spcPts val="1000"/>
              </a:spcBef>
              <a:spcAft>
                <a:spcPts val="0"/>
              </a:spcAft>
              <a:buSzPts val="2000"/>
              <a:buChar char="•"/>
            </a:pPr>
            <a:r>
              <a:rPr lang="en-IN" sz="2000"/>
              <a:t>alcohol, </a:t>
            </a:r>
            <a:endParaRPr/>
          </a:p>
          <a:p>
            <a:pPr indent="-228600" lvl="0" marL="228600" rtl="0" algn="just">
              <a:lnSpc>
                <a:spcPct val="90000"/>
              </a:lnSpc>
              <a:spcBef>
                <a:spcPts val="1000"/>
              </a:spcBef>
              <a:spcAft>
                <a:spcPts val="0"/>
              </a:spcAft>
              <a:buSzPts val="2000"/>
              <a:buChar char="•"/>
            </a:pPr>
            <a:r>
              <a:rPr lang="en-IN" sz="2000"/>
              <a:t>staying too long on empty stomach, </a:t>
            </a:r>
            <a:endParaRPr/>
          </a:p>
          <a:p>
            <a:pPr indent="-228600" lvl="0" marL="228600" rtl="0" algn="just">
              <a:lnSpc>
                <a:spcPct val="90000"/>
              </a:lnSpc>
              <a:spcBef>
                <a:spcPts val="1000"/>
              </a:spcBef>
              <a:spcAft>
                <a:spcPts val="0"/>
              </a:spcAft>
              <a:buSzPts val="2000"/>
              <a:buChar char="•"/>
            </a:pPr>
            <a:r>
              <a:rPr lang="en-IN" sz="2000"/>
              <a:t>cold drinks, </a:t>
            </a:r>
            <a:endParaRPr/>
          </a:p>
          <a:p>
            <a:pPr indent="-228600" lvl="0" marL="228600" rtl="0" algn="just">
              <a:lnSpc>
                <a:spcPct val="90000"/>
              </a:lnSpc>
              <a:spcBef>
                <a:spcPts val="1000"/>
              </a:spcBef>
              <a:spcAft>
                <a:spcPts val="0"/>
              </a:spcAft>
              <a:buSzPts val="2000"/>
              <a:buChar char="•"/>
            </a:pPr>
            <a:r>
              <a:rPr lang="en-IN" sz="2000"/>
              <a:t>ice cream, </a:t>
            </a:r>
            <a:endParaRPr/>
          </a:p>
          <a:p>
            <a:pPr indent="-228600" lvl="0" marL="228600" rtl="0" algn="just">
              <a:lnSpc>
                <a:spcPct val="90000"/>
              </a:lnSpc>
              <a:spcBef>
                <a:spcPts val="1000"/>
              </a:spcBef>
              <a:spcAft>
                <a:spcPts val="0"/>
              </a:spcAft>
              <a:buSzPts val="2000"/>
              <a:buChar char="•"/>
            </a:pPr>
            <a:r>
              <a:rPr lang="en-IN" sz="2000"/>
              <a:t>fast foods, </a:t>
            </a:r>
            <a:endParaRPr/>
          </a:p>
          <a:p>
            <a:pPr indent="-228600" lvl="0" marL="228600" rtl="0" algn="just">
              <a:lnSpc>
                <a:spcPct val="90000"/>
              </a:lnSpc>
              <a:spcBef>
                <a:spcPts val="1000"/>
              </a:spcBef>
              <a:spcAft>
                <a:spcPts val="0"/>
              </a:spcAft>
              <a:buSzPts val="2000"/>
              <a:buChar char="•"/>
            </a:pPr>
            <a:r>
              <a:rPr lang="en-IN" sz="2000"/>
              <a:t>bakery items, </a:t>
            </a:r>
            <a:endParaRPr/>
          </a:p>
          <a:p>
            <a:pPr indent="-228600" lvl="0" marL="228600" rtl="0" algn="just">
              <a:lnSpc>
                <a:spcPct val="90000"/>
              </a:lnSpc>
              <a:spcBef>
                <a:spcPts val="1000"/>
              </a:spcBef>
              <a:spcAft>
                <a:spcPts val="0"/>
              </a:spcAft>
              <a:buSzPts val="2000"/>
              <a:buChar char="•"/>
            </a:pPr>
            <a:r>
              <a:rPr lang="en-IN" sz="2000"/>
              <a:t>animal products and meat of animals of aquatic and marshy land etc.</a:t>
            </a:r>
            <a:endParaRPr sz="2000"/>
          </a:p>
          <a:p>
            <a:pPr indent="-101600" lvl="0" marL="228600" rtl="0" algn="l">
              <a:lnSpc>
                <a:spcPct val="90000"/>
              </a:lnSpc>
              <a:spcBef>
                <a:spcPts val="1000"/>
              </a:spcBef>
              <a:spcAft>
                <a:spcPts val="0"/>
              </a:spcAft>
              <a:buSzPts val="2000"/>
              <a:buNone/>
            </a:pPr>
            <a:r>
              <a:t/>
            </a:r>
            <a:endParaRPr sz="2000"/>
          </a:p>
        </p:txBody>
      </p:sp>
      <p:sp>
        <p:nvSpPr>
          <p:cNvPr id="320" name="Google Shape;320;p37"/>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38"/>
          <p:cNvSpPr txBox="1"/>
          <p:nvPr>
            <p:ph type="title"/>
          </p:nvPr>
        </p:nvSpPr>
        <p:spPr>
          <a:xfrm>
            <a:off x="838200" y="88777"/>
            <a:ext cx="4000200" cy="882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accent1"/>
              </a:buClr>
              <a:buSzPts val="2400"/>
              <a:buFont typeface="Gill Sans"/>
              <a:buNone/>
            </a:pPr>
            <a:r>
              <a:rPr b="1" lang="en-IN" sz="2400"/>
              <a:t>Recommended Lifestyle &amp; Yoga Practices</a:t>
            </a:r>
            <a:endParaRPr sz="2400"/>
          </a:p>
        </p:txBody>
      </p:sp>
      <p:sp>
        <p:nvSpPr>
          <p:cNvPr id="326" name="Google Shape;326;p38"/>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graphicFrame>
        <p:nvGraphicFramePr>
          <p:cNvPr id="327" name="Google Shape;327;p38"/>
          <p:cNvGraphicFramePr/>
          <p:nvPr/>
        </p:nvGraphicFramePr>
        <p:xfrm>
          <a:off x="838201" y="971131"/>
          <a:ext cx="3000000" cy="3000000"/>
        </p:xfrm>
        <a:graphic>
          <a:graphicData uri="http://schemas.openxmlformats.org/drawingml/2006/table">
            <a:tbl>
              <a:tblPr bandRow="1" firstRow="1">
                <a:noFill/>
                <a:tableStyleId>{4FA93F7C-CC65-4D1B-A761-F2F73975DE0E}</a:tableStyleId>
              </a:tblPr>
              <a:tblGrid>
                <a:gridCol w="1546375"/>
                <a:gridCol w="2453750"/>
              </a:tblGrid>
              <a:tr h="2859175">
                <a:tc>
                  <a:txBody>
                    <a:bodyPr/>
                    <a:lstStyle/>
                    <a:p>
                      <a:pPr indent="0" lvl="0" marL="0" marR="0" rtl="0" algn="l">
                        <a:spcBef>
                          <a:spcPts val="0"/>
                        </a:spcBef>
                        <a:spcAft>
                          <a:spcPts val="0"/>
                        </a:spcAft>
                        <a:buNone/>
                      </a:pPr>
                      <a:r>
                        <a:rPr b="0" lang="en-IN" sz="1800">
                          <a:latin typeface="Gill Sans"/>
                          <a:ea typeface="Gill Sans"/>
                          <a:cs typeface="Gill Sans"/>
                          <a:sym typeface="Gill Sans"/>
                        </a:rPr>
                        <a:t>Lifestyle practices</a:t>
                      </a:r>
                      <a:endParaRPr/>
                    </a:p>
                  </a:txBody>
                  <a:tcPr marT="45725" marB="45725" marR="91450" marL="91450" anchor="ctr"/>
                </a:tc>
                <a:tc>
                  <a:txBody>
                    <a:bodyPr/>
                    <a:lstStyle/>
                    <a:p>
                      <a:pPr indent="0" lvl="0" marL="0" marR="0" rtl="0" algn="l">
                        <a:spcBef>
                          <a:spcPts val="0"/>
                        </a:spcBef>
                        <a:spcAft>
                          <a:spcPts val="0"/>
                        </a:spcAft>
                        <a:buNone/>
                      </a:pPr>
                      <a:r>
                        <a:rPr b="0" lang="en-IN" sz="1800">
                          <a:latin typeface="Gill Sans"/>
                          <a:ea typeface="Gill Sans"/>
                          <a:cs typeface="Gill Sans"/>
                          <a:sym typeface="Gill Sans"/>
                        </a:rPr>
                        <a:t>Regular exercise especially brisk walking</a:t>
                      </a:r>
                      <a:endParaRPr/>
                    </a:p>
                    <a:p>
                      <a:pPr indent="0" lvl="0" marL="0" marR="0" rtl="0" algn="l">
                        <a:spcBef>
                          <a:spcPts val="0"/>
                        </a:spcBef>
                        <a:spcAft>
                          <a:spcPts val="0"/>
                        </a:spcAft>
                        <a:buNone/>
                      </a:pPr>
                      <a:r>
                        <a:rPr b="0" lang="en-IN" sz="1800">
                          <a:latin typeface="Gill Sans"/>
                          <a:ea typeface="Gill Sans"/>
                          <a:cs typeface="Gill Sans"/>
                          <a:sym typeface="Gill Sans"/>
                        </a:rPr>
                        <a:t>Avoid stress</a:t>
                      </a:r>
                      <a:endParaRPr/>
                    </a:p>
                    <a:p>
                      <a:pPr indent="0" lvl="0" marL="0" marR="0" rtl="0" algn="l">
                        <a:spcBef>
                          <a:spcPts val="0"/>
                        </a:spcBef>
                        <a:spcAft>
                          <a:spcPts val="0"/>
                        </a:spcAft>
                        <a:buNone/>
                      </a:pPr>
                      <a:r>
                        <a:rPr b="0" lang="en-IN" sz="1800">
                          <a:latin typeface="Gill Sans"/>
                          <a:ea typeface="Gill Sans"/>
                          <a:cs typeface="Gill Sans"/>
                          <a:sym typeface="Gill Sans"/>
                        </a:rPr>
                        <a:t>Avoid sleeping in the daytime</a:t>
                      </a:r>
                      <a:endParaRPr/>
                    </a:p>
                  </a:txBody>
                  <a:tcPr marT="45725" marB="45725" marR="91450" marL="91450" anchor="ctr"/>
                </a:tc>
              </a:tr>
              <a:tr h="2437200">
                <a:tc>
                  <a:txBody>
                    <a:bodyPr/>
                    <a:lstStyle/>
                    <a:p>
                      <a:pPr indent="0" lvl="0" marL="0" marR="0" rtl="0" algn="l">
                        <a:spcBef>
                          <a:spcPts val="0"/>
                        </a:spcBef>
                        <a:spcAft>
                          <a:spcPts val="0"/>
                        </a:spcAft>
                        <a:buNone/>
                      </a:pPr>
                      <a:r>
                        <a:t/>
                      </a:r>
                      <a:endParaRPr b="0" sz="1800">
                        <a:latin typeface="Gill Sans"/>
                        <a:ea typeface="Gill Sans"/>
                        <a:cs typeface="Gill Sans"/>
                        <a:sym typeface="Gill Sans"/>
                      </a:endParaRPr>
                    </a:p>
                    <a:p>
                      <a:pPr indent="0" lvl="0" marL="0" marR="0" rtl="0" algn="l">
                        <a:spcBef>
                          <a:spcPts val="0"/>
                        </a:spcBef>
                        <a:spcAft>
                          <a:spcPts val="0"/>
                        </a:spcAft>
                        <a:buNone/>
                      </a:pPr>
                      <a:r>
                        <a:rPr b="0" lang="en-IN" sz="1800">
                          <a:latin typeface="Gill Sans"/>
                          <a:ea typeface="Gill Sans"/>
                          <a:cs typeface="Gill Sans"/>
                          <a:sym typeface="Gill Sans"/>
                        </a:rPr>
                        <a:t>Yoga Practices(As</a:t>
                      </a:r>
                      <a:endParaRPr/>
                    </a:p>
                    <a:p>
                      <a:pPr indent="0" lvl="0" marL="0" marR="0" rtl="0" algn="l">
                        <a:spcBef>
                          <a:spcPts val="0"/>
                        </a:spcBef>
                        <a:spcAft>
                          <a:spcPts val="0"/>
                        </a:spcAft>
                        <a:buNone/>
                      </a:pPr>
                      <a:r>
                        <a:rPr b="0" lang="en-IN" sz="1800">
                          <a:latin typeface="Gill Sans"/>
                          <a:ea typeface="Gill Sans"/>
                          <a:cs typeface="Gill Sans"/>
                          <a:sym typeface="Gill Sans"/>
                        </a:rPr>
                        <a:t>per yogaprotocol)</a:t>
                      </a:r>
                      <a:endParaRPr/>
                    </a:p>
                    <a:p>
                      <a:pPr indent="0" lvl="0" marL="0" marR="0" rtl="0" algn="l">
                        <a:spcBef>
                          <a:spcPts val="0"/>
                        </a:spcBef>
                        <a:spcAft>
                          <a:spcPts val="0"/>
                        </a:spcAft>
                        <a:buNone/>
                      </a:pPr>
                      <a:r>
                        <a:t/>
                      </a:r>
                      <a:endParaRPr b="0" sz="1800">
                        <a:latin typeface="Gill Sans"/>
                        <a:ea typeface="Gill Sans"/>
                        <a:cs typeface="Gill Sans"/>
                        <a:sym typeface="Gill Sans"/>
                      </a:endParaRPr>
                    </a:p>
                  </a:txBody>
                  <a:tcPr marT="45725" marB="45725" marR="91450" marL="91450" anchor="ctr"/>
                </a:tc>
                <a:tc>
                  <a:txBody>
                    <a:bodyPr/>
                    <a:lstStyle/>
                    <a:p>
                      <a:pPr indent="0" lvl="0" marL="0" marR="0" rtl="0" algn="l">
                        <a:spcBef>
                          <a:spcPts val="0"/>
                        </a:spcBef>
                        <a:spcAft>
                          <a:spcPts val="0"/>
                        </a:spcAft>
                        <a:buNone/>
                      </a:pPr>
                      <a:r>
                        <a:rPr b="0" lang="en-IN" sz="1800">
                          <a:latin typeface="Gill Sans"/>
                          <a:ea typeface="Gill Sans"/>
                          <a:cs typeface="Gill Sans"/>
                          <a:sym typeface="Gill Sans"/>
                        </a:rPr>
                        <a:t>Vakrasana, Mandukasana, ArdhaMatsyendrasana, Suryanamaskara, Paschimottanasana, Kapalbhatikriya</a:t>
                      </a:r>
                      <a:endParaRPr b="0" sz="1800">
                        <a:latin typeface="Gill Sans"/>
                        <a:ea typeface="Gill Sans"/>
                        <a:cs typeface="Gill Sans"/>
                        <a:sym typeface="Gill Sans"/>
                      </a:endParaRPr>
                    </a:p>
                  </a:txBody>
                  <a:tcPr marT="45725" marB="45725" marR="91450" marL="91450" anchor="ctr"/>
                </a:tc>
              </a:tr>
            </a:tbl>
          </a:graphicData>
        </a:graphic>
      </p:graphicFrame>
      <p:graphicFrame>
        <p:nvGraphicFramePr>
          <p:cNvPr id="328" name="Google Shape;328;p38"/>
          <p:cNvGraphicFramePr/>
          <p:nvPr/>
        </p:nvGraphicFramePr>
        <p:xfrm>
          <a:off x="5099985" y="971131"/>
          <a:ext cx="3000000" cy="3000000"/>
        </p:xfrm>
        <a:graphic>
          <a:graphicData uri="http://schemas.openxmlformats.org/drawingml/2006/table">
            <a:tbl>
              <a:tblPr bandRow="1" firstRow="1">
                <a:noFill/>
                <a:tableStyleId>{73534FF1-6537-415C-B1B8-958422C862BE}</a:tableStyleId>
              </a:tblPr>
              <a:tblGrid>
                <a:gridCol w="1513875"/>
                <a:gridCol w="3214125"/>
                <a:gridCol w="2364000"/>
              </a:tblGrid>
              <a:tr h="370850">
                <a:tc gridSpan="3">
                  <a:txBody>
                    <a:bodyPr/>
                    <a:lstStyle/>
                    <a:p>
                      <a:pPr indent="0" lvl="0" marL="0" marR="0" rtl="0" algn="ctr">
                        <a:spcBef>
                          <a:spcPts val="0"/>
                        </a:spcBef>
                        <a:spcAft>
                          <a:spcPts val="0"/>
                        </a:spcAft>
                        <a:buNone/>
                      </a:pPr>
                      <a:r>
                        <a:rPr lang="en-IN" sz="1800">
                          <a:latin typeface="Gill Sans"/>
                          <a:ea typeface="Gill Sans"/>
                          <a:cs typeface="Gill Sans"/>
                          <a:sym typeface="Gill Sans"/>
                        </a:rPr>
                        <a:t>As per the Prakriti of the patient and severity of the illness</a:t>
                      </a:r>
                      <a:endParaRPr sz="1800">
                        <a:latin typeface="Gill Sans"/>
                        <a:ea typeface="Gill Sans"/>
                        <a:cs typeface="Gill Sans"/>
                        <a:sym typeface="Gill Sans"/>
                      </a:endParaRPr>
                    </a:p>
                  </a:txBody>
                  <a:tcPr marT="45725" marB="45725" marR="91450" marL="91450"/>
                </a:tc>
                <a:tc hMerge="1"/>
                <a:tc hMerge="1"/>
              </a:tr>
              <a:tr h="370850">
                <a:tc rowSpan="8">
                  <a:txBody>
                    <a:bodyPr/>
                    <a:lstStyle/>
                    <a:p>
                      <a:pPr indent="0" lvl="0" marL="0" marR="0" rtl="0" algn="l">
                        <a:spcBef>
                          <a:spcPts val="0"/>
                        </a:spcBef>
                        <a:spcAft>
                          <a:spcPts val="0"/>
                        </a:spcAft>
                        <a:buNone/>
                      </a:pPr>
                      <a:r>
                        <a:rPr lang="en-IN" sz="1800">
                          <a:latin typeface="Gill Sans"/>
                          <a:ea typeface="Gill Sans"/>
                          <a:cs typeface="Gill Sans"/>
                          <a:sym typeface="Gill Sans"/>
                        </a:rPr>
                        <a:t>Single Drug</a:t>
                      </a:r>
                      <a:endParaRPr sz="1800">
                        <a:latin typeface="Gill Sans"/>
                        <a:ea typeface="Gill Sans"/>
                        <a:cs typeface="Gill Sans"/>
                        <a:sym typeface="Gill Sans"/>
                      </a:endParaRPr>
                    </a:p>
                  </a:txBody>
                  <a:tcPr marT="45725" marB="45725" marR="91450" marL="91450" anchor="ctr"/>
                </a:tc>
                <a:tc>
                  <a:txBody>
                    <a:bodyPr/>
                    <a:lstStyle/>
                    <a:p>
                      <a:pPr indent="0" lvl="0" marL="67945"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Ashwagandha (Withania  somnifera)</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3-6 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0357"/>
                        </a:lnSpc>
                        <a:spcBef>
                          <a:spcPts val="0"/>
                        </a:spcBef>
                        <a:spcAft>
                          <a:spcPts val="0"/>
                        </a:spcAft>
                        <a:buNone/>
                      </a:pPr>
                      <a:r>
                        <a:rPr lang="en-IN" sz="1400">
                          <a:solidFill>
                            <a:schemeClr val="dk1"/>
                          </a:solidFill>
                          <a:latin typeface="Gill Sans"/>
                          <a:ea typeface="Gill Sans"/>
                          <a:cs typeface="Gill Sans"/>
                          <a:sym typeface="Gill Sans"/>
                        </a:rPr>
                        <a:t>Bhumyamalaki(Phyllanthus  niruri)</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0357"/>
                        </a:lnSpc>
                        <a:spcBef>
                          <a:spcPts val="0"/>
                        </a:spcBef>
                        <a:spcAft>
                          <a:spcPts val="0"/>
                        </a:spcAft>
                        <a:buNone/>
                      </a:pPr>
                      <a:r>
                        <a:rPr lang="en-IN" sz="1400">
                          <a:solidFill>
                            <a:schemeClr val="dk1"/>
                          </a:solidFill>
                          <a:latin typeface="Gill Sans"/>
                          <a:ea typeface="Gill Sans"/>
                          <a:cs typeface="Gill Sans"/>
                          <a:sym typeface="Gill Sans"/>
                        </a:rPr>
                        <a:t>3-6 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5000"/>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5000"/>
                        </a:lnSpc>
                        <a:spcBef>
                          <a:spcPts val="0"/>
                        </a:spcBef>
                        <a:spcAft>
                          <a:spcPts val="0"/>
                        </a:spcAft>
                        <a:buNone/>
                      </a:pPr>
                      <a:r>
                        <a:rPr lang="en-IN" sz="1400">
                          <a:solidFill>
                            <a:schemeClr val="dk1"/>
                          </a:solidFill>
                          <a:latin typeface="Gill Sans"/>
                          <a:ea typeface="Gill Sans"/>
                          <a:cs typeface="Gill Sans"/>
                          <a:sym typeface="Gill Sans"/>
                        </a:rPr>
                        <a:t>Brahmi (Bacopa  monnieri)</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5000"/>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5000"/>
                        </a:lnSpc>
                        <a:spcBef>
                          <a:spcPts val="0"/>
                        </a:spcBef>
                        <a:spcAft>
                          <a:spcPts val="0"/>
                        </a:spcAft>
                        <a:buNone/>
                      </a:pPr>
                      <a:r>
                        <a:rPr lang="en-IN" sz="1400">
                          <a:solidFill>
                            <a:schemeClr val="dk1"/>
                          </a:solidFill>
                          <a:latin typeface="Gill Sans"/>
                          <a:ea typeface="Gill Sans"/>
                          <a:cs typeface="Gill Sans"/>
                          <a:sym typeface="Gill Sans"/>
                        </a:rPr>
                        <a:t>1-3gm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Guduchi (Tinospora  cordifolia)</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3-6 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Nimba (Azadirachta  indica)</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1-3gm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Amalaki (Phyllanthus  emblica)</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3-6 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Gokshura (Tribulas terresteris)</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3-6 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0357"/>
                        </a:lnSpc>
                        <a:spcBef>
                          <a:spcPts val="0"/>
                        </a:spcBef>
                        <a:spcAft>
                          <a:spcPts val="0"/>
                        </a:spcAft>
                        <a:buNone/>
                      </a:pPr>
                      <a:r>
                        <a:rPr lang="en-IN" sz="1400">
                          <a:solidFill>
                            <a:schemeClr val="dk1"/>
                          </a:solidFill>
                          <a:latin typeface="Gill Sans"/>
                          <a:ea typeface="Gill Sans"/>
                          <a:cs typeface="Gill Sans"/>
                          <a:sym typeface="Gill Sans"/>
                        </a:rPr>
                        <a:t>Bilva  (Aeglemarmelos)</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3-6 gm B.D.</a:t>
                      </a:r>
                      <a:endParaRPr sz="1400">
                        <a:solidFill>
                          <a:schemeClr val="dk1"/>
                        </a:solidFill>
                        <a:latin typeface="Gill Sans"/>
                        <a:ea typeface="Gill Sans"/>
                        <a:cs typeface="Gill Sans"/>
                        <a:sym typeface="Gill Sans"/>
                      </a:endParaRPr>
                    </a:p>
                  </a:txBody>
                  <a:tcPr marT="0" marB="0" marR="0" marL="0"/>
                </a:tc>
              </a:tr>
              <a:tr h="370850">
                <a:tc rowSpan="5">
                  <a:txBody>
                    <a:bodyPr/>
                    <a:lstStyle/>
                    <a:p>
                      <a:pPr indent="0" lvl="0" marL="0" marR="0" rtl="0" algn="l">
                        <a:spcBef>
                          <a:spcPts val="0"/>
                        </a:spcBef>
                        <a:spcAft>
                          <a:spcPts val="0"/>
                        </a:spcAft>
                        <a:buNone/>
                      </a:pPr>
                      <a:r>
                        <a:rPr lang="en-IN" sz="1800">
                          <a:latin typeface="Gill Sans"/>
                          <a:ea typeface="Gill Sans"/>
                          <a:cs typeface="Gill Sans"/>
                          <a:sym typeface="Gill Sans"/>
                        </a:rPr>
                        <a:t>Poly herbal formulations</a:t>
                      </a:r>
                      <a:endParaRPr sz="1800">
                        <a:latin typeface="Gill Sans"/>
                        <a:ea typeface="Gill Sans"/>
                        <a:cs typeface="Gill Sans"/>
                        <a:sym typeface="Gill Sans"/>
                      </a:endParaRPr>
                    </a:p>
                  </a:txBody>
                  <a:tcPr marT="45725" marB="45725" marR="91450" marL="91450" anchor="ctr"/>
                </a:tc>
                <a:tc>
                  <a:txBody>
                    <a:bodyPr/>
                    <a:lstStyle/>
                    <a:p>
                      <a:pPr indent="0" lvl="0" marL="67945"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Trikatu Churna</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4642"/>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4642"/>
                        </a:lnSpc>
                        <a:spcBef>
                          <a:spcPts val="0"/>
                        </a:spcBef>
                        <a:spcAft>
                          <a:spcPts val="0"/>
                        </a:spcAft>
                        <a:buNone/>
                      </a:pPr>
                      <a:r>
                        <a:rPr lang="en-IN" sz="1400">
                          <a:solidFill>
                            <a:schemeClr val="dk1"/>
                          </a:solidFill>
                          <a:latin typeface="Gill Sans"/>
                          <a:ea typeface="Gill Sans"/>
                          <a:cs typeface="Gill Sans"/>
                          <a:sym typeface="Gill Sans"/>
                        </a:rPr>
                        <a:t>1-3gm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88571"/>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88571"/>
                        </a:lnSpc>
                        <a:spcBef>
                          <a:spcPts val="0"/>
                        </a:spcBef>
                        <a:spcAft>
                          <a:spcPts val="0"/>
                        </a:spcAft>
                        <a:buNone/>
                      </a:pPr>
                      <a:r>
                        <a:rPr lang="en-IN" sz="1400">
                          <a:solidFill>
                            <a:schemeClr val="dk1"/>
                          </a:solidFill>
                          <a:latin typeface="Gill Sans"/>
                          <a:ea typeface="Gill Sans"/>
                          <a:cs typeface="Gill Sans"/>
                          <a:sym typeface="Gill Sans"/>
                        </a:rPr>
                        <a:t>Triphala Churna</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88571"/>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88571"/>
                        </a:lnSpc>
                        <a:spcBef>
                          <a:spcPts val="0"/>
                        </a:spcBef>
                        <a:spcAft>
                          <a:spcPts val="0"/>
                        </a:spcAft>
                        <a:buNone/>
                      </a:pPr>
                      <a:r>
                        <a:rPr lang="en-IN" sz="1400">
                          <a:solidFill>
                            <a:schemeClr val="dk1"/>
                          </a:solidFill>
                          <a:latin typeface="Gill Sans"/>
                          <a:ea typeface="Gill Sans"/>
                          <a:cs typeface="Gill Sans"/>
                          <a:sym typeface="Gill Sans"/>
                        </a:rPr>
                        <a:t>3-6gm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0357"/>
                        </a:lnSpc>
                        <a:spcBef>
                          <a:spcPts val="0"/>
                        </a:spcBef>
                        <a:spcAft>
                          <a:spcPts val="0"/>
                        </a:spcAft>
                        <a:buNone/>
                      </a:pPr>
                      <a:r>
                        <a:rPr lang="en-IN" sz="1400">
                          <a:solidFill>
                            <a:schemeClr val="dk1"/>
                          </a:solidFill>
                          <a:latin typeface="Gill Sans"/>
                          <a:ea typeface="Gill Sans"/>
                          <a:cs typeface="Gill Sans"/>
                          <a:sym typeface="Gill Sans"/>
                        </a:rPr>
                        <a:t>Gokshuradi Guggulu</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0357"/>
                        </a:lnSpc>
                        <a:spcBef>
                          <a:spcPts val="0"/>
                        </a:spcBef>
                        <a:spcAft>
                          <a:spcPts val="0"/>
                        </a:spcAft>
                        <a:buNone/>
                      </a:pPr>
                      <a:r>
                        <a:rPr lang="en-IN" sz="1400">
                          <a:solidFill>
                            <a:schemeClr val="dk1"/>
                          </a:solidFill>
                          <a:latin typeface="Gill Sans"/>
                          <a:ea typeface="Gill Sans"/>
                          <a:cs typeface="Gill Sans"/>
                          <a:sym typeface="Gill Sans"/>
                        </a:rPr>
                        <a:t>1 gmB.D.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5000"/>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5000"/>
                        </a:lnSpc>
                        <a:spcBef>
                          <a:spcPts val="0"/>
                        </a:spcBef>
                        <a:spcAft>
                          <a:spcPts val="0"/>
                        </a:spcAft>
                        <a:buNone/>
                      </a:pPr>
                      <a:r>
                        <a:rPr lang="en-IN" sz="1400">
                          <a:solidFill>
                            <a:schemeClr val="dk1"/>
                          </a:solidFill>
                          <a:latin typeface="Gill Sans"/>
                          <a:ea typeface="Gill Sans"/>
                          <a:cs typeface="Gill Sans"/>
                          <a:sym typeface="Gill Sans"/>
                        </a:rPr>
                        <a:t>Kaishore Gugullu</a:t>
                      </a:r>
                      <a:endParaRPr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5000"/>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5000"/>
                        </a:lnSpc>
                        <a:spcBef>
                          <a:spcPts val="0"/>
                        </a:spcBef>
                        <a:spcAft>
                          <a:spcPts val="0"/>
                        </a:spcAft>
                        <a:buNone/>
                      </a:pPr>
                      <a:r>
                        <a:rPr lang="en-IN" sz="1400">
                          <a:solidFill>
                            <a:schemeClr val="dk1"/>
                          </a:solidFill>
                          <a:latin typeface="Gill Sans"/>
                          <a:ea typeface="Gill Sans"/>
                          <a:cs typeface="Gill Sans"/>
                          <a:sym typeface="Gill Sans"/>
                        </a:rPr>
                        <a:t>2 gm BD</a:t>
                      </a:r>
                      <a:endParaRPr sz="1400">
                        <a:solidFill>
                          <a:schemeClr val="dk1"/>
                        </a:solidFill>
                        <a:latin typeface="Gill Sans"/>
                        <a:ea typeface="Gill Sans"/>
                        <a:cs typeface="Gill Sans"/>
                        <a:sym typeface="Gill Sans"/>
                      </a:endParaRPr>
                    </a:p>
                  </a:txBody>
                  <a:tcPr marT="0" marB="0" marR="0" marL="0"/>
                </a:tc>
              </a:tr>
              <a:tr h="370850">
                <a:tc vMerge="1"/>
                <a:tc>
                  <a:txBody>
                    <a:bodyPr/>
                    <a:lstStyle/>
                    <a:p>
                      <a:pPr indent="0" lvl="0" marL="67945"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945" marR="0" rtl="0" algn="l">
                        <a:lnSpc>
                          <a:spcPct val="90357"/>
                        </a:lnSpc>
                        <a:spcBef>
                          <a:spcPts val="0"/>
                        </a:spcBef>
                        <a:spcAft>
                          <a:spcPts val="0"/>
                        </a:spcAft>
                        <a:buNone/>
                      </a:pPr>
                      <a:r>
                        <a:rPr b="0" lang="en-IN" sz="1400">
                          <a:solidFill>
                            <a:schemeClr val="dk1"/>
                          </a:solidFill>
                          <a:latin typeface="Gill Sans"/>
                          <a:ea typeface="Gill Sans"/>
                          <a:cs typeface="Gill Sans"/>
                          <a:sym typeface="Gill Sans"/>
                        </a:rPr>
                        <a:t>Nisha-Amalaki</a:t>
                      </a:r>
                      <a:endParaRPr b="0" sz="1400">
                        <a:solidFill>
                          <a:schemeClr val="dk1"/>
                        </a:solidFill>
                        <a:latin typeface="Gill Sans"/>
                        <a:ea typeface="Gill Sans"/>
                        <a:cs typeface="Gill Sans"/>
                        <a:sym typeface="Gill Sans"/>
                      </a:endParaRPr>
                    </a:p>
                  </a:txBody>
                  <a:tcPr marT="0" marB="0" marR="0" marL="0"/>
                </a:tc>
                <a:tc>
                  <a:txBody>
                    <a:bodyPr/>
                    <a:lstStyle/>
                    <a:p>
                      <a:pPr indent="0" lvl="0" marL="67310" marR="0" rtl="0" algn="l">
                        <a:lnSpc>
                          <a:spcPct val="90357"/>
                        </a:lnSpc>
                        <a:spcBef>
                          <a:spcPts val="0"/>
                        </a:spcBef>
                        <a:spcAft>
                          <a:spcPts val="0"/>
                        </a:spcAft>
                        <a:buNone/>
                      </a:pPr>
                      <a:r>
                        <a:t/>
                      </a:r>
                      <a:endParaRPr sz="1400">
                        <a:solidFill>
                          <a:schemeClr val="dk1"/>
                        </a:solidFill>
                        <a:latin typeface="Gill Sans"/>
                        <a:ea typeface="Gill Sans"/>
                        <a:cs typeface="Gill Sans"/>
                        <a:sym typeface="Gill Sans"/>
                      </a:endParaRPr>
                    </a:p>
                    <a:p>
                      <a:pPr indent="0" lvl="0" marL="67310" marR="0" rtl="0" algn="l">
                        <a:lnSpc>
                          <a:spcPct val="90357"/>
                        </a:lnSpc>
                        <a:spcBef>
                          <a:spcPts val="0"/>
                        </a:spcBef>
                        <a:spcAft>
                          <a:spcPts val="0"/>
                        </a:spcAft>
                        <a:buNone/>
                      </a:pPr>
                      <a:r>
                        <a:rPr lang="en-IN" sz="1400">
                          <a:solidFill>
                            <a:schemeClr val="dk1"/>
                          </a:solidFill>
                          <a:latin typeface="Gill Sans"/>
                          <a:ea typeface="Gill Sans"/>
                          <a:cs typeface="Gill Sans"/>
                          <a:sym typeface="Gill Sans"/>
                        </a:rPr>
                        <a:t>6gm BD</a:t>
                      </a:r>
                      <a:endParaRPr sz="1400">
                        <a:solidFill>
                          <a:schemeClr val="dk1"/>
                        </a:solidFill>
                        <a:latin typeface="Gill Sans"/>
                        <a:ea typeface="Gill Sans"/>
                        <a:cs typeface="Gill Sans"/>
                        <a:sym typeface="Gill Sans"/>
                      </a:endParaRPr>
                    </a:p>
                  </a:txBody>
                  <a:tcPr marT="0" marB="0" marR="0" marL="0"/>
                </a:tc>
              </a:tr>
            </a:tbl>
          </a:graphicData>
        </a:graphic>
      </p:graphicFrame>
      <p:sp>
        <p:nvSpPr>
          <p:cNvPr id="329" name="Google Shape;329;p38"/>
          <p:cNvSpPr txBox="1"/>
          <p:nvPr/>
        </p:nvSpPr>
        <p:spPr>
          <a:xfrm>
            <a:off x="5099984" y="88776"/>
            <a:ext cx="7092000" cy="882300"/>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chemeClr val="accent1"/>
              </a:buClr>
              <a:buSzPts val="2400"/>
              <a:buFont typeface="Gill Sans"/>
              <a:buNone/>
            </a:pPr>
            <a:r>
              <a:rPr b="1" i="0" lang="en-IN" sz="2400" u="none" cap="none" strike="noStrike">
                <a:solidFill>
                  <a:schemeClr val="accent1"/>
                </a:solidFill>
                <a:latin typeface="Gill Sans"/>
                <a:ea typeface="Gill Sans"/>
                <a:cs typeface="Gill Sans"/>
                <a:sym typeface="Gill Sans"/>
              </a:rPr>
              <a:t>Medications</a:t>
            </a:r>
            <a:endParaRPr b="1" i="0" sz="2400" u="none" cap="none" strike="noStrike">
              <a:solidFill>
                <a:schemeClr val="accent1"/>
              </a:solidFill>
              <a:latin typeface="Gill Sans"/>
              <a:ea typeface="Gill Sans"/>
              <a:cs typeface="Gill Sans"/>
              <a:sym typeface="Gill San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39"/>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Referral</a:t>
            </a:r>
            <a:br>
              <a:rPr lang="en-IN" sz="3200"/>
            </a:br>
            <a:endParaRPr/>
          </a:p>
        </p:txBody>
      </p:sp>
      <p:sp>
        <p:nvSpPr>
          <p:cNvPr id="335" name="Google Shape;335;p39"/>
          <p:cNvSpPr txBox="1"/>
          <p:nvPr>
            <p:ph idx="1" type="body"/>
          </p:nvPr>
        </p:nvSpPr>
        <p:spPr>
          <a:xfrm>
            <a:off x="677334" y="1270352"/>
            <a:ext cx="10515600" cy="4770900"/>
          </a:xfrm>
          <a:prstGeom prst="rect">
            <a:avLst/>
          </a:prstGeom>
          <a:noFill/>
          <a:ln>
            <a:noFill/>
          </a:ln>
        </p:spPr>
        <p:txBody>
          <a:bodyPr anchorCtr="0" anchor="t" bIns="45700" lIns="91425" spcFirstLastPara="1" rIns="91425" wrap="square" tIns="45700">
            <a:noAutofit/>
          </a:bodyPr>
          <a:lstStyle/>
          <a:p>
            <a:pPr indent="-228600" lvl="0" marL="228600" rtl="0" algn="just">
              <a:lnSpc>
                <a:spcPct val="90000"/>
              </a:lnSpc>
              <a:spcBef>
                <a:spcPts val="0"/>
              </a:spcBef>
              <a:spcAft>
                <a:spcPts val="0"/>
              </a:spcAft>
              <a:buSzPts val="2000"/>
              <a:buChar char="•"/>
            </a:pPr>
            <a:r>
              <a:rPr b="1" lang="en-IN" sz="2000"/>
              <a:t>Diabetes is a chronic illness that requires continuing medical care and patient self-management education to prevent acute complications and to reduce the risk of long-term complications. However, patients may be referred to higher center for following conditions:</a:t>
            </a:r>
            <a:endParaRPr b="1" sz="2000"/>
          </a:p>
          <a:p>
            <a:pPr indent="-228600" lvl="2" marL="1143000" rtl="0" algn="just">
              <a:lnSpc>
                <a:spcPct val="90000"/>
              </a:lnSpc>
              <a:spcBef>
                <a:spcPts val="500"/>
              </a:spcBef>
              <a:spcAft>
                <a:spcPts val="0"/>
              </a:spcAft>
              <a:buClr>
                <a:schemeClr val="dk1"/>
              </a:buClr>
              <a:buSzPts val="1500"/>
              <a:buChar char="✔"/>
            </a:pPr>
            <a:r>
              <a:rPr lang="en-IN"/>
              <a:t>Serious metabolic derangement or diabetes complication that is left untreated would lead to need for hospitalization, or which requires immediate hospitalization.</a:t>
            </a:r>
            <a:endParaRPr/>
          </a:p>
          <a:p>
            <a:pPr indent="-228600" lvl="2" marL="1143000" rtl="0" algn="just">
              <a:lnSpc>
                <a:spcPct val="90000"/>
              </a:lnSpc>
              <a:spcBef>
                <a:spcPts val="500"/>
              </a:spcBef>
              <a:spcAft>
                <a:spcPts val="0"/>
              </a:spcAft>
              <a:buClr>
                <a:schemeClr val="dk1"/>
              </a:buClr>
              <a:buSzPts val="1500"/>
              <a:buChar char="✔"/>
            </a:pPr>
            <a:r>
              <a:rPr lang="en-IN"/>
              <a:t>Newly diagnosed Type 1 with or without urinary ketones.</a:t>
            </a:r>
            <a:endParaRPr/>
          </a:p>
          <a:p>
            <a:pPr indent="-228600" lvl="2" marL="1143000" rtl="0" algn="just">
              <a:lnSpc>
                <a:spcPct val="90000"/>
              </a:lnSpc>
              <a:spcBef>
                <a:spcPts val="500"/>
              </a:spcBef>
              <a:spcAft>
                <a:spcPts val="0"/>
              </a:spcAft>
              <a:buClr>
                <a:schemeClr val="dk1"/>
              </a:buClr>
              <a:buSzPts val="1500"/>
              <a:buChar char="✔"/>
            </a:pPr>
            <a:r>
              <a:rPr lang="en-IN"/>
              <a:t>Decompensate Type 1 or Type 2 diabetes with strongly positive urinary ketones present, dehydration or vomiting.</a:t>
            </a:r>
            <a:endParaRPr/>
          </a:p>
          <a:p>
            <a:pPr indent="-228600" lvl="2" marL="1143000" rtl="0" algn="just">
              <a:lnSpc>
                <a:spcPct val="90000"/>
              </a:lnSpc>
              <a:spcBef>
                <a:spcPts val="500"/>
              </a:spcBef>
              <a:spcAft>
                <a:spcPts val="0"/>
              </a:spcAft>
              <a:buClr>
                <a:schemeClr val="dk1"/>
              </a:buClr>
              <a:buSzPts val="1500"/>
              <a:buChar char="✔"/>
            </a:pPr>
            <a:r>
              <a:rPr lang="en-IN"/>
              <a:t>Foot ulcer with infection.</a:t>
            </a:r>
            <a:endParaRPr/>
          </a:p>
          <a:p>
            <a:pPr indent="-228600" lvl="2" marL="1143000" rtl="0" algn="just">
              <a:lnSpc>
                <a:spcPct val="90000"/>
              </a:lnSpc>
              <a:spcBef>
                <a:spcPts val="500"/>
              </a:spcBef>
              <a:spcAft>
                <a:spcPts val="0"/>
              </a:spcAft>
              <a:buClr>
                <a:schemeClr val="dk1"/>
              </a:buClr>
              <a:buSzPts val="1500"/>
              <a:buChar char="✔"/>
            </a:pPr>
            <a:r>
              <a:rPr lang="en-IN"/>
              <a:t>Type 1 or Type 2 diabetes with suboptimal diabetes control after providing treatment (HbA1c&gt;7.0%).</a:t>
            </a:r>
            <a:endParaRPr/>
          </a:p>
          <a:p>
            <a:pPr indent="-228600" lvl="2" marL="1143000" rtl="0" algn="just">
              <a:lnSpc>
                <a:spcPct val="90000"/>
              </a:lnSpc>
              <a:spcBef>
                <a:spcPts val="500"/>
              </a:spcBef>
              <a:spcAft>
                <a:spcPts val="0"/>
              </a:spcAft>
              <a:buClr>
                <a:schemeClr val="dk1"/>
              </a:buClr>
              <a:buSzPts val="1500"/>
              <a:buChar char="✔"/>
            </a:pPr>
            <a:r>
              <a:rPr lang="en-IN"/>
              <a:t>Marked or symptomatic hyperglycemia not responding to current therapy.</a:t>
            </a:r>
            <a:endParaRPr/>
          </a:p>
          <a:p>
            <a:pPr indent="-228600" lvl="2" marL="1143000" rtl="0" algn="just">
              <a:lnSpc>
                <a:spcPct val="90000"/>
              </a:lnSpc>
              <a:spcBef>
                <a:spcPts val="500"/>
              </a:spcBef>
              <a:spcAft>
                <a:spcPts val="0"/>
              </a:spcAft>
              <a:buClr>
                <a:schemeClr val="dk1"/>
              </a:buClr>
              <a:buSzPts val="1500"/>
              <a:buChar char="✔"/>
            </a:pPr>
            <a:r>
              <a:rPr lang="en-IN"/>
              <a:t>Recurrent severe hypoglycemia.</a:t>
            </a:r>
            <a:endParaRPr/>
          </a:p>
          <a:p>
            <a:pPr indent="-101600" lvl="0" marL="228600" rtl="0" algn="l">
              <a:lnSpc>
                <a:spcPct val="90000"/>
              </a:lnSpc>
              <a:spcBef>
                <a:spcPts val="1000"/>
              </a:spcBef>
              <a:spcAft>
                <a:spcPts val="0"/>
              </a:spcAft>
              <a:buSzPts val="2000"/>
              <a:buNone/>
            </a:pPr>
            <a:r>
              <a:t/>
            </a:r>
            <a:endParaRPr sz="2000"/>
          </a:p>
        </p:txBody>
      </p:sp>
      <p:sp>
        <p:nvSpPr>
          <p:cNvPr id="336" name="Google Shape;336;p39"/>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40"/>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CANCER</a:t>
            </a:r>
            <a:br>
              <a:rPr lang="en-IN"/>
            </a:br>
            <a:endParaRPr/>
          </a:p>
        </p:txBody>
      </p:sp>
      <p:sp>
        <p:nvSpPr>
          <p:cNvPr id="342" name="Google Shape;342;p40"/>
          <p:cNvSpPr txBox="1"/>
          <p:nvPr>
            <p:ph idx="1" type="body"/>
          </p:nvPr>
        </p:nvSpPr>
        <p:spPr>
          <a:xfrm>
            <a:off x="838201" y="1493949"/>
            <a:ext cx="5257800" cy="4645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SzPts val="2000"/>
              <a:buChar char="•"/>
            </a:pPr>
            <a:r>
              <a:rPr b="1" lang="en-IN" sz="2000"/>
              <a:t>Prevention measures</a:t>
            </a:r>
            <a:endParaRPr/>
          </a:p>
          <a:p>
            <a:pPr indent="-228600" lvl="0" marL="228600" rtl="0" algn="just">
              <a:lnSpc>
                <a:spcPct val="90000"/>
              </a:lnSpc>
              <a:spcBef>
                <a:spcPts val="1000"/>
              </a:spcBef>
              <a:spcAft>
                <a:spcPts val="0"/>
              </a:spcAft>
              <a:buSzPts val="2000"/>
              <a:buChar char="•"/>
            </a:pPr>
            <a:r>
              <a:rPr lang="en-IN" sz="2000"/>
              <a:t>Create awareness about the health hazards of tobacco and advocate avoidance</a:t>
            </a:r>
            <a:endParaRPr/>
          </a:p>
          <a:p>
            <a:pPr indent="-228600" lvl="0" marL="228600" rtl="0" algn="just">
              <a:lnSpc>
                <a:spcPct val="90000"/>
              </a:lnSpc>
              <a:spcBef>
                <a:spcPts val="1000"/>
              </a:spcBef>
              <a:spcAft>
                <a:spcPts val="0"/>
              </a:spcAft>
              <a:buSzPts val="2000"/>
              <a:buChar char="•"/>
            </a:pPr>
            <a:r>
              <a:rPr lang="en-IN" sz="2000"/>
              <a:t>Encourage and assist habitual tobacco users to quit the habit</a:t>
            </a:r>
            <a:endParaRPr/>
          </a:p>
          <a:p>
            <a:pPr indent="-228600" lvl="0" marL="228600" rtl="0" algn="just">
              <a:lnSpc>
                <a:spcPct val="90000"/>
              </a:lnSpc>
              <a:spcBef>
                <a:spcPts val="1000"/>
              </a:spcBef>
              <a:spcAft>
                <a:spcPts val="0"/>
              </a:spcAft>
              <a:buSzPts val="2000"/>
              <a:buChar char="•"/>
            </a:pPr>
            <a:r>
              <a:rPr lang="en-IN" sz="2000"/>
              <a:t>Promote healthy dietary practices and physical activity</a:t>
            </a:r>
            <a:endParaRPr/>
          </a:p>
          <a:p>
            <a:pPr indent="-228600" lvl="0" marL="228600" rtl="0" algn="just">
              <a:lnSpc>
                <a:spcPct val="90000"/>
              </a:lnSpc>
              <a:spcBef>
                <a:spcPts val="1000"/>
              </a:spcBef>
              <a:spcAft>
                <a:spcPts val="0"/>
              </a:spcAft>
              <a:buSzPts val="2000"/>
              <a:buChar char="•"/>
            </a:pPr>
            <a:r>
              <a:rPr lang="en-IN" sz="2000"/>
              <a:t>Make your health institute tobacco free and implement Cigarettes and Other Tobacco Products (COTPA) act 2003 effectively as per National Tobacco Prevention Programme</a:t>
            </a:r>
            <a:endParaRPr/>
          </a:p>
        </p:txBody>
      </p:sp>
      <p:sp>
        <p:nvSpPr>
          <p:cNvPr id="343" name="Google Shape;343;p40"/>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1"/>
          <p:cNvSpPr txBox="1"/>
          <p:nvPr>
            <p:ph type="title"/>
          </p:nvPr>
        </p:nvSpPr>
        <p:spPr>
          <a:xfrm>
            <a:off x="850565" y="916827"/>
            <a:ext cx="10515600" cy="7722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4000"/>
              <a:buFont typeface="Gill Sans"/>
              <a:buNone/>
            </a:pPr>
            <a:r>
              <a:rPr lang="en-IN"/>
              <a:t>Cancer</a:t>
            </a:r>
            <a:endParaRPr/>
          </a:p>
        </p:txBody>
      </p:sp>
      <p:sp>
        <p:nvSpPr>
          <p:cNvPr id="349" name="Google Shape;349;p41"/>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ctr">
              <a:lnSpc>
                <a:spcPct val="90000"/>
              </a:lnSpc>
              <a:spcBef>
                <a:spcPts val="0"/>
              </a:spcBef>
              <a:spcAft>
                <a:spcPts val="0"/>
              </a:spcAft>
              <a:buSzPct val="100000"/>
              <a:buNone/>
            </a:pPr>
            <a:r>
              <a:rPr b="1" lang="en-IN" sz="3200"/>
              <a:t>Prevention measures</a:t>
            </a:r>
            <a:endParaRPr/>
          </a:p>
          <a:p>
            <a:pPr indent="-228600" lvl="0" marL="228600" rtl="0" algn="just">
              <a:lnSpc>
                <a:spcPct val="90000"/>
              </a:lnSpc>
              <a:spcBef>
                <a:spcPts val="1000"/>
              </a:spcBef>
              <a:spcAft>
                <a:spcPts val="0"/>
              </a:spcAft>
              <a:buSzPct val="100000"/>
              <a:buChar char="•"/>
            </a:pPr>
            <a:r>
              <a:rPr lang="en-IN" sz="3200"/>
              <a:t>Create awareness about the health hazards of tobacco and advocate avoidance</a:t>
            </a:r>
            <a:endParaRPr/>
          </a:p>
          <a:p>
            <a:pPr indent="-228600" lvl="0" marL="228600" rtl="0" algn="just">
              <a:lnSpc>
                <a:spcPct val="90000"/>
              </a:lnSpc>
              <a:spcBef>
                <a:spcPts val="1000"/>
              </a:spcBef>
              <a:spcAft>
                <a:spcPts val="0"/>
              </a:spcAft>
              <a:buSzPct val="100000"/>
              <a:buChar char="•"/>
            </a:pPr>
            <a:r>
              <a:rPr lang="en-IN" sz="3200"/>
              <a:t>Encourage and assist habitual tobacco users to quit the habit</a:t>
            </a:r>
            <a:endParaRPr/>
          </a:p>
          <a:p>
            <a:pPr indent="-228600" lvl="0" marL="228600" rtl="0" algn="just">
              <a:lnSpc>
                <a:spcPct val="90000"/>
              </a:lnSpc>
              <a:spcBef>
                <a:spcPts val="1000"/>
              </a:spcBef>
              <a:spcAft>
                <a:spcPts val="0"/>
              </a:spcAft>
              <a:buSzPct val="100000"/>
              <a:buChar char="•"/>
            </a:pPr>
            <a:r>
              <a:rPr lang="en-IN" sz="3200"/>
              <a:t>Promote healthy dietary practices and physical activity</a:t>
            </a:r>
            <a:endParaRPr/>
          </a:p>
          <a:p>
            <a:pPr indent="-228600" lvl="0" marL="228600" rtl="0" algn="just">
              <a:lnSpc>
                <a:spcPct val="90000"/>
              </a:lnSpc>
              <a:spcBef>
                <a:spcPts val="1000"/>
              </a:spcBef>
              <a:spcAft>
                <a:spcPts val="0"/>
              </a:spcAft>
              <a:buSzPct val="100000"/>
              <a:buChar char="•"/>
            </a:pPr>
            <a:r>
              <a:rPr lang="en-IN" sz="3200"/>
              <a:t>Make your health institute tobacco free and implement Cigarettes and Other Tobacco Products (COTPA) act 2003 effectively as per National Tobacco Prevention Programme</a:t>
            </a:r>
            <a:endParaRPr/>
          </a:p>
        </p:txBody>
      </p:sp>
      <p:sp>
        <p:nvSpPr>
          <p:cNvPr id="350" name="Google Shape;350;p41"/>
          <p:cNvSpPr txBox="1"/>
          <p:nvPr>
            <p:ph idx="2" type="body"/>
          </p:nvPr>
        </p:nvSpPr>
        <p:spPr>
          <a:xfrm>
            <a:off x="6172200" y="1825624"/>
            <a:ext cx="5181600" cy="4841400"/>
          </a:xfrm>
          <a:prstGeom prst="rect">
            <a:avLst/>
          </a:prstGeom>
          <a:noFill/>
          <a:ln>
            <a:noFill/>
          </a:ln>
        </p:spPr>
        <p:txBody>
          <a:bodyPr anchorCtr="0" anchor="t" bIns="45700" lIns="91425" spcFirstLastPara="1" rIns="91425" wrap="square" tIns="45700">
            <a:normAutofit fontScale="62500" lnSpcReduction="20000"/>
          </a:bodyPr>
          <a:lstStyle/>
          <a:p>
            <a:pPr indent="0" lvl="0" marL="0" rtl="0" algn="ctr">
              <a:lnSpc>
                <a:spcPct val="90000"/>
              </a:lnSpc>
              <a:spcBef>
                <a:spcPts val="0"/>
              </a:spcBef>
              <a:spcAft>
                <a:spcPts val="0"/>
              </a:spcAft>
              <a:buSzPct val="100000"/>
              <a:buNone/>
            </a:pPr>
            <a:r>
              <a:rPr b="1" lang="en-IN"/>
              <a:t>Early Detection </a:t>
            </a:r>
            <a:endParaRPr/>
          </a:p>
          <a:p>
            <a:pPr indent="-228600" lvl="0" marL="228600" rtl="0" algn="l">
              <a:lnSpc>
                <a:spcPct val="90000"/>
              </a:lnSpc>
              <a:spcBef>
                <a:spcPts val="1000"/>
              </a:spcBef>
              <a:spcAft>
                <a:spcPts val="0"/>
              </a:spcAft>
              <a:buSzPct val="100000"/>
              <a:buChar char="•"/>
            </a:pPr>
            <a:r>
              <a:rPr lang="en-IN" sz="3200"/>
              <a:t>Create awareness about the early warning signs of cancer</a:t>
            </a:r>
            <a:endParaRPr/>
          </a:p>
          <a:p>
            <a:pPr indent="-228600" lvl="0" marL="228600" rtl="0" algn="l">
              <a:lnSpc>
                <a:spcPct val="90000"/>
              </a:lnSpc>
              <a:spcBef>
                <a:spcPts val="1000"/>
              </a:spcBef>
              <a:spcAft>
                <a:spcPts val="0"/>
              </a:spcAft>
              <a:buSzPct val="100000"/>
              <a:buChar char="•"/>
            </a:pPr>
            <a:r>
              <a:rPr lang="en-IN" sz="3200"/>
              <a:t>Encourage breast cancer awareness and early screening for the same</a:t>
            </a:r>
            <a:endParaRPr/>
          </a:p>
          <a:p>
            <a:pPr indent="-228600" lvl="0" marL="228600" rtl="0" algn="l">
              <a:lnSpc>
                <a:spcPct val="90000"/>
              </a:lnSpc>
              <a:spcBef>
                <a:spcPts val="1000"/>
              </a:spcBef>
              <a:spcAft>
                <a:spcPts val="0"/>
              </a:spcAft>
              <a:buSzPct val="100000"/>
              <a:buChar char="•"/>
            </a:pPr>
            <a:r>
              <a:rPr lang="en-IN" sz="3200"/>
              <a:t>Encourage oral self-examination</a:t>
            </a:r>
            <a:endParaRPr/>
          </a:p>
          <a:p>
            <a:pPr indent="-228600" lvl="0" marL="228600" rtl="0" algn="l">
              <a:lnSpc>
                <a:spcPct val="90000"/>
              </a:lnSpc>
              <a:spcBef>
                <a:spcPts val="1000"/>
              </a:spcBef>
              <a:spcAft>
                <a:spcPts val="0"/>
              </a:spcAft>
              <a:buSzPct val="100000"/>
              <a:buChar char="•"/>
            </a:pPr>
            <a:r>
              <a:rPr lang="en-IN" sz="3200"/>
              <a:t>Create awareness about symptoms of cervical cancer and motivate females for Visual Inspection with Acetic  Acid (VIA)screening</a:t>
            </a:r>
            <a:endParaRPr/>
          </a:p>
          <a:p>
            <a:pPr indent="-228600" lvl="0" marL="228600" rtl="0" algn="l">
              <a:lnSpc>
                <a:spcPct val="90000"/>
              </a:lnSpc>
              <a:spcBef>
                <a:spcPts val="1000"/>
              </a:spcBef>
              <a:spcAft>
                <a:spcPts val="0"/>
              </a:spcAft>
              <a:buSzPct val="100000"/>
              <a:buChar char="•"/>
            </a:pPr>
            <a:r>
              <a:rPr lang="en-IN" sz="3200"/>
              <a:t>Examine, as a routine, the oral cavity of patients with the history of tobacco use</a:t>
            </a:r>
            <a:endParaRPr/>
          </a:p>
          <a:p>
            <a:pPr indent="-228600" lvl="0" marL="228600" rtl="0" algn="l">
              <a:lnSpc>
                <a:spcPct val="90000"/>
              </a:lnSpc>
              <a:spcBef>
                <a:spcPts val="1000"/>
              </a:spcBef>
              <a:spcAft>
                <a:spcPts val="0"/>
              </a:spcAft>
              <a:buSzPct val="100000"/>
              <a:buChar char="•"/>
            </a:pPr>
            <a:r>
              <a:rPr lang="en-IN" sz="3200"/>
              <a:t>Offer clinical breast examination to any woman over 30 years presenting to the health centre</a:t>
            </a:r>
            <a:endParaRPr sz="3200"/>
          </a:p>
          <a:p>
            <a:pPr indent="-228600" lvl="0" marL="228600" rtl="0" algn="l">
              <a:lnSpc>
                <a:spcPct val="90000"/>
              </a:lnSpc>
              <a:spcBef>
                <a:spcPts val="1000"/>
              </a:spcBef>
              <a:spcAft>
                <a:spcPts val="0"/>
              </a:spcAft>
              <a:buSzPct val="100000"/>
              <a:buChar char="•"/>
            </a:pPr>
            <a:r>
              <a:rPr lang="en-IN" sz="3200"/>
              <a:t>Refer the women for screening for cervical cancer to the nearest PHC</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2"/>
          <p:cNvSpPr txBox="1"/>
          <p:nvPr>
            <p:ph type="title"/>
          </p:nvPr>
        </p:nvSpPr>
        <p:spPr>
          <a:xfrm>
            <a:off x="838200" y="370945"/>
            <a:ext cx="5257800" cy="8994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accent1"/>
              </a:buClr>
              <a:buSzPct val="100000"/>
              <a:buFont typeface="Gill Sans"/>
              <a:buNone/>
            </a:pPr>
            <a:r>
              <a:rPr b="1" lang="en-IN"/>
              <a:t>Oral Cancer</a:t>
            </a:r>
            <a:br>
              <a:rPr b="1" lang="en-IN"/>
            </a:br>
            <a:endParaRPr/>
          </a:p>
        </p:txBody>
      </p:sp>
      <p:sp>
        <p:nvSpPr>
          <p:cNvPr id="356" name="Google Shape;356;p42"/>
          <p:cNvSpPr txBox="1"/>
          <p:nvPr>
            <p:ph idx="1" type="body"/>
          </p:nvPr>
        </p:nvSpPr>
        <p:spPr>
          <a:xfrm>
            <a:off x="838200" y="1003177"/>
            <a:ext cx="5257800" cy="5136300"/>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SzPts val="2000"/>
              <a:buChar char="•"/>
            </a:pPr>
            <a:r>
              <a:rPr lang="en-IN" sz="2000"/>
              <a:t>Tobacco chewing is the single most important risk factor for oral cancer. Other risk factors include alcohol use, betel nut chewing, and chronic trauma to oral mucosa by sharp tooth or ill-fitting dentures. Chronic exposure to these risk factors causes changes in the oral mucosa and these changes are visible as pre- cancerous lesions. </a:t>
            </a:r>
            <a:endParaRPr sz="2000"/>
          </a:p>
          <a:p>
            <a:pPr indent="-228600" lvl="0" marL="228600" rtl="0" algn="just">
              <a:lnSpc>
                <a:spcPct val="90000"/>
              </a:lnSpc>
              <a:spcBef>
                <a:spcPts val="1000"/>
              </a:spcBef>
              <a:spcAft>
                <a:spcPts val="0"/>
              </a:spcAft>
              <a:buSzPts val="2000"/>
              <a:buChar char="•"/>
            </a:pPr>
            <a:r>
              <a:rPr b="1" lang="en-IN" sz="2000"/>
              <a:t>Non-healing mouth ulcer</a:t>
            </a:r>
            <a:r>
              <a:rPr lang="en-IN" sz="2000"/>
              <a:t>–Look for unhealed mouth ulcer of more than 2 weeks and refer him/her to nearest PHC.</a:t>
            </a:r>
            <a:endParaRPr b="1" sz="2000"/>
          </a:p>
          <a:p>
            <a:pPr indent="-228600" lvl="0" marL="228600" rtl="0" algn="just">
              <a:lnSpc>
                <a:spcPct val="90000"/>
              </a:lnSpc>
              <a:spcBef>
                <a:spcPts val="1000"/>
              </a:spcBef>
              <a:spcAft>
                <a:spcPts val="0"/>
              </a:spcAft>
              <a:buSzPts val="2000"/>
              <a:buChar char="•"/>
            </a:pPr>
            <a:r>
              <a:rPr b="1" lang="en-IN" sz="2000"/>
              <a:t>Referral </a:t>
            </a:r>
            <a:endParaRPr sz="2000"/>
          </a:p>
          <a:p>
            <a:pPr indent="-228600" lvl="0" marL="228600" rtl="0" algn="just">
              <a:lnSpc>
                <a:spcPct val="90000"/>
              </a:lnSpc>
              <a:spcBef>
                <a:spcPts val="1000"/>
              </a:spcBef>
              <a:spcAft>
                <a:spcPts val="0"/>
              </a:spcAft>
              <a:buSzPts val="2000"/>
              <a:buChar char="•"/>
            </a:pPr>
            <a:r>
              <a:rPr lang="en-IN" sz="2000"/>
              <a:t>Examine whether the person is able to open the mouth (four finger test), if not then refer him to nearest PHC.</a:t>
            </a:r>
            <a:endParaRPr sz="2000"/>
          </a:p>
        </p:txBody>
      </p:sp>
      <p:sp>
        <p:nvSpPr>
          <p:cNvPr id="357" name="Google Shape;357;p42"/>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
        <p:nvSpPr>
          <p:cNvPr id="358" name="Google Shape;358;p42"/>
          <p:cNvSpPr txBox="1"/>
          <p:nvPr/>
        </p:nvSpPr>
        <p:spPr>
          <a:xfrm>
            <a:off x="6096000" y="1003177"/>
            <a:ext cx="5257800" cy="5136300"/>
          </a:xfrm>
          <a:prstGeom prst="rect">
            <a:avLst/>
          </a:prstGeom>
          <a:noFill/>
          <a:ln>
            <a:noFill/>
          </a:ln>
        </p:spPr>
        <p:txBody>
          <a:bodyPr anchorCtr="0" anchor="t" bIns="45700" lIns="91425" spcFirstLastPara="1" rIns="91425" wrap="square" tIns="45700">
            <a:noAutofit/>
          </a:bodyPr>
          <a:lstStyle/>
          <a:p>
            <a:pPr indent="-228600" lvl="0" marL="228600" marR="0" rtl="0" algn="just">
              <a:lnSpc>
                <a:spcPct val="90000"/>
              </a:lnSpc>
              <a:spcBef>
                <a:spcPts val="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Leukoplakia:</a:t>
            </a:r>
            <a:endParaRPr/>
          </a:p>
          <a:p>
            <a:pPr indent="-228600" lvl="0" marL="228600" marR="0" rtl="0" algn="just">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This is defined as a white patch that cannot be characterized as any other disease clinically or pathologically.</a:t>
            </a:r>
            <a:endParaRPr/>
          </a:p>
          <a:p>
            <a:pPr indent="-101600" lvl="0" marL="228600" marR="0" rtl="0" algn="just">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228600" lvl="0" marL="228600" marR="0" rtl="0" algn="just">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Erythroplakia:</a:t>
            </a:r>
            <a:endParaRPr/>
          </a:p>
          <a:p>
            <a:pPr indent="-228600" lvl="0" marL="228600" marR="0" rtl="0" algn="just">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This is a bright, velvety area sometimes surrounded by faint plaques which cannot be characterized as any other lesion clinically or pathologically.</a:t>
            </a:r>
            <a:endParaRPr/>
          </a:p>
          <a:p>
            <a:pPr indent="-101600" lvl="0" marL="228600" marR="0" rtl="0" algn="just">
              <a:lnSpc>
                <a:spcPct val="90000"/>
              </a:lnSpc>
              <a:spcBef>
                <a:spcPts val="1000"/>
              </a:spcBef>
              <a:spcAft>
                <a:spcPts val="0"/>
              </a:spcAft>
              <a:buClr>
                <a:schemeClr val="accent1"/>
              </a:buClr>
              <a:buSzPts val="2000"/>
              <a:buFont typeface="Arial"/>
              <a:buNone/>
            </a:pPr>
            <a:r>
              <a:t/>
            </a:r>
            <a:endParaRPr b="0" i="0" sz="2000" u="none" cap="none" strike="noStrike">
              <a:solidFill>
                <a:schemeClr val="dk1"/>
              </a:solidFill>
              <a:latin typeface="Gill Sans"/>
              <a:ea typeface="Gill Sans"/>
              <a:cs typeface="Gill Sans"/>
              <a:sym typeface="Gill Sans"/>
            </a:endParaRPr>
          </a:p>
          <a:p>
            <a:pPr indent="-228600" lvl="0" marL="228600" marR="0" rtl="0" algn="just">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Non-healing mouth ulcer:</a:t>
            </a:r>
            <a:endParaRPr/>
          </a:p>
          <a:p>
            <a:pPr indent="-228600" lvl="0" marL="228600" marR="0" rtl="0" algn="just">
              <a:lnSpc>
                <a:spcPct val="90000"/>
              </a:lnSpc>
              <a:spcBef>
                <a:spcPts val="1000"/>
              </a:spcBef>
              <a:spcAft>
                <a:spcPts val="0"/>
              </a:spcAft>
              <a:buClr>
                <a:schemeClr val="accent1"/>
              </a:buClr>
              <a:buSzPts val="2000"/>
              <a:buFont typeface="Arial"/>
              <a:buChar char="•"/>
            </a:pPr>
            <a:r>
              <a:rPr b="0" i="0" lang="en-IN" sz="2000" u="none" cap="none" strike="noStrike">
                <a:solidFill>
                  <a:schemeClr val="dk1"/>
                </a:solidFill>
                <a:latin typeface="Gill Sans"/>
                <a:ea typeface="Gill Sans"/>
                <a:cs typeface="Gill Sans"/>
                <a:sym typeface="Gill Sans"/>
              </a:rPr>
              <a:t>Look for unhealed mouth ulcer of more than 2 weeks and refer him/her to nearest PHC.</a:t>
            </a:r>
            <a:endParaRPr b="1" i="0" sz="2000" u="none" cap="none" strike="noStrike">
              <a:solidFill>
                <a:schemeClr val="dk1"/>
              </a:solidFill>
              <a:latin typeface="Gill Sans"/>
              <a:ea typeface="Gill Sans"/>
              <a:cs typeface="Gill Sans"/>
              <a:sym typeface="Gill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43"/>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
        <p:nvSpPr>
          <p:cNvPr id="364" name="Google Shape;364;p43"/>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4000"/>
              <a:buFont typeface="Gill Sans"/>
              <a:buNone/>
            </a:pPr>
            <a:r>
              <a:rPr lang="en-IN"/>
              <a:t>Breast Cancer</a:t>
            </a:r>
            <a:endParaRPr/>
          </a:p>
        </p:txBody>
      </p:sp>
      <p:sp>
        <p:nvSpPr>
          <p:cNvPr id="365" name="Google Shape;365;p43"/>
          <p:cNvSpPr txBox="1"/>
          <p:nvPr>
            <p:ph idx="1" type="body"/>
          </p:nvPr>
        </p:nvSpPr>
        <p:spPr>
          <a:xfrm>
            <a:off x="838200" y="1493949"/>
            <a:ext cx="6308400" cy="4993200"/>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SzPts val="2000"/>
              <a:buChar char="•"/>
            </a:pPr>
            <a:r>
              <a:rPr lang="en-IN" sz="2000"/>
              <a:t>Prompt diagnosis of breast cancer in early stage is very important. This is possible by increasing the level of awareness among women.</a:t>
            </a:r>
            <a:endParaRPr/>
          </a:p>
          <a:p>
            <a:pPr indent="-228600" lvl="0" marL="228600" rtl="0" algn="just">
              <a:lnSpc>
                <a:spcPct val="90000"/>
              </a:lnSpc>
              <a:spcBef>
                <a:spcPts val="1000"/>
              </a:spcBef>
              <a:spcAft>
                <a:spcPts val="0"/>
              </a:spcAft>
              <a:buSzPts val="2000"/>
              <a:buChar char="•"/>
            </a:pPr>
            <a:r>
              <a:rPr lang="en-IN" sz="2000"/>
              <a:t>Breast awareness:</a:t>
            </a:r>
            <a:endParaRPr/>
          </a:p>
          <a:p>
            <a:pPr indent="-228600" lvl="0" marL="228600" rtl="0" algn="just">
              <a:lnSpc>
                <a:spcPct val="90000"/>
              </a:lnSpc>
              <a:spcBef>
                <a:spcPts val="1000"/>
              </a:spcBef>
              <a:spcAft>
                <a:spcPts val="0"/>
              </a:spcAft>
              <a:buSzPts val="2000"/>
              <a:buChar char="•"/>
            </a:pPr>
            <a:r>
              <a:rPr lang="en-IN" sz="2000"/>
              <a:t>A change in size</a:t>
            </a:r>
            <a:endParaRPr/>
          </a:p>
          <a:p>
            <a:pPr indent="-228600" lvl="0" marL="228600" rtl="0" algn="just">
              <a:lnSpc>
                <a:spcPct val="90000"/>
              </a:lnSpc>
              <a:spcBef>
                <a:spcPts val="1000"/>
              </a:spcBef>
              <a:spcAft>
                <a:spcPts val="0"/>
              </a:spcAft>
              <a:buSzPts val="2000"/>
              <a:buChar char="•"/>
            </a:pPr>
            <a:r>
              <a:rPr lang="en-IN" sz="2000"/>
              <a:t>A nipple that is pulled in or changed in position or shape</a:t>
            </a:r>
            <a:endParaRPr/>
          </a:p>
          <a:p>
            <a:pPr indent="-228600" lvl="0" marL="228600" rtl="0" algn="just">
              <a:lnSpc>
                <a:spcPct val="90000"/>
              </a:lnSpc>
              <a:spcBef>
                <a:spcPts val="1000"/>
              </a:spcBef>
              <a:spcAft>
                <a:spcPts val="0"/>
              </a:spcAft>
              <a:buSzPts val="2000"/>
              <a:buChar char="•"/>
            </a:pPr>
            <a:r>
              <a:rPr lang="en-IN" sz="2000"/>
              <a:t>A rash on or around the nipple</a:t>
            </a:r>
            <a:endParaRPr/>
          </a:p>
          <a:p>
            <a:pPr indent="-228600" lvl="0" marL="228600" rtl="0" algn="just">
              <a:lnSpc>
                <a:spcPct val="90000"/>
              </a:lnSpc>
              <a:spcBef>
                <a:spcPts val="1000"/>
              </a:spcBef>
              <a:spcAft>
                <a:spcPts val="0"/>
              </a:spcAft>
              <a:buSzPts val="2000"/>
              <a:buChar char="•"/>
            </a:pPr>
            <a:r>
              <a:rPr lang="en-IN" sz="2000"/>
              <a:t>Discharge from one or both nipples</a:t>
            </a:r>
            <a:endParaRPr/>
          </a:p>
          <a:p>
            <a:pPr indent="-228600" lvl="0" marL="228600" rtl="0" algn="just">
              <a:lnSpc>
                <a:spcPct val="90000"/>
              </a:lnSpc>
              <a:spcBef>
                <a:spcPts val="1000"/>
              </a:spcBef>
              <a:spcAft>
                <a:spcPts val="0"/>
              </a:spcAft>
              <a:buSzPts val="2000"/>
              <a:buChar char="•"/>
            </a:pPr>
            <a:r>
              <a:rPr lang="en-IN" sz="2000"/>
              <a:t>Puckering or dimpling of skin</a:t>
            </a:r>
            <a:endParaRPr/>
          </a:p>
          <a:p>
            <a:pPr indent="-228600" lvl="0" marL="228600" rtl="0" algn="just">
              <a:lnSpc>
                <a:spcPct val="90000"/>
              </a:lnSpc>
              <a:spcBef>
                <a:spcPts val="1000"/>
              </a:spcBef>
              <a:spcAft>
                <a:spcPts val="0"/>
              </a:spcAft>
              <a:buSzPts val="2000"/>
              <a:buChar char="•"/>
            </a:pPr>
            <a:r>
              <a:rPr lang="en-IN" sz="2000"/>
              <a:t>Lump or thickening in the breast</a:t>
            </a:r>
            <a:endParaRPr/>
          </a:p>
          <a:p>
            <a:pPr indent="-228600" lvl="0" marL="228600" rtl="0" algn="just">
              <a:lnSpc>
                <a:spcPct val="90000"/>
              </a:lnSpc>
              <a:spcBef>
                <a:spcPts val="1000"/>
              </a:spcBef>
              <a:spcAft>
                <a:spcPts val="0"/>
              </a:spcAft>
              <a:buSzPts val="2000"/>
              <a:buChar char="•"/>
            </a:pPr>
            <a:r>
              <a:rPr lang="en-IN" sz="2000"/>
              <a:t>Constant pain in the breast or armpit</a:t>
            </a:r>
            <a:endParaRPr/>
          </a:p>
          <a:p>
            <a:pPr indent="-228600" lvl="0" marL="228600" rtl="0" algn="just">
              <a:lnSpc>
                <a:spcPct val="90000"/>
              </a:lnSpc>
              <a:spcBef>
                <a:spcPts val="1000"/>
              </a:spcBef>
              <a:spcAft>
                <a:spcPts val="0"/>
              </a:spcAft>
              <a:buSzPts val="2000"/>
              <a:buChar char="•"/>
            </a:pPr>
            <a:r>
              <a:rPr lang="en-IN" sz="2000"/>
              <a:t>All women&gt;30years should be sent to PHC and then screened using Clinical Breast Examination (CBE).</a:t>
            </a:r>
            <a:endParaRPr/>
          </a:p>
        </p:txBody>
      </p:sp>
      <p:pic>
        <p:nvPicPr>
          <p:cNvPr id="366" name="Google Shape;366;p43"/>
          <p:cNvPicPr preferRelativeResize="0"/>
          <p:nvPr/>
        </p:nvPicPr>
        <p:blipFill rotWithShape="1">
          <a:blip r:embed="rId3">
            <a:alphaModFix/>
          </a:blip>
          <a:srcRect b="0" l="13213" r="26589" t="0"/>
          <a:stretch/>
        </p:blipFill>
        <p:spPr>
          <a:xfrm>
            <a:off x="7220504" y="1493949"/>
            <a:ext cx="4971498" cy="46455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44"/>
          <p:cNvSpPr txBox="1"/>
          <p:nvPr>
            <p:ph type="title"/>
          </p:nvPr>
        </p:nvSpPr>
        <p:spPr>
          <a:xfrm>
            <a:off x="838200" y="370945"/>
            <a:ext cx="10515600" cy="8994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accent1"/>
              </a:buClr>
              <a:buSzPct val="100000"/>
              <a:buFont typeface="Gill Sans"/>
              <a:buNone/>
            </a:pPr>
            <a:r>
              <a:rPr b="1" lang="en-IN"/>
              <a:t>Cervix Cancer Symptoms</a:t>
            </a:r>
            <a:br>
              <a:rPr b="1" lang="en-IN"/>
            </a:br>
            <a:endParaRPr/>
          </a:p>
        </p:txBody>
      </p:sp>
      <p:sp>
        <p:nvSpPr>
          <p:cNvPr id="372" name="Google Shape;372;p44"/>
          <p:cNvSpPr txBox="1"/>
          <p:nvPr>
            <p:ph idx="1" type="body"/>
          </p:nvPr>
        </p:nvSpPr>
        <p:spPr>
          <a:xfrm>
            <a:off x="677333" y="1455938"/>
            <a:ext cx="10515600" cy="4585500"/>
          </a:xfrm>
          <a:prstGeom prst="rect">
            <a:avLst/>
          </a:prstGeom>
          <a:noFill/>
          <a:ln>
            <a:noFill/>
          </a:ln>
        </p:spPr>
        <p:txBody>
          <a:bodyPr anchorCtr="0" anchor="t" bIns="45700" lIns="91425" spcFirstLastPara="1" rIns="91425" wrap="square" tIns="45700">
            <a:normAutofit/>
          </a:bodyPr>
          <a:lstStyle/>
          <a:p>
            <a:pPr indent="-228600" lvl="0" marL="228600" rtl="0" algn="just">
              <a:lnSpc>
                <a:spcPct val="90000"/>
              </a:lnSpc>
              <a:spcBef>
                <a:spcPts val="0"/>
              </a:spcBef>
              <a:spcAft>
                <a:spcPts val="0"/>
              </a:spcAft>
              <a:buSzPts val="2000"/>
              <a:buChar char="•"/>
            </a:pPr>
            <a:r>
              <a:rPr lang="en-IN" sz="2000"/>
              <a:t>Irregular, intermenstrual (between periods) or abnormal vaginal bleeding after sexual intercourse or bleeding after menopause;</a:t>
            </a:r>
            <a:endParaRPr/>
          </a:p>
          <a:p>
            <a:pPr indent="-228600" lvl="0" marL="228600" rtl="0" algn="just">
              <a:lnSpc>
                <a:spcPct val="90000"/>
              </a:lnSpc>
              <a:spcBef>
                <a:spcPts val="1000"/>
              </a:spcBef>
              <a:spcAft>
                <a:spcPts val="0"/>
              </a:spcAft>
              <a:buSzPts val="2000"/>
              <a:buChar char="•"/>
            </a:pPr>
            <a:r>
              <a:rPr lang="en-IN" sz="2000"/>
              <a:t>Bleeding after douching, or after a pelvic exam;</a:t>
            </a:r>
            <a:endParaRPr/>
          </a:p>
          <a:p>
            <a:pPr indent="-228600" lvl="0" marL="228600" rtl="0" algn="just">
              <a:lnSpc>
                <a:spcPct val="90000"/>
              </a:lnSpc>
              <a:spcBef>
                <a:spcPts val="1000"/>
              </a:spcBef>
              <a:spcAft>
                <a:spcPts val="0"/>
              </a:spcAft>
              <a:buSzPts val="2000"/>
              <a:buChar char="•"/>
            </a:pPr>
            <a:r>
              <a:rPr lang="en-IN" sz="2000"/>
              <a:t>Vaginal discomfort or odorous discharge from vagina, the discharge may contain some blood and may occur between periods or after menopause.</a:t>
            </a:r>
            <a:endParaRPr/>
          </a:p>
          <a:p>
            <a:pPr indent="-228600" lvl="0" marL="228600" rtl="0" algn="just">
              <a:lnSpc>
                <a:spcPct val="90000"/>
              </a:lnSpc>
              <a:spcBef>
                <a:spcPts val="1000"/>
              </a:spcBef>
              <a:spcAft>
                <a:spcPts val="0"/>
              </a:spcAft>
              <a:buSzPts val="2000"/>
              <a:buChar char="•"/>
            </a:pPr>
            <a:r>
              <a:rPr lang="en-IN" sz="2000"/>
              <a:t>Pain during intercourse.</a:t>
            </a:r>
            <a:endParaRPr sz="2000"/>
          </a:p>
          <a:p>
            <a:pPr indent="-228600" lvl="0" marL="228600" rtl="0" algn="just">
              <a:lnSpc>
                <a:spcPct val="90000"/>
              </a:lnSpc>
              <a:spcBef>
                <a:spcPts val="1000"/>
              </a:spcBef>
              <a:spcAft>
                <a:spcPts val="0"/>
              </a:spcAft>
              <a:buSzPts val="2000"/>
              <a:buChar char="•"/>
            </a:pPr>
            <a:r>
              <a:rPr lang="en-IN" sz="2000"/>
              <a:t>(These signs and symptoms are not specific, may be present in other conditions also, but still it is advised to consult health care professional at earliest. More severe symptoms may develop at advanced stages of cervical cancer.)</a:t>
            </a:r>
            <a:endParaRPr/>
          </a:p>
          <a:p>
            <a:pPr indent="-228600" lvl="0" marL="228600" rtl="0" algn="just">
              <a:lnSpc>
                <a:spcPct val="90000"/>
              </a:lnSpc>
              <a:spcBef>
                <a:spcPts val="1000"/>
              </a:spcBef>
              <a:spcAft>
                <a:spcPts val="0"/>
              </a:spcAft>
              <a:buSzPts val="2000"/>
              <a:buChar char="•"/>
            </a:pPr>
            <a:r>
              <a:rPr lang="en-IN" sz="2000"/>
              <a:t>All women above 30 years of age should be referred to nearest PHC for the screening of cervical cancer.</a:t>
            </a:r>
            <a:endParaRPr sz="2000"/>
          </a:p>
          <a:p>
            <a:pPr indent="-101600" lvl="0" marL="228600" rtl="0" algn="just">
              <a:lnSpc>
                <a:spcPct val="90000"/>
              </a:lnSpc>
              <a:spcBef>
                <a:spcPts val="1000"/>
              </a:spcBef>
              <a:spcAft>
                <a:spcPts val="0"/>
              </a:spcAft>
              <a:buSzPts val="2000"/>
              <a:buNone/>
            </a:pPr>
            <a:r>
              <a:t/>
            </a:r>
            <a:endParaRPr b="1" sz="2000"/>
          </a:p>
        </p:txBody>
      </p:sp>
      <p:sp>
        <p:nvSpPr>
          <p:cNvPr id="373" name="Google Shape;373;p44"/>
          <p:cNvSpPr txBox="1"/>
          <p:nvPr>
            <p:ph idx="12" type="sldNum"/>
          </p:nvPr>
        </p:nvSpPr>
        <p:spPr>
          <a:xfrm>
            <a:off x="8594913" y="6267493"/>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IN">
                <a:latin typeface="Gill Sans"/>
                <a:ea typeface="Gill Sans"/>
                <a:cs typeface="Gill Sans"/>
                <a:sym typeface="Gill Sans"/>
              </a:rPr>
              <a:t>‹#›</a:t>
            </a:fld>
            <a:endParaRPr>
              <a:latin typeface="Gill Sans"/>
              <a:ea typeface="Gill Sans"/>
              <a:cs typeface="Gill Sans"/>
              <a:sym typeface="Gill Sans"/>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45"/>
          <p:cNvSpPr txBox="1"/>
          <p:nvPr>
            <p:ph type="ctrTitle"/>
          </p:nvPr>
        </p:nvSpPr>
        <p:spPr>
          <a:xfrm>
            <a:off x="1524000" y="1673690"/>
            <a:ext cx="9144000" cy="23877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accent1"/>
              </a:buClr>
              <a:buSzPts val="6000"/>
              <a:buFont typeface="Gill Sans"/>
              <a:buNone/>
            </a:pPr>
            <a:r>
              <a:rPr lang="en-IN"/>
              <a:t>Thank You.</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ISHTHA PPT Template">
  <a:themeElements>
    <a:clrScheme name="Jhpiego">
      <a:dk1>
        <a:srgbClr val="000000"/>
      </a:dk1>
      <a:lt1>
        <a:srgbClr val="FFFFFF"/>
      </a:lt1>
      <a:dk2>
        <a:srgbClr val="44546A"/>
      </a:dk2>
      <a:lt2>
        <a:srgbClr val="E7E6E6"/>
      </a:lt2>
      <a:accent1>
        <a:srgbClr val="00667D"/>
      </a:accent1>
      <a:accent2>
        <a:srgbClr val="26CAD3"/>
      </a:accent2>
      <a:accent3>
        <a:srgbClr val="6F9395"/>
      </a:accent3>
      <a:accent4>
        <a:srgbClr val="BE0065"/>
      </a:accent4>
      <a:accent5>
        <a:srgbClr val="0087CD"/>
      </a:accent5>
      <a:accent6>
        <a:srgbClr val="00AA88"/>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