
<file path=[Content_Types].xml><?xml version="1.0" encoding="utf-8"?>
<Types xmlns="http://schemas.openxmlformats.org/package/2006/content-types">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slideMaster+xml" PartName="/ppt/slideMasters/slideMaster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0.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xml" PartName="/ppt/slides/slide4.xml"/>
  <Override ContentType="application/vnd.openxmlformats-officedocument.presentationml.slide+xml" PartName="/ppt/slides/slide43.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39.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4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33.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44.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presentation.main+xml" PartName="/ppt/presentation.xml"/>
  <Override ContentType="application/vnd.openxmlformats-officedocument.presentationml.presProps+xml" PartName="/ppt/presProps1.xml"/>
  <Override ContentType="application/vnd.openxmlformats-officedocument.theme+xml" PartName="/ppt/theme/theme1.xml"/>
  <Override ContentType="application/vnd.openxmlformats-officedocument.presentationml.viewProps+xml" PartName="/ppt/viewProps1.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Lst>
  <p:sldSz cy="6858000" cx="9144000"/>
  <p:notesSz cx="6858000" cy="9144000"/>
  <p:defaultTextStyle>
    <a:defPPr lvl="0">
      <a:defRPr lang="en-US"/>
    </a:defPPr>
    <a:lvl1pPr defTabSz="914400" eaLnBrk="1" hangingPunct="1" latinLnBrk="0" lvl="0" marL="0" rtl="0" algn="l">
      <a:defRPr kern="1200" sz="1800">
        <a:solidFill>
          <a:schemeClr val="tx1"/>
        </a:solidFill>
        <a:latin typeface="+mn-lt"/>
        <a:ea typeface="+mn-ea"/>
        <a:cs typeface="+mn-cs"/>
      </a:defRPr>
    </a:lvl1pPr>
    <a:lvl2pPr defTabSz="914400" eaLnBrk="1" hangingPunct="1" latinLnBrk="0" lvl="1" marL="457200" rtl="0" algn="l">
      <a:defRPr kern="1200" sz="1800">
        <a:solidFill>
          <a:schemeClr val="tx1"/>
        </a:solidFill>
        <a:latin typeface="+mn-lt"/>
        <a:ea typeface="+mn-ea"/>
        <a:cs typeface="+mn-cs"/>
      </a:defRPr>
    </a:lvl2pPr>
    <a:lvl3pPr defTabSz="914400" eaLnBrk="1" hangingPunct="1" latinLnBrk="0" lvl="2" marL="914400" rtl="0" algn="l">
      <a:defRPr kern="1200" sz="1800">
        <a:solidFill>
          <a:schemeClr val="tx1"/>
        </a:solidFill>
        <a:latin typeface="+mn-lt"/>
        <a:ea typeface="+mn-ea"/>
        <a:cs typeface="+mn-cs"/>
      </a:defRPr>
    </a:lvl3pPr>
    <a:lvl4pPr defTabSz="914400" eaLnBrk="1" hangingPunct="1" latinLnBrk="0" lvl="3" marL="1371600" rtl="0" algn="l">
      <a:defRPr kern="1200" sz="1800">
        <a:solidFill>
          <a:schemeClr val="tx1"/>
        </a:solidFill>
        <a:latin typeface="+mn-lt"/>
        <a:ea typeface="+mn-ea"/>
        <a:cs typeface="+mn-cs"/>
      </a:defRPr>
    </a:lvl4pPr>
    <a:lvl5pPr defTabSz="914400" eaLnBrk="1" hangingPunct="1" latinLnBrk="0" lvl="4" marL="1828800" rtl="0" algn="l">
      <a:defRPr kern="1200" sz="1800">
        <a:solidFill>
          <a:schemeClr val="tx1"/>
        </a:solidFill>
        <a:latin typeface="+mn-lt"/>
        <a:ea typeface="+mn-ea"/>
        <a:cs typeface="+mn-cs"/>
      </a:defRPr>
    </a:lvl5pPr>
    <a:lvl6pPr defTabSz="914400" eaLnBrk="1" hangingPunct="1" latinLnBrk="0" lvl="5" marL="2286000" rtl="0" algn="l">
      <a:defRPr kern="1200" sz="1800">
        <a:solidFill>
          <a:schemeClr val="tx1"/>
        </a:solidFill>
        <a:latin typeface="+mn-lt"/>
        <a:ea typeface="+mn-ea"/>
        <a:cs typeface="+mn-cs"/>
      </a:defRPr>
    </a:lvl6pPr>
    <a:lvl7pPr defTabSz="914400" eaLnBrk="1" hangingPunct="1" latinLnBrk="0" lvl="6" marL="2743200" rtl="0" algn="l">
      <a:defRPr kern="1200" sz="1800">
        <a:solidFill>
          <a:schemeClr val="tx1"/>
        </a:solidFill>
        <a:latin typeface="+mn-lt"/>
        <a:ea typeface="+mn-ea"/>
        <a:cs typeface="+mn-cs"/>
      </a:defRPr>
    </a:lvl7pPr>
    <a:lvl8pPr defTabSz="914400" eaLnBrk="1" hangingPunct="1" latinLnBrk="0" lvl="7" marL="3200400" rtl="0" algn="l">
      <a:defRPr kern="1200" sz="1800">
        <a:solidFill>
          <a:schemeClr val="tx1"/>
        </a:solidFill>
        <a:latin typeface="+mn-lt"/>
        <a:ea typeface="+mn-ea"/>
        <a:cs typeface="+mn-cs"/>
      </a:defRPr>
    </a:lvl8pPr>
    <a:lvl9pPr defTabSz="914400" eaLnBrk="1" hangingPunct="1" latinLnBrk="0" lvl="8" marL="3657600" rtl="0" algn="l">
      <a:defRPr kern="1200" sz="1800">
        <a:solidFill>
          <a:schemeClr val="tx1"/>
        </a:solidFill>
        <a:latin typeface="+mn-lt"/>
        <a:ea typeface="+mn-ea"/>
        <a:cs typeface="+mn-cs"/>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1.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1.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1.xml"/><Relationship Id="rId2" Type="http://schemas.openxmlformats.org/officeDocument/2006/relationships/viewProps" Target="viewProps1.xml"/><Relationship Id="rId3" Type="http://schemas.openxmlformats.org/officeDocument/2006/relationships/presProps" Target="presProps1.xml"/><Relationship Id="rId4" Type="http://schemas.openxmlformats.org/officeDocument/2006/relationships/slideMaster" Target="slideMasters/slide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02306A3A-6A6A-44DE-9DC5-3E36B55CD9F5}" type="datetimeFigureOut">
              <a:rPr lang="en-US" smtClean="0"/>
              <a:pPr/>
              <a:t>10/27/2021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4CE0334-7A64-46A3-AA50-79D8A5001B9F}"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2306A3A-6A6A-44DE-9DC5-3E36B55CD9F5}" type="datetimeFigureOut">
              <a:rPr lang="en-US" smtClean="0"/>
              <a:pPr/>
              <a:t>10/27/2021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4CE0334-7A64-46A3-AA50-79D8A5001B9F}"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2306A3A-6A6A-44DE-9DC5-3E36B55CD9F5}" type="datetimeFigureOut">
              <a:rPr lang="en-US" smtClean="0"/>
              <a:pPr/>
              <a:t>10/27/2021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4CE0334-7A64-46A3-AA50-79D8A5001B9F}"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02306A3A-6A6A-44DE-9DC5-3E36B55CD9F5}" type="datetimeFigureOut">
              <a:rPr lang="en-US" smtClean="0"/>
              <a:pPr/>
              <a:t>10/27/2021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4CE0334-7A64-46A3-AA50-79D8A5001B9F}"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02306A3A-6A6A-44DE-9DC5-3E36B55CD9F5}" type="datetimeFigureOut">
              <a:rPr lang="en-US" smtClean="0"/>
              <a:pPr/>
              <a:t>10/27/2021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4CE0334-7A64-46A3-AA50-79D8A5001B9F}"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02306A3A-6A6A-44DE-9DC5-3E36B55CD9F5}" type="datetimeFigureOut">
              <a:rPr lang="en-US" smtClean="0"/>
              <a:pPr/>
              <a:t>10/27/2021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4CE0334-7A64-46A3-AA50-79D8A5001B9F}"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306A3A-6A6A-44DE-9DC5-3E36B55CD9F5}" type="datetimeFigureOut">
              <a:rPr lang="en-US" smtClean="0"/>
              <a:pPr/>
              <a:t>10/27/2021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4CE0334-7A64-46A3-AA50-79D8A5001B9F}"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306A3A-6A6A-44DE-9DC5-3E36B55CD9F5}" type="datetimeFigureOut">
              <a:rPr lang="en-US" smtClean="0"/>
              <a:pPr/>
              <a:t>10/27/2021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4CE0334-7A64-46A3-AA50-79D8A5001B9F}"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306A3A-6A6A-44DE-9DC5-3E36B55CD9F5}" type="datetimeFigureOut">
              <a:rPr lang="en-US" smtClean="0"/>
              <a:pPr/>
              <a:t>10/27/2021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4CE0334-7A64-46A3-AA50-79D8A5001B9F}"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2306A3A-6A6A-44DE-9DC5-3E36B55CD9F5}" type="datetimeFigureOut">
              <a:rPr lang="en-US" smtClean="0"/>
              <a:pPr/>
              <a:t>10/27/2021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4CE0334-7A64-46A3-AA50-79D8A5001B9F}"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2306A3A-6A6A-44DE-9DC5-3E36B55CD9F5}" type="datetimeFigureOut">
              <a:rPr lang="en-US" smtClean="0"/>
              <a:pPr/>
              <a:t>10/27/2021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4CE0334-7A64-46A3-AA50-79D8A5001B9F}"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306A3A-6A6A-44DE-9DC5-3E36B55CD9F5}" type="datetimeFigureOut">
              <a:rPr lang="en-US" smtClean="0"/>
              <a:pPr/>
              <a:t>10/27/2021</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CE0334-7A64-46A3-AA50-79D8A5001B9F}"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my.clevelandclinic.org/health/diseases/9357-crohns-disease"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hyperlink" Target="https://my.clevelandclinic.org/health/diseases/4342-irritable-bowel-syndrome-ibs"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carakasamhitaonline.com/index.php?title=Kapha" TargetMode="External"/><Relationship Id="rId2" Type="http://schemas.openxmlformats.org/officeDocument/2006/relationships/hyperlink" Target="https://www.carakasamhitaonline.com/index.php?title=Guna"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carakasamhitaonline.com/index.php?title=Deepana" TargetMode="External"/><Relationship Id="rId2" Type="http://schemas.openxmlformats.org/officeDocument/2006/relationships/hyperlink" Target="https://www.carakasamhitaonline.com/index.php?title=Kapha" TargetMode="Externa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hyperlink" Target="https://www.carakasamhitaonline.com/index.php?title=Deepana" TargetMode="Externa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hyperlink" Target="https://www.carakasamhitaonline.com/index.php?title=Guna" TargetMode="Externa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hyperlink" Target="https://www.carakasamhitaonline.com/index.php?title=Basti" TargetMode="External"/><Relationship Id="rId2" Type="http://schemas.openxmlformats.org/officeDocument/2006/relationships/hyperlink" Target="https://www.carakasamhitaonline.com/index.php?title=Dosha" TargetMode="External"/><Relationship Id="rId1" Type="http://schemas.openxmlformats.org/officeDocument/2006/relationships/slideLayout" Target="../slideLayouts/slideLayout5.xml"/><Relationship Id="rId4" Type="http://schemas.openxmlformats.org/officeDocument/2006/relationships/hyperlink" Target="https://www.carakasamhitaonline.com/index.php?title=Shodhana"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hyperlink" Target="https://www.carakasamhitaonline.com/index.php?title=Vata" TargetMode="Externa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s://www.carakasamhitaonline.com/index.php?title=Kapha" TargetMode="External"/><Relationship Id="rId2" Type="http://schemas.openxmlformats.org/officeDocument/2006/relationships/hyperlink" Target="https://www.carakasamhitaonline.com/index.php?title=Pitta" TargetMode="External"/><Relationship Id="rId1" Type="http://schemas.openxmlformats.org/officeDocument/2006/relationships/slideLayout" Target="../slideLayouts/slideLayout5.xml"/><Relationship Id="rId4" Type="http://schemas.openxmlformats.org/officeDocument/2006/relationships/hyperlink" Target="https://www.carakasamhitaonline.com/index.php?title=Vata" TargetMode="External"/></Relationships>
</file>

<file path=ppt/slides/_rels/slide35.xml.rels><?xml version="1.0" encoding="UTF-8" standalone="yes"?>
<Relationships xmlns="http://schemas.openxmlformats.org/package/2006/relationships"><Relationship Id="rId2" Type="http://schemas.openxmlformats.org/officeDocument/2006/relationships/hyperlink" Target="https://www.carakasamhitaonline.com/index.php?title=Vata" TargetMode="Externa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3600" b="1" dirty="0" smtClean="0">
                <a:solidFill>
                  <a:srgbClr val="C00000"/>
                </a:solidFill>
                <a:latin typeface="Andalus" pitchFamily="18" charset="-78"/>
                <a:cs typeface="Andalus" pitchFamily="18" charset="-78"/>
              </a:rPr>
              <a:t>POSSIBLE CLINICAL ENTITY OF DOUBTFUL DISEASES AND THEIR PLAN OF MANAGEMENT WITH SPECIAL REFERENCE TO GRAHANI ROGA</a:t>
            </a:r>
            <a:br>
              <a:rPr lang="en-US" sz="3600" b="1" dirty="0" smtClean="0">
                <a:solidFill>
                  <a:srgbClr val="C00000"/>
                </a:solidFill>
                <a:latin typeface="Andalus" pitchFamily="18" charset="-78"/>
                <a:cs typeface="Andalus" pitchFamily="18" charset="-78"/>
              </a:rPr>
            </a:br>
            <a:r>
              <a:rPr lang="en-US" sz="4000" b="1" dirty="0" smtClean="0">
                <a:solidFill>
                  <a:srgbClr val="C00000"/>
                </a:solidFill>
                <a:latin typeface="Andalus" pitchFamily="18" charset="-78"/>
                <a:cs typeface="Andalus" pitchFamily="18" charset="-78"/>
              </a:rPr>
              <a:t>BY</a:t>
            </a:r>
            <a:r>
              <a:rPr lang="en-US" b="1" dirty="0" smtClean="0">
                <a:solidFill>
                  <a:srgbClr val="C00000"/>
                </a:solidFill>
                <a:latin typeface="Andalus" pitchFamily="18" charset="-78"/>
                <a:cs typeface="Andalus" pitchFamily="18" charset="-78"/>
              </a:rPr>
              <a:t/>
            </a:r>
            <a:br>
              <a:rPr lang="en-US" b="1" dirty="0" smtClean="0">
                <a:solidFill>
                  <a:srgbClr val="C00000"/>
                </a:solidFill>
                <a:latin typeface="Andalus" pitchFamily="18" charset="-78"/>
                <a:cs typeface="Andalus" pitchFamily="18" charset="-78"/>
              </a:rPr>
            </a:br>
            <a:endParaRPr lang="en-IN" b="1" dirty="0">
              <a:solidFill>
                <a:srgbClr val="C00000"/>
              </a:solidFill>
              <a:latin typeface="Andalus" pitchFamily="18" charset="-78"/>
              <a:cs typeface="Andalus" pitchFamily="18" charset="-78"/>
            </a:endParaRPr>
          </a:p>
        </p:txBody>
      </p:sp>
      <p:sp>
        <p:nvSpPr>
          <p:cNvPr id="3" name="Subtitle 2"/>
          <p:cNvSpPr>
            <a:spLocks noGrp="1"/>
          </p:cNvSpPr>
          <p:nvPr>
            <p:ph type="subTitle" idx="1"/>
          </p:nvPr>
        </p:nvSpPr>
        <p:spPr/>
        <p:txBody>
          <a:bodyPr>
            <a:normAutofit fontScale="70000" lnSpcReduction="20000"/>
          </a:bodyPr>
          <a:lstStyle/>
          <a:p>
            <a:r>
              <a:rPr lang="en-US" dirty="0" smtClean="0">
                <a:solidFill>
                  <a:srgbClr val="002060"/>
                </a:solidFill>
                <a:latin typeface="Algerian" pitchFamily="82" charset="0"/>
              </a:rPr>
              <a:t>Prof.(Dr.) </a:t>
            </a:r>
            <a:r>
              <a:rPr lang="en-US" dirty="0" err="1" smtClean="0">
                <a:solidFill>
                  <a:srgbClr val="002060"/>
                </a:solidFill>
                <a:latin typeface="Algerian" pitchFamily="82" charset="0"/>
              </a:rPr>
              <a:t>Dipak</a:t>
            </a:r>
            <a:r>
              <a:rPr lang="en-US" dirty="0" smtClean="0">
                <a:solidFill>
                  <a:srgbClr val="002060"/>
                </a:solidFill>
                <a:latin typeface="Algerian" pitchFamily="82" charset="0"/>
              </a:rPr>
              <a:t> Swain</a:t>
            </a:r>
            <a:r>
              <a:rPr lang="en-US" dirty="0" smtClean="0">
                <a:latin typeface="Algerian" pitchFamily="82" charset="0"/>
              </a:rPr>
              <a:t>.</a:t>
            </a:r>
          </a:p>
          <a:p>
            <a:r>
              <a:rPr lang="en-US" dirty="0" smtClean="0">
                <a:solidFill>
                  <a:srgbClr val="002060"/>
                </a:solidFill>
                <a:latin typeface="Andalus" pitchFamily="18" charset="-78"/>
                <a:cs typeface="Andalus" pitchFamily="18" charset="-78"/>
              </a:rPr>
              <a:t>					M.D.(Ay),</a:t>
            </a:r>
            <a:r>
              <a:rPr lang="en-US" dirty="0" err="1" smtClean="0">
                <a:solidFill>
                  <a:srgbClr val="002060"/>
                </a:solidFill>
                <a:latin typeface="Andalus" pitchFamily="18" charset="-78"/>
                <a:cs typeface="Andalus" pitchFamily="18" charset="-78"/>
              </a:rPr>
              <a:t>Ph.d</a:t>
            </a:r>
            <a:endParaRPr lang="en-US" dirty="0" smtClean="0">
              <a:solidFill>
                <a:srgbClr val="002060"/>
              </a:solidFill>
              <a:latin typeface="Andalus" pitchFamily="18" charset="-78"/>
              <a:cs typeface="Andalus" pitchFamily="18" charset="-78"/>
            </a:endParaRPr>
          </a:p>
          <a:p>
            <a:r>
              <a:rPr lang="en-US" b="1" dirty="0" smtClean="0">
                <a:solidFill>
                  <a:srgbClr val="00B050"/>
                </a:solidFill>
                <a:latin typeface="Andalus" pitchFamily="18" charset="-78"/>
                <a:cs typeface="Andalus" pitchFamily="18" charset="-78"/>
              </a:rPr>
              <a:t>POST GRADUATE DEPARTMENT OF KAYACHIKITSA</a:t>
            </a:r>
          </a:p>
          <a:p>
            <a:r>
              <a:rPr lang="en-US" b="1" dirty="0" smtClean="0">
                <a:solidFill>
                  <a:srgbClr val="00B050"/>
                </a:solidFill>
                <a:latin typeface="Andalus" pitchFamily="18" charset="-78"/>
                <a:cs typeface="Andalus" pitchFamily="18" charset="-78"/>
              </a:rPr>
              <a:t>GOPABANDHU AYURVEDA MAHAVIDYALAYA AND HOSPITAL,PURI ODISHA</a:t>
            </a:r>
            <a:endParaRPr lang="en-IN" b="1" dirty="0">
              <a:solidFill>
                <a:srgbClr val="00B050"/>
              </a:solidFill>
              <a:latin typeface="Andalus" pitchFamily="18" charset="-78"/>
              <a:cs typeface="Andalus" pitchFamily="18"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C00000"/>
                </a:solidFill>
                <a:latin typeface="Andalus" pitchFamily="18" charset="-78"/>
                <a:cs typeface="Andalus" pitchFamily="18" charset="-78"/>
              </a:rPr>
              <a:t>POSSIBLE  DISEASES IN GASTRO INTESTINAL TRACT</a:t>
            </a:r>
            <a:endParaRPr lang="en-IN" sz="3600" dirty="0">
              <a:solidFill>
                <a:srgbClr val="C00000"/>
              </a:solidFill>
              <a:latin typeface="Andalus" pitchFamily="18" charset="-78"/>
              <a:cs typeface="Andalus" pitchFamily="18" charset="-78"/>
            </a:endParaRPr>
          </a:p>
        </p:txBody>
      </p:sp>
      <p:sp>
        <p:nvSpPr>
          <p:cNvPr id="3" name="Content Placeholder 2"/>
          <p:cNvSpPr>
            <a:spLocks noGrp="1"/>
          </p:cNvSpPr>
          <p:nvPr>
            <p:ph sz="half" idx="1"/>
          </p:nvPr>
        </p:nvSpPr>
        <p:spPr/>
        <p:txBody>
          <a:bodyPr>
            <a:noAutofit/>
          </a:bodyPr>
          <a:lstStyle/>
          <a:p>
            <a:pPr>
              <a:buNone/>
            </a:pPr>
            <a:r>
              <a:rPr lang="en-IN" sz="2400" dirty="0" smtClean="0">
                <a:solidFill>
                  <a:schemeClr val="accent2">
                    <a:lumMod val="50000"/>
                  </a:schemeClr>
                </a:solidFill>
                <a:latin typeface="Andalus" pitchFamily="18" charset="-78"/>
                <a:cs typeface="Andalus" pitchFamily="18" charset="-78"/>
              </a:rPr>
              <a:t>FUNCTIONAL AND STRUCTURAL DISEASES </a:t>
            </a:r>
          </a:p>
          <a:p>
            <a:r>
              <a:rPr lang="en-IN" sz="2000" dirty="0" smtClean="0">
                <a:latin typeface="Andalus" pitchFamily="18" charset="-78"/>
                <a:cs typeface="Andalus" pitchFamily="18" charset="-78"/>
              </a:rPr>
              <a:t> peptic ulcer disease,</a:t>
            </a:r>
          </a:p>
          <a:p>
            <a:r>
              <a:rPr lang="en-IN" sz="2000" dirty="0" smtClean="0">
                <a:latin typeface="Andalus" pitchFamily="18" charset="-78"/>
                <a:cs typeface="Andalus" pitchFamily="18" charset="-78"/>
              </a:rPr>
              <a:t>gastritis,</a:t>
            </a:r>
          </a:p>
          <a:p>
            <a:r>
              <a:rPr lang="en-IN" sz="2000" dirty="0" smtClean="0">
                <a:latin typeface="Andalus" pitchFamily="18" charset="-78"/>
                <a:cs typeface="Andalus" pitchFamily="18" charset="-78"/>
              </a:rPr>
              <a:t> gastroenteritis,</a:t>
            </a:r>
          </a:p>
          <a:p>
            <a:r>
              <a:rPr lang="en-IN" sz="2000" b="1" dirty="0" smtClean="0">
                <a:solidFill>
                  <a:srgbClr val="002060"/>
                </a:solidFill>
                <a:latin typeface="Andalus" pitchFamily="18" charset="-78"/>
                <a:cs typeface="Andalus" pitchFamily="18" charset="-78"/>
              </a:rPr>
              <a:t> </a:t>
            </a:r>
            <a:r>
              <a:rPr lang="en-IN" sz="2400" b="1" dirty="0" smtClean="0">
                <a:solidFill>
                  <a:srgbClr val="002060"/>
                </a:solidFill>
                <a:latin typeface="Andalus" pitchFamily="18" charset="-78"/>
                <a:cs typeface="Andalus" pitchFamily="18" charset="-78"/>
              </a:rPr>
              <a:t>celiac disease, </a:t>
            </a:r>
            <a:endParaRPr lang="en-IN" sz="2000" b="1" dirty="0" smtClean="0">
              <a:solidFill>
                <a:srgbClr val="002060"/>
              </a:solidFill>
              <a:latin typeface="Andalus" pitchFamily="18" charset="-78"/>
              <a:cs typeface="Andalus" pitchFamily="18" charset="-78"/>
            </a:endParaRPr>
          </a:p>
          <a:p>
            <a:r>
              <a:rPr lang="en-IN" sz="2000" b="1" dirty="0" err="1" smtClean="0">
                <a:solidFill>
                  <a:srgbClr val="002060"/>
                </a:solidFill>
                <a:latin typeface="Andalus" pitchFamily="18" charset="-78"/>
                <a:cs typeface="Andalus" pitchFamily="18" charset="-78"/>
                <a:hlinkClick r:id="rId2"/>
              </a:rPr>
              <a:t>Crohn's</a:t>
            </a:r>
            <a:r>
              <a:rPr lang="en-IN" sz="2000" b="1" dirty="0" smtClean="0">
                <a:solidFill>
                  <a:srgbClr val="002060"/>
                </a:solidFill>
                <a:latin typeface="Andalus" pitchFamily="18" charset="-78"/>
                <a:cs typeface="Andalus" pitchFamily="18" charset="-78"/>
                <a:hlinkClick r:id="rId2"/>
              </a:rPr>
              <a:t> disease</a:t>
            </a:r>
            <a:r>
              <a:rPr lang="en-IN" sz="2000" dirty="0" smtClean="0">
                <a:latin typeface="Andalus" pitchFamily="18" charset="-78"/>
                <a:cs typeface="Andalus" pitchFamily="18" charset="-78"/>
              </a:rPr>
              <a:t>, </a:t>
            </a:r>
          </a:p>
          <a:p>
            <a:r>
              <a:rPr lang="en-IN" sz="2000" dirty="0" smtClean="0">
                <a:latin typeface="Andalus" pitchFamily="18" charset="-78"/>
                <a:cs typeface="Andalus" pitchFamily="18" charset="-78"/>
              </a:rPr>
              <a:t>gallstones, </a:t>
            </a:r>
          </a:p>
          <a:p>
            <a:r>
              <a:rPr lang="en-IN" sz="2000" dirty="0" err="1" smtClean="0">
                <a:latin typeface="Andalus" pitchFamily="18" charset="-78"/>
                <a:cs typeface="Andalus" pitchFamily="18" charset="-78"/>
              </a:rPr>
              <a:t>fecal</a:t>
            </a:r>
            <a:r>
              <a:rPr lang="en-IN" sz="2000" dirty="0" smtClean="0">
                <a:latin typeface="Andalus" pitchFamily="18" charset="-78"/>
                <a:cs typeface="Andalus" pitchFamily="18" charset="-78"/>
              </a:rPr>
              <a:t> incontinence, </a:t>
            </a:r>
          </a:p>
          <a:p>
            <a:r>
              <a:rPr lang="en-IN" sz="2000" dirty="0" smtClean="0">
                <a:latin typeface="Andalus" pitchFamily="18" charset="-78"/>
                <a:cs typeface="Andalus" pitchFamily="18" charset="-78"/>
              </a:rPr>
              <a:t>lactose intolerance,</a:t>
            </a:r>
          </a:p>
          <a:p>
            <a:r>
              <a:rPr lang="en-IN" sz="2000" dirty="0" err="1" smtClean="0">
                <a:latin typeface="Andalus" pitchFamily="18" charset="-78"/>
                <a:cs typeface="Andalus" pitchFamily="18" charset="-78"/>
              </a:rPr>
              <a:t>Hirschsprung</a:t>
            </a:r>
            <a:r>
              <a:rPr lang="en-IN" sz="2000" dirty="0" smtClean="0">
                <a:latin typeface="Andalus" pitchFamily="18" charset="-78"/>
                <a:cs typeface="Andalus" pitchFamily="18" charset="-78"/>
              </a:rPr>
              <a:t> </a:t>
            </a:r>
            <a:r>
              <a:rPr lang="en-IN" sz="2000" dirty="0" smtClean="0">
                <a:latin typeface="Andalus" pitchFamily="18" charset="-78"/>
                <a:cs typeface="Andalus" pitchFamily="18" charset="-78"/>
              </a:rPr>
              <a:t>disease(absence of nerves),</a:t>
            </a:r>
            <a:endParaRPr lang="en-IN" sz="2000" dirty="0" smtClean="0">
              <a:latin typeface="Andalus" pitchFamily="18" charset="-78"/>
              <a:cs typeface="Andalus" pitchFamily="18" charset="-78"/>
            </a:endParaRPr>
          </a:p>
          <a:p>
            <a:r>
              <a:rPr lang="en-IN" sz="2000" dirty="0" smtClean="0">
                <a:latin typeface="Andalus" pitchFamily="18" charset="-78"/>
                <a:cs typeface="Andalus" pitchFamily="18" charset="-78"/>
              </a:rPr>
              <a:t>abdominal adhesions, </a:t>
            </a:r>
          </a:p>
        </p:txBody>
      </p:sp>
      <p:sp>
        <p:nvSpPr>
          <p:cNvPr id="4" name="Content Placeholder 3"/>
          <p:cNvSpPr>
            <a:spLocks noGrp="1"/>
          </p:cNvSpPr>
          <p:nvPr>
            <p:ph sz="half" idx="2"/>
          </p:nvPr>
        </p:nvSpPr>
        <p:spPr/>
        <p:txBody>
          <a:bodyPr>
            <a:normAutofit fontScale="70000" lnSpcReduction="20000"/>
          </a:bodyPr>
          <a:lstStyle/>
          <a:p>
            <a:endParaRPr lang="en-US" dirty="0" smtClean="0">
              <a:latin typeface="Andalus" pitchFamily="18" charset="-78"/>
              <a:cs typeface="Andalus" pitchFamily="18" charset="-78"/>
            </a:endParaRPr>
          </a:p>
          <a:p>
            <a:pPr>
              <a:buNone/>
            </a:pPr>
            <a:endParaRPr lang="en-IN" dirty="0" smtClean="0">
              <a:latin typeface="Andalus" pitchFamily="18" charset="-78"/>
              <a:cs typeface="Andalus" pitchFamily="18" charset="-78"/>
            </a:endParaRPr>
          </a:p>
          <a:p>
            <a:r>
              <a:rPr lang="en-IN" dirty="0" smtClean="0">
                <a:latin typeface="Andalus" pitchFamily="18" charset="-78"/>
                <a:cs typeface="Andalus" pitchFamily="18" charset="-78"/>
              </a:rPr>
              <a:t>intestinal pseudo-obstruction,</a:t>
            </a:r>
          </a:p>
          <a:p>
            <a:r>
              <a:rPr lang="en-IN" dirty="0" smtClean="0">
                <a:latin typeface="Andalus" pitchFamily="18" charset="-78"/>
                <a:cs typeface="Andalus" pitchFamily="18" charset="-78"/>
              </a:rPr>
              <a:t> pancreatitis, </a:t>
            </a:r>
          </a:p>
          <a:p>
            <a:r>
              <a:rPr lang="en-IN" dirty="0" smtClean="0">
                <a:latin typeface="Andalus" pitchFamily="18" charset="-78"/>
                <a:cs typeface="Andalus" pitchFamily="18" charset="-78"/>
              </a:rPr>
              <a:t>short bowel syndrome,</a:t>
            </a:r>
          </a:p>
          <a:p>
            <a:r>
              <a:rPr lang="en-IN" dirty="0" smtClean="0">
                <a:latin typeface="Andalus" pitchFamily="18" charset="-78"/>
                <a:cs typeface="Andalus" pitchFamily="18" charset="-78"/>
              </a:rPr>
              <a:t>Whipple’s disease, (</a:t>
            </a:r>
            <a:r>
              <a:rPr lang="en-IN" b="1" dirty="0" smtClean="0">
                <a:solidFill>
                  <a:srgbClr val="7030A0"/>
                </a:solidFill>
                <a:latin typeface="Andalus" pitchFamily="18" charset="-78"/>
                <a:cs typeface="Andalus" pitchFamily="18" charset="-78"/>
              </a:rPr>
              <a:t>bacterial</a:t>
            </a:r>
            <a:r>
              <a:rPr lang="en-IN" dirty="0" smtClean="0">
                <a:latin typeface="Andalus" pitchFamily="18" charset="-78"/>
                <a:cs typeface="Andalus" pitchFamily="18" charset="-78"/>
              </a:rPr>
              <a:t>)</a:t>
            </a:r>
          </a:p>
          <a:p>
            <a:r>
              <a:rPr lang="en-IN" dirty="0" err="1" smtClean="0">
                <a:latin typeface="Andalus" pitchFamily="18" charset="-78"/>
                <a:cs typeface="Andalus" pitchFamily="18" charset="-78"/>
              </a:rPr>
              <a:t>Zollinger</a:t>
            </a:r>
            <a:r>
              <a:rPr lang="en-IN" dirty="0" smtClean="0">
                <a:latin typeface="Andalus" pitchFamily="18" charset="-78"/>
                <a:cs typeface="Andalus" pitchFamily="18" charset="-78"/>
              </a:rPr>
              <a:t>-Ellison syndrome,(</a:t>
            </a:r>
            <a:r>
              <a:rPr lang="en-IN" b="1" dirty="0" smtClean="0">
                <a:solidFill>
                  <a:srgbClr val="7030A0"/>
                </a:solidFill>
                <a:latin typeface="Andalus" pitchFamily="18" charset="-78"/>
                <a:cs typeface="Andalus" pitchFamily="18" charset="-78"/>
              </a:rPr>
              <a:t>tumour in stomach</a:t>
            </a:r>
            <a:r>
              <a:rPr lang="en-IN" dirty="0" smtClean="0">
                <a:latin typeface="Andalus" pitchFamily="18" charset="-78"/>
                <a:cs typeface="Andalus" pitchFamily="18" charset="-78"/>
              </a:rPr>
              <a:t>)</a:t>
            </a:r>
          </a:p>
          <a:p>
            <a:r>
              <a:rPr lang="en-IN" dirty="0" smtClean="0">
                <a:latin typeface="Andalus" pitchFamily="18" charset="-78"/>
                <a:cs typeface="Andalus" pitchFamily="18" charset="-78"/>
              </a:rPr>
              <a:t> </a:t>
            </a:r>
            <a:r>
              <a:rPr lang="en-IN" dirty="0" err="1" smtClean="0">
                <a:latin typeface="Andalus" pitchFamily="18" charset="-78"/>
                <a:cs typeface="Andalus" pitchFamily="18" charset="-78"/>
              </a:rPr>
              <a:t>malabsorption</a:t>
            </a:r>
            <a:r>
              <a:rPr lang="en-IN" dirty="0" smtClean="0">
                <a:latin typeface="Andalus" pitchFamily="18" charset="-78"/>
                <a:cs typeface="Andalus" pitchFamily="18" charset="-78"/>
              </a:rPr>
              <a:t> syndromes</a:t>
            </a:r>
          </a:p>
          <a:p>
            <a:r>
              <a:rPr lang="en-IN" dirty="0" smtClean="0">
                <a:latin typeface="Andalus" pitchFamily="18" charset="-78"/>
                <a:cs typeface="Andalus" pitchFamily="18" charset="-78"/>
              </a:rPr>
              <a:t>hepatitis.</a:t>
            </a:r>
          </a:p>
          <a:p>
            <a:r>
              <a:rPr lang="en-IN" dirty="0" smtClean="0">
                <a:latin typeface="Andalus" pitchFamily="18" charset="-78"/>
                <a:cs typeface="Andalus" pitchFamily="18" charset="-78"/>
              </a:rPr>
              <a:t>Barrett's </a:t>
            </a:r>
            <a:r>
              <a:rPr lang="en-IN" dirty="0" err="1" smtClean="0">
                <a:latin typeface="Andalus" pitchFamily="18" charset="-78"/>
                <a:cs typeface="Andalus" pitchFamily="18" charset="-78"/>
              </a:rPr>
              <a:t>esophagus</a:t>
            </a:r>
            <a:r>
              <a:rPr lang="en-IN" dirty="0" smtClean="0">
                <a:latin typeface="Andalus" pitchFamily="18" charset="-78"/>
                <a:cs typeface="Andalus" pitchFamily="18" charset="-78"/>
              </a:rPr>
              <a:t>,</a:t>
            </a:r>
          </a:p>
          <a:p>
            <a:r>
              <a:rPr lang="en-IN" dirty="0" smtClean="0">
                <a:latin typeface="Andalus" pitchFamily="18" charset="-78"/>
                <a:cs typeface="Andalus" pitchFamily="18" charset="-78"/>
              </a:rPr>
              <a:t>appendicitis, </a:t>
            </a:r>
          </a:p>
          <a:p>
            <a:r>
              <a:rPr lang="en-IN" dirty="0" smtClean="0">
                <a:latin typeface="Andalus" pitchFamily="18" charset="-78"/>
                <a:cs typeface="Andalus" pitchFamily="18" charset="-78"/>
              </a:rPr>
              <a:t>indigestion (dyspepsia)</a:t>
            </a:r>
          </a:p>
          <a:p>
            <a:endParaRPr lang="en-IN" dirty="0" smtClean="0">
              <a:latin typeface="Andalus" pitchFamily="18" charset="-78"/>
              <a:cs typeface="Andalus" pitchFamily="18" charset="-78"/>
            </a:endParaRPr>
          </a:p>
          <a:p>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chemeClr val="accent2">
                    <a:lumMod val="50000"/>
                  </a:schemeClr>
                </a:solidFill>
                <a:latin typeface="Algerian" pitchFamily="82" charset="0"/>
              </a:rPr>
              <a:t>Diseases in relation to </a:t>
            </a:r>
            <a:r>
              <a:rPr lang="en-US" sz="3200" dirty="0" err="1" smtClean="0">
                <a:solidFill>
                  <a:schemeClr val="accent2">
                    <a:lumMod val="50000"/>
                  </a:schemeClr>
                </a:solidFill>
                <a:latin typeface="Algerian" pitchFamily="82" charset="0"/>
              </a:rPr>
              <a:t>grahani</a:t>
            </a:r>
            <a:endParaRPr lang="en-IN" sz="3200" dirty="0">
              <a:solidFill>
                <a:schemeClr val="accent2">
                  <a:lumMod val="50000"/>
                </a:schemeClr>
              </a:solidFill>
              <a:latin typeface="Algerian" pitchFamily="82" charset="0"/>
            </a:endParaRPr>
          </a:p>
        </p:txBody>
      </p:sp>
      <p:sp>
        <p:nvSpPr>
          <p:cNvPr id="3" name="Content Placeholder 2"/>
          <p:cNvSpPr>
            <a:spLocks noGrp="1"/>
          </p:cNvSpPr>
          <p:nvPr>
            <p:ph sz="half" idx="1"/>
          </p:nvPr>
        </p:nvSpPr>
        <p:spPr/>
        <p:txBody>
          <a:bodyPr>
            <a:normAutofit fontScale="92500" lnSpcReduction="20000"/>
          </a:bodyPr>
          <a:lstStyle/>
          <a:p>
            <a:r>
              <a:rPr lang="en-IN" sz="2600" b="1" dirty="0" smtClean="0">
                <a:solidFill>
                  <a:schemeClr val="accent2">
                    <a:lumMod val="50000"/>
                  </a:schemeClr>
                </a:solidFill>
                <a:latin typeface="Andalus" pitchFamily="18" charset="-78"/>
                <a:cs typeface="Andalus" pitchFamily="18" charset="-78"/>
              </a:rPr>
              <a:t>Irritable bowel syndrome (IBS)</a:t>
            </a:r>
          </a:p>
          <a:p>
            <a:pPr marL="914400" lvl="1" indent="-457200">
              <a:buFont typeface="+mj-lt"/>
              <a:buAutoNum type="arabicPeriod"/>
            </a:pPr>
            <a:r>
              <a:rPr lang="en-IN" sz="2000" dirty="0" smtClean="0">
                <a:latin typeface="Andalus" pitchFamily="18" charset="-78"/>
                <a:cs typeface="Andalus" pitchFamily="18" charset="-78"/>
              </a:rPr>
              <a:t>Abdominal pain and cramps.</a:t>
            </a:r>
          </a:p>
          <a:p>
            <a:pPr marL="914400" lvl="1" indent="-457200">
              <a:buFont typeface="+mj-lt"/>
              <a:buAutoNum type="arabicPeriod"/>
            </a:pPr>
            <a:r>
              <a:rPr lang="en-IN" sz="2000" dirty="0" smtClean="0">
                <a:latin typeface="Andalus" pitchFamily="18" charset="-78"/>
                <a:cs typeface="Andalus" pitchFamily="18" charset="-78"/>
              </a:rPr>
              <a:t>Excess gas.</a:t>
            </a:r>
          </a:p>
          <a:p>
            <a:pPr marL="914400" lvl="1" indent="-457200">
              <a:buFont typeface="+mj-lt"/>
              <a:buAutoNum type="arabicPeriod"/>
            </a:pPr>
            <a:r>
              <a:rPr lang="en-IN" sz="2000" dirty="0" smtClean="0">
                <a:latin typeface="Andalus" pitchFamily="18" charset="-78"/>
                <a:cs typeface="Andalus" pitchFamily="18" charset="-78"/>
              </a:rPr>
              <a:t>Bloating.</a:t>
            </a:r>
          </a:p>
          <a:p>
            <a:pPr marL="914400" lvl="1" indent="-457200">
              <a:buFont typeface="+mj-lt"/>
              <a:buAutoNum type="arabicPeriod"/>
            </a:pPr>
            <a:r>
              <a:rPr lang="en-IN" sz="2000" dirty="0" smtClean="0">
                <a:latin typeface="Andalus" pitchFamily="18" charset="-78"/>
                <a:cs typeface="Andalus" pitchFamily="18" charset="-78"/>
              </a:rPr>
              <a:t>Change in bowel habits such as harder, looser, or more urgent stools than normal.</a:t>
            </a:r>
          </a:p>
          <a:p>
            <a:pPr marL="914400" lvl="1" indent="-457200">
              <a:buFont typeface="+mj-lt"/>
              <a:buAutoNum type="arabicPeriod"/>
            </a:pPr>
            <a:r>
              <a:rPr lang="en-IN" sz="2000" dirty="0" smtClean="0">
                <a:latin typeface="Andalus" pitchFamily="18" charset="-78"/>
                <a:cs typeface="Andalus" pitchFamily="18" charset="-78"/>
              </a:rPr>
              <a:t>Alternating constipation and </a:t>
            </a:r>
            <a:r>
              <a:rPr lang="en-IN" sz="2000" dirty="0" err="1" smtClean="0">
                <a:latin typeface="Andalus" pitchFamily="18" charset="-78"/>
                <a:cs typeface="Andalus" pitchFamily="18" charset="-78"/>
              </a:rPr>
              <a:t>diarrhea</a:t>
            </a:r>
            <a:r>
              <a:rPr lang="en-IN" sz="2000" dirty="0" smtClean="0">
                <a:latin typeface="Andalus" pitchFamily="18" charset="-78"/>
                <a:cs typeface="Andalus" pitchFamily="18" charset="-78"/>
              </a:rPr>
              <a:t>.</a:t>
            </a:r>
          </a:p>
          <a:p>
            <a:pPr lvl="0"/>
            <a:r>
              <a:rPr lang="en-IN" b="1" dirty="0" err="1" smtClean="0">
                <a:solidFill>
                  <a:schemeClr val="accent2">
                    <a:lumMod val="50000"/>
                  </a:schemeClr>
                </a:solidFill>
                <a:latin typeface="Andalus" pitchFamily="18" charset="-78"/>
                <a:cs typeface="Andalus" pitchFamily="18" charset="-78"/>
              </a:rPr>
              <a:t>Crohn's</a:t>
            </a:r>
            <a:r>
              <a:rPr lang="en-IN" b="1" dirty="0" smtClean="0">
                <a:solidFill>
                  <a:schemeClr val="accent2">
                    <a:lumMod val="50000"/>
                  </a:schemeClr>
                </a:solidFill>
                <a:latin typeface="Andalus" pitchFamily="18" charset="-78"/>
                <a:cs typeface="Andalus" pitchFamily="18" charset="-78"/>
              </a:rPr>
              <a:t> disease(IBD)</a:t>
            </a:r>
          </a:p>
          <a:p>
            <a:pPr>
              <a:buNone/>
            </a:pPr>
            <a:r>
              <a:rPr lang="en-IN" dirty="0" smtClean="0">
                <a:latin typeface="Andalus" pitchFamily="18" charset="-78"/>
                <a:cs typeface="Andalus" pitchFamily="18" charset="-78"/>
              </a:rPr>
              <a:t> 		</a:t>
            </a:r>
            <a:r>
              <a:rPr lang="en-IN" sz="2200" dirty="0" smtClean="0">
                <a:latin typeface="Andalus" pitchFamily="18" charset="-78"/>
                <a:cs typeface="Andalus" pitchFamily="18" charset="-78"/>
              </a:rPr>
              <a:t>which can lead to 	abdominal pain, severe 	</a:t>
            </a:r>
            <a:r>
              <a:rPr lang="en-IN" sz="2200" dirty="0" err="1" smtClean="0">
                <a:latin typeface="Andalus" pitchFamily="18" charset="-78"/>
                <a:cs typeface="Andalus" pitchFamily="18" charset="-78"/>
              </a:rPr>
              <a:t>diarrhea</a:t>
            </a:r>
            <a:r>
              <a:rPr lang="en-IN" sz="2200" dirty="0" smtClean="0">
                <a:latin typeface="Andalus" pitchFamily="18" charset="-78"/>
                <a:cs typeface="Andalus" pitchFamily="18" charset="-78"/>
              </a:rPr>
              <a:t>, fatigue, weight 	loss and malnutrition</a:t>
            </a:r>
            <a:endParaRPr lang="en-IN" b="1" dirty="0">
              <a:solidFill>
                <a:schemeClr val="accent2">
                  <a:lumMod val="50000"/>
                </a:schemeClr>
              </a:solidFill>
              <a:latin typeface="Andalus" pitchFamily="18" charset="-78"/>
              <a:cs typeface="Andalus" pitchFamily="18" charset="-78"/>
            </a:endParaRPr>
          </a:p>
        </p:txBody>
      </p:sp>
      <p:sp>
        <p:nvSpPr>
          <p:cNvPr id="4" name="Content Placeholder 3"/>
          <p:cNvSpPr>
            <a:spLocks noGrp="1"/>
          </p:cNvSpPr>
          <p:nvPr>
            <p:ph sz="half" idx="2"/>
          </p:nvPr>
        </p:nvSpPr>
        <p:spPr/>
        <p:txBody>
          <a:bodyPr>
            <a:normAutofit fontScale="92500" lnSpcReduction="20000"/>
          </a:bodyPr>
          <a:lstStyle/>
          <a:p>
            <a:r>
              <a:rPr lang="en-IN" sz="2400" u="sng" dirty="0" smtClean="0">
                <a:latin typeface="Andalus" pitchFamily="18" charset="-78"/>
                <a:cs typeface="Andalus" pitchFamily="18" charset="-78"/>
                <a:hlinkClick r:id="rId2"/>
              </a:rPr>
              <a:t>Irritable bowel syndrome</a:t>
            </a:r>
            <a:r>
              <a:rPr lang="en-IN" sz="2400" dirty="0" smtClean="0">
                <a:latin typeface="Andalus" pitchFamily="18" charset="-78"/>
                <a:cs typeface="Andalus" pitchFamily="18" charset="-78"/>
              </a:rPr>
              <a:t> (also called </a:t>
            </a:r>
            <a:r>
              <a:rPr lang="en-IN" sz="2400" dirty="0" smtClean="0">
                <a:solidFill>
                  <a:srgbClr val="C00000"/>
                </a:solidFill>
                <a:latin typeface="Andalus" pitchFamily="18" charset="-78"/>
                <a:cs typeface="Andalus" pitchFamily="18" charset="-78"/>
              </a:rPr>
              <a:t>spastic colon</a:t>
            </a:r>
            <a:r>
              <a:rPr lang="en-IN" sz="2400" dirty="0" smtClean="0">
                <a:latin typeface="Andalus" pitchFamily="18" charset="-78"/>
                <a:cs typeface="Andalus" pitchFamily="18" charset="-78"/>
              </a:rPr>
              <a:t>, </a:t>
            </a:r>
            <a:r>
              <a:rPr lang="en-IN" sz="2400" dirty="0" smtClean="0">
                <a:solidFill>
                  <a:srgbClr val="7030A0"/>
                </a:solidFill>
                <a:latin typeface="Andalus" pitchFamily="18" charset="-78"/>
                <a:cs typeface="Andalus" pitchFamily="18" charset="-78"/>
              </a:rPr>
              <a:t>irritable colon</a:t>
            </a:r>
            <a:r>
              <a:rPr lang="en-IN" sz="2400" dirty="0" smtClean="0">
                <a:latin typeface="Andalus" pitchFamily="18" charset="-78"/>
                <a:cs typeface="Andalus" pitchFamily="18" charset="-78"/>
              </a:rPr>
              <a:t>, </a:t>
            </a:r>
            <a:r>
              <a:rPr lang="en-IN" sz="2400" dirty="0" smtClean="0">
                <a:solidFill>
                  <a:schemeClr val="accent2">
                    <a:lumMod val="50000"/>
                  </a:schemeClr>
                </a:solidFill>
                <a:latin typeface="Andalus" pitchFamily="18" charset="-78"/>
                <a:cs typeface="Andalus" pitchFamily="18" charset="-78"/>
              </a:rPr>
              <a:t>IBS</a:t>
            </a:r>
            <a:r>
              <a:rPr lang="en-IN" sz="2400" dirty="0" smtClean="0">
                <a:latin typeface="Andalus" pitchFamily="18" charset="-78"/>
                <a:cs typeface="Andalus" pitchFamily="18" charset="-78"/>
              </a:rPr>
              <a:t>, or </a:t>
            </a:r>
            <a:r>
              <a:rPr lang="en-IN" sz="2400" dirty="0" smtClean="0">
                <a:solidFill>
                  <a:schemeClr val="accent6">
                    <a:lumMod val="50000"/>
                  </a:schemeClr>
                </a:solidFill>
                <a:latin typeface="Andalus" pitchFamily="18" charset="-78"/>
                <a:cs typeface="Andalus" pitchFamily="18" charset="-78"/>
              </a:rPr>
              <a:t>nervous stomach</a:t>
            </a:r>
            <a:r>
              <a:rPr lang="en-IN" sz="2400" dirty="0" smtClean="0">
                <a:latin typeface="Andalus" pitchFamily="18" charset="-78"/>
                <a:cs typeface="Andalus" pitchFamily="18" charset="-78"/>
              </a:rPr>
              <a:t>) is a functional condition where your colon muscle contracts more or less often than “normal.”</a:t>
            </a:r>
          </a:p>
          <a:p>
            <a:endParaRPr lang="en-US" sz="2400" dirty="0" smtClean="0">
              <a:latin typeface="Andalus" pitchFamily="18" charset="-78"/>
              <a:cs typeface="Andalus" pitchFamily="18" charset="-78"/>
            </a:endParaRPr>
          </a:p>
          <a:p>
            <a:endParaRPr lang="en-IN" sz="2400" dirty="0" smtClean="0">
              <a:latin typeface="Andalus" pitchFamily="18" charset="-78"/>
              <a:cs typeface="Andalus" pitchFamily="18" charset="-78"/>
            </a:endParaRPr>
          </a:p>
          <a:p>
            <a:r>
              <a:rPr lang="en-IN" sz="3000" b="1" dirty="0" smtClean="0">
                <a:solidFill>
                  <a:srgbClr val="002060"/>
                </a:solidFill>
                <a:latin typeface="Andalus" pitchFamily="18" charset="-78"/>
                <a:cs typeface="Andalus" pitchFamily="18" charset="-78"/>
              </a:rPr>
              <a:t> </a:t>
            </a:r>
            <a:r>
              <a:rPr lang="en-IN" sz="2600" b="1" dirty="0" err="1" smtClean="0">
                <a:solidFill>
                  <a:srgbClr val="002060"/>
                </a:solidFill>
                <a:latin typeface="Andalus" pitchFamily="18" charset="-78"/>
                <a:cs typeface="Andalus" pitchFamily="18" charset="-78"/>
              </a:rPr>
              <a:t>Crohn's</a:t>
            </a:r>
            <a:r>
              <a:rPr lang="en-IN" sz="2600" b="1" dirty="0" smtClean="0">
                <a:solidFill>
                  <a:srgbClr val="002060"/>
                </a:solidFill>
                <a:latin typeface="Andalus" pitchFamily="18" charset="-78"/>
                <a:cs typeface="Andalus" pitchFamily="18" charset="-78"/>
              </a:rPr>
              <a:t> disease is a type of inflammatory bowel disease (IBD</a:t>
            </a:r>
            <a:r>
              <a:rPr lang="en-IN" sz="2000" b="1" dirty="0" smtClean="0">
                <a:solidFill>
                  <a:srgbClr val="002060"/>
                </a:solidFill>
              </a:rPr>
              <a:t>). </a:t>
            </a:r>
            <a:r>
              <a:rPr lang="en-IN" sz="2400" dirty="0" smtClean="0">
                <a:latin typeface="Andalus" pitchFamily="18" charset="-78"/>
                <a:cs typeface="Andalus" pitchFamily="18" charset="-78"/>
              </a:rPr>
              <a:t>It causes inflammation of your digestive tract.</a:t>
            </a:r>
          </a:p>
          <a:p>
            <a:pPr>
              <a:buNone/>
            </a:pPr>
            <a:r>
              <a:rPr lang="en-IN" sz="2400" dirty="0" smtClean="0">
                <a:latin typeface="Andalus" pitchFamily="18" charset="-78"/>
                <a:cs typeface="Andalus" pitchFamily="18" charset="-78"/>
              </a:rPr>
              <a:t>	</a:t>
            </a:r>
            <a:endParaRPr lang="en-IN" dirty="0">
              <a:latin typeface="Andalus" pitchFamily="18" charset="-78"/>
              <a:cs typeface="Andalus" pitchFamily="18" charset="-7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chemeClr val="accent2">
                    <a:lumMod val="50000"/>
                  </a:schemeClr>
                </a:solidFill>
                <a:latin typeface="Algerian" pitchFamily="82" charset="0"/>
              </a:rPr>
              <a:t>Diseases in relation to </a:t>
            </a:r>
            <a:r>
              <a:rPr lang="en-US" sz="3200" dirty="0" err="1" smtClean="0">
                <a:solidFill>
                  <a:schemeClr val="accent2">
                    <a:lumMod val="50000"/>
                  </a:schemeClr>
                </a:solidFill>
                <a:latin typeface="Algerian" pitchFamily="82" charset="0"/>
              </a:rPr>
              <a:t>grahani</a:t>
            </a:r>
            <a:endParaRPr lang="en-IN" sz="3200" dirty="0"/>
          </a:p>
        </p:txBody>
      </p:sp>
      <p:sp>
        <p:nvSpPr>
          <p:cNvPr id="3" name="Content Placeholder 2"/>
          <p:cNvSpPr>
            <a:spLocks noGrp="1"/>
          </p:cNvSpPr>
          <p:nvPr>
            <p:ph sz="half" idx="1"/>
          </p:nvPr>
        </p:nvSpPr>
        <p:spPr/>
        <p:txBody>
          <a:bodyPr>
            <a:normAutofit fontScale="77500" lnSpcReduction="20000"/>
          </a:bodyPr>
          <a:lstStyle/>
          <a:p>
            <a:r>
              <a:rPr lang="en-IN" sz="3100" dirty="0" err="1" smtClean="0">
                <a:solidFill>
                  <a:schemeClr val="accent6">
                    <a:lumMod val="50000"/>
                  </a:schemeClr>
                </a:solidFill>
                <a:latin typeface="Andalus" pitchFamily="18" charset="-78"/>
                <a:cs typeface="Andalus" pitchFamily="18" charset="-78"/>
              </a:rPr>
              <a:t>Hirschsprung</a:t>
            </a:r>
            <a:r>
              <a:rPr lang="en-IN" sz="3100" dirty="0" smtClean="0">
                <a:solidFill>
                  <a:schemeClr val="accent6">
                    <a:lumMod val="50000"/>
                  </a:schemeClr>
                </a:solidFill>
                <a:latin typeface="Andalus" pitchFamily="18" charset="-78"/>
                <a:cs typeface="Andalus" pitchFamily="18" charset="-78"/>
              </a:rPr>
              <a:t> disease</a:t>
            </a:r>
          </a:p>
          <a:p>
            <a:endParaRPr lang="en-IN" dirty="0" smtClean="0">
              <a:latin typeface="Andalus" pitchFamily="18" charset="-78"/>
              <a:cs typeface="Andalus" pitchFamily="18" charset="-78"/>
            </a:endParaRPr>
          </a:p>
          <a:p>
            <a:endParaRPr lang="en-IN" dirty="0" smtClean="0">
              <a:latin typeface="Andalus" pitchFamily="18" charset="-78"/>
              <a:cs typeface="Andalus" pitchFamily="18" charset="-78"/>
            </a:endParaRPr>
          </a:p>
          <a:p>
            <a:endParaRPr lang="en-IN" dirty="0" smtClean="0">
              <a:latin typeface="Andalus" pitchFamily="18" charset="-78"/>
              <a:cs typeface="Andalus" pitchFamily="18" charset="-78"/>
            </a:endParaRPr>
          </a:p>
          <a:p>
            <a:pPr>
              <a:buNone/>
            </a:pPr>
            <a:r>
              <a:rPr lang="en-IN" dirty="0" smtClean="0">
                <a:latin typeface="Andalus" pitchFamily="18" charset="-78"/>
                <a:cs typeface="Andalus" pitchFamily="18" charset="-78"/>
              </a:rPr>
              <a:t> </a:t>
            </a:r>
          </a:p>
          <a:p>
            <a:r>
              <a:rPr lang="en-IN" sz="3100" dirty="0" smtClean="0">
                <a:solidFill>
                  <a:schemeClr val="accent6">
                    <a:lumMod val="50000"/>
                  </a:schemeClr>
                </a:solidFill>
                <a:latin typeface="Andalus" pitchFamily="18" charset="-78"/>
                <a:cs typeface="Andalus" pitchFamily="18" charset="-78"/>
              </a:rPr>
              <a:t>Whipple disease </a:t>
            </a:r>
          </a:p>
          <a:p>
            <a:pPr>
              <a:buNone/>
            </a:pPr>
            <a:r>
              <a:rPr lang="en-US" dirty="0" smtClean="0">
                <a:latin typeface="Andalus" pitchFamily="18" charset="-78"/>
                <a:cs typeface="Andalus" pitchFamily="18" charset="-78"/>
              </a:rPr>
              <a:t>      (</a:t>
            </a:r>
            <a:r>
              <a:rPr lang="en-IN" dirty="0" err="1" smtClean="0">
                <a:latin typeface="Andalus" pitchFamily="18" charset="-78"/>
                <a:cs typeface="Andalus" pitchFamily="18" charset="-78"/>
              </a:rPr>
              <a:t>Tropheryma</a:t>
            </a:r>
            <a:r>
              <a:rPr lang="en-IN" dirty="0" smtClean="0">
                <a:latin typeface="Andalus" pitchFamily="18" charset="-78"/>
                <a:cs typeface="Andalus" pitchFamily="18" charset="-78"/>
              </a:rPr>
              <a:t> </a:t>
            </a:r>
            <a:r>
              <a:rPr lang="en-IN" dirty="0" err="1" smtClean="0">
                <a:latin typeface="Andalus" pitchFamily="18" charset="-78"/>
                <a:cs typeface="Andalus" pitchFamily="18" charset="-78"/>
              </a:rPr>
              <a:t>whipplei</a:t>
            </a:r>
            <a:r>
              <a:rPr lang="en-IN" dirty="0" smtClean="0">
                <a:latin typeface="Andalus" pitchFamily="18" charset="-78"/>
                <a:cs typeface="Andalus" pitchFamily="18" charset="-78"/>
              </a:rPr>
              <a:t> )</a:t>
            </a:r>
            <a:endParaRPr lang="en-IN" dirty="0">
              <a:latin typeface="Andalus" pitchFamily="18" charset="-78"/>
              <a:cs typeface="Andalus" pitchFamily="18" charset="-78"/>
            </a:endParaRPr>
          </a:p>
        </p:txBody>
      </p:sp>
      <p:sp>
        <p:nvSpPr>
          <p:cNvPr id="4" name="Content Placeholder 3"/>
          <p:cNvSpPr>
            <a:spLocks noGrp="1"/>
          </p:cNvSpPr>
          <p:nvPr>
            <p:ph sz="half" idx="2"/>
          </p:nvPr>
        </p:nvSpPr>
        <p:spPr/>
        <p:txBody>
          <a:bodyPr>
            <a:normAutofit fontScale="77500" lnSpcReduction="20000"/>
          </a:bodyPr>
          <a:lstStyle/>
          <a:p>
            <a:r>
              <a:rPr lang="en-IN" dirty="0" err="1" smtClean="0">
                <a:latin typeface="Andalus" pitchFamily="18" charset="-78"/>
                <a:cs typeface="Andalus" pitchFamily="18" charset="-78"/>
              </a:rPr>
              <a:t>Hirschsprung</a:t>
            </a:r>
            <a:r>
              <a:rPr lang="en-IN" dirty="0" smtClean="0">
                <a:latin typeface="Andalus" pitchFamily="18" charset="-78"/>
                <a:cs typeface="Andalus" pitchFamily="18" charset="-78"/>
              </a:rPr>
              <a:t> disease is </a:t>
            </a:r>
            <a:r>
              <a:rPr lang="en-IN" dirty="0" smtClean="0">
                <a:solidFill>
                  <a:srgbClr val="002060"/>
                </a:solidFill>
                <a:latin typeface="Andalus" pitchFamily="18" charset="-78"/>
                <a:cs typeface="Andalus" pitchFamily="18" charset="-78"/>
              </a:rPr>
              <a:t>an intestinal disorder characterized by the absence of nerves in parts of the intestine</a:t>
            </a:r>
            <a:r>
              <a:rPr lang="en-IN" dirty="0" smtClean="0">
                <a:latin typeface="Andalus" pitchFamily="18" charset="-78"/>
                <a:cs typeface="Andalus" pitchFamily="18" charset="-78"/>
              </a:rPr>
              <a:t>.  (embryonic development defect).</a:t>
            </a:r>
          </a:p>
          <a:p>
            <a:r>
              <a:rPr lang="en-IN" dirty="0" smtClean="0">
                <a:latin typeface="Andalus" pitchFamily="18" charset="-78"/>
                <a:cs typeface="Andalus" pitchFamily="18" charset="-78"/>
              </a:rPr>
              <a:t>Whipple disease is a </a:t>
            </a:r>
            <a:r>
              <a:rPr lang="en-IN" b="1" dirty="0" smtClean="0">
                <a:latin typeface="Andalus" pitchFamily="18" charset="-78"/>
                <a:cs typeface="Andalus" pitchFamily="18" charset="-78"/>
              </a:rPr>
              <a:t>rare bacterial infection</a:t>
            </a:r>
            <a:r>
              <a:rPr lang="en-IN" dirty="0" smtClean="0">
                <a:latin typeface="Andalus" pitchFamily="18" charset="-78"/>
                <a:cs typeface="Andalus" pitchFamily="18" charset="-78"/>
              </a:rPr>
              <a:t> that most often affects your joints and digestive system. Whipple disease interferes with normal digestion by impairing the breakdown of foods, and hampering your body's ability to absorb nutrients, such as fats and carbohydrates</a:t>
            </a:r>
            <a:endParaRPr lang="en-IN" dirty="0">
              <a:latin typeface="Andalus" pitchFamily="18" charset="-78"/>
              <a:cs typeface="Andalus" pitchFamily="18" charset="-7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chemeClr val="accent2">
                    <a:lumMod val="50000"/>
                  </a:schemeClr>
                </a:solidFill>
                <a:latin typeface="Algerian" pitchFamily="82" charset="0"/>
              </a:rPr>
              <a:t>Diseases in relation to </a:t>
            </a:r>
            <a:r>
              <a:rPr lang="en-US" sz="3200" dirty="0" err="1" smtClean="0">
                <a:solidFill>
                  <a:schemeClr val="accent2">
                    <a:lumMod val="50000"/>
                  </a:schemeClr>
                </a:solidFill>
                <a:latin typeface="Algerian" pitchFamily="82" charset="0"/>
              </a:rPr>
              <a:t>grahani</a:t>
            </a:r>
            <a:endParaRPr lang="en-IN" sz="3200" dirty="0"/>
          </a:p>
        </p:txBody>
      </p:sp>
      <p:sp>
        <p:nvSpPr>
          <p:cNvPr id="3" name="Content Placeholder 2"/>
          <p:cNvSpPr>
            <a:spLocks noGrp="1"/>
          </p:cNvSpPr>
          <p:nvPr>
            <p:ph sz="half" idx="1"/>
          </p:nvPr>
        </p:nvSpPr>
        <p:spPr/>
        <p:txBody>
          <a:bodyPr>
            <a:normAutofit fontScale="70000" lnSpcReduction="20000"/>
          </a:bodyPr>
          <a:lstStyle/>
          <a:p>
            <a:r>
              <a:rPr lang="en-IN" sz="3800" dirty="0" smtClean="0">
                <a:solidFill>
                  <a:schemeClr val="accent6">
                    <a:lumMod val="50000"/>
                  </a:schemeClr>
                </a:solidFill>
                <a:latin typeface="Andalus" pitchFamily="18" charset="-78"/>
                <a:cs typeface="Andalus" pitchFamily="18" charset="-78"/>
              </a:rPr>
              <a:t>Short bowel syndrome</a:t>
            </a:r>
          </a:p>
          <a:p>
            <a:pPr>
              <a:buNone/>
            </a:pPr>
            <a:r>
              <a:rPr lang="en-IN" dirty="0" smtClean="0"/>
              <a:t>	</a:t>
            </a:r>
            <a:r>
              <a:rPr lang="en-IN" dirty="0" err="1" smtClean="0">
                <a:latin typeface="Andalus" pitchFamily="18" charset="-78"/>
                <a:cs typeface="Andalus" pitchFamily="18" charset="-78"/>
              </a:rPr>
              <a:t>Diarrhea</a:t>
            </a:r>
            <a:r>
              <a:rPr lang="en-IN" dirty="0" smtClean="0">
                <a:latin typeface="Andalus" pitchFamily="18" charset="-78"/>
                <a:cs typeface="Andalus" pitchFamily="18" charset="-78"/>
              </a:rPr>
              <a:t>, Greasy, foul-smelling stools, Fatigue, Weight loss, Malnutrition, Swelling (</a:t>
            </a:r>
            <a:r>
              <a:rPr lang="en-IN" dirty="0" err="1" smtClean="0">
                <a:latin typeface="Andalus" pitchFamily="18" charset="-78"/>
                <a:cs typeface="Andalus" pitchFamily="18" charset="-78"/>
              </a:rPr>
              <a:t>edema</a:t>
            </a:r>
            <a:r>
              <a:rPr lang="en-IN" dirty="0" smtClean="0">
                <a:latin typeface="Andalus" pitchFamily="18" charset="-78"/>
                <a:cs typeface="Andalus" pitchFamily="18" charset="-78"/>
              </a:rPr>
              <a:t>) in the lower extremities</a:t>
            </a:r>
          </a:p>
          <a:p>
            <a:pPr>
              <a:buNone/>
            </a:pPr>
            <a:endParaRPr lang="en-IN" sz="3800" dirty="0" smtClean="0">
              <a:latin typeface="Andalus" pitchFamily="18" charset="-78"/>
              <a:cs typeface="Andalus" pitchFamily="18" charset="-78"/>
            </a:endParaRPr>
          </a:p>
          <a:p>
            <a:r>
              <a:rPr lang="en-IN" sz="3800" dirty="0" err="1" smtClean="0">
                <a:solidFill>
                  <a:schemeClr val="accent6">
                    <a:lumMod val="50000"/>
                  </a:schemeClr>
                </a:solidFill>
                <a:latin typeface="Andalus" pitchFamily="18" charset="-78"/>
                <a:cs typeface="Andalus" pitchFamily="18" charset="-78"/>
              </a:rPr>
              <a:t>Malabsorption</a:t>
            </a:r>
            <a:r>
              <a:rPr lang="en-IN" sz="3800" dirty="0" smtClean="0">
                <a:solidFill>
                  <a:schemeClr val="accent6">
                    <a:lumMod val="50000"/>
                  </a:schemeClr>
                </a:solidFill>
                <a:latin typeface="Andalus" pitchFamily="18" charset="-78"/>
                <a:cs typeface="Andalus" pitchFamily="18" charset="-78"/>
              </a:rPr>
              <a:t> syndrome</a:t>
            </a:r>
            <a:r>
              <a:rPr lang="en-IN" sz="3800" dirty="0" smtClean="0">
                <a:solidFill>
                  <a:schemeClr val="accent6">
                    <a:lumMod val="50000"/>
                  </a:schemeClr>
                </a:solidFill>
              </a:rPr>
              <a:t> </a:t>
            </a:r>
          </a:p>
          <a:p>
            <a:pPr>
              <a:buNone/>
            </a:pPr>
            <a:r>
              <a:rPr lang="en-IN" dirty="0" smtClean="0">
                <a:latin typeface="Andalus" pitchFamily="18" charset="-78"/>
                <a:cs typeface="Andalus" pitchFamily="18" charset="-78"/>
              </a:rPr>
              <a:t>	Symptoms include weight loss, bloating and sometimes diarrhoea. Eventually, the brain, nervous system, bones, liver and other organs can be affected.</a:t>
            </a:r>
            <a:endParaRPr lang="en-IN" dirty="0">
              <a:latin typeface="Andalus" pitchFamily="18" charset="-78"/>
              <a:cs typeface="Andalus" pitchFamily="18" charset="-78"/>
            </a:endParaRPr>
          </a:p>
        </p:txBody>
      </p:sp>
      <p:sp>
        <p:nvSpPr>
          <p:cNvPr id="4" name="Content Placeholder 3"/>
          <p:cNvSpPr>
            <a:spLocks noGrp="1"/>
          </p:cNvSpPr>
          <p:nvPr>
            <p:ph sz="half" idx="2"/>
          </p:nvPr>
        </p:nvSpPr>
        <p:spPr/>
        <p:txBody>
          <a:bodyPr>
            <a:noAutofit/>
          </a:bodyPr>
          <a:lstStyle/>
          <a:p>
            <a:r>
              <a:rPr lang="en-IN" sz="2000" dirty="0" smtClean="0">
                <a:latin typeface="Andalus" pitchFamily="18" charset="-78"/>
                <a:cs typeface="Andalus" pitchFamily="18" charset="-78"/>
              </a:rPr>
              <a:t>Short bowel syndrome is a </a:t>
            </a:r>
            <a:r>
              <a:rPr lang="en-IN" sz="2000" b="1" dirty="0" smtClean="0">
                <a:latin typeface="Andalus" pitchFamily="18" charset="-78"/>
                <a:cs typeface="Andalus" pitchFamily="18" charset="-78"/>
              </a:rPr>
              <a:t>condition in which your body is unable to absorb enough nutrients from the foods you eat</a:t>
            </a:r>
            <a:r>
              <a:rPr lang="en-IN" sz="2000" dirty="0" smtClean="0">
                <a:latin typeface="Andalus" pitchFamily="18" charset="-78"/>
                <a:cs typeface="Andalus" pitchFamily="18" charset="-78"/>
              </a:rPr>
              <a:t> because you don't have enough small intestine.</a:t>
            </a:r>
            <a:endParaRPr lang="en-IN" sz="2000" b="1" dirty="0" smtClean="0">
              <a:latin typeface="Andalus" pitchFamily="18" charset="-78"/>
              <a:cs typeface="Andalus" pitchFamily="18" charset="-78"/>
            </a:endParaRPr>
          </a:p>
          <a:p>
            <a:r>
              <a:rPr lang="en-IN" sz="2000" b="1" dirty="0" err="1" smtClean="0">
                <a:latin typeface="Andalus" pitchFamily="18" charset="-78"/>
                <a:cs typeface="Andalus" pitchFamily="18" charset="-78"/>
              </a:rPr>
              <a:t>Malabsorption</a:t>
            </a:r>
            <a:r>
              <a:rPr lang="en-IN" sz="2000" b="1" dirty="0" smtClean="0">
                <a:latin typeface="Andalus" pitchFamily="18" charset="-78"/>
                <a:cs typeface="Andalus" pitchFamily="18" charset="-78"/>
              </a:rPr>
              <a:t> syndrome</a:t>
            </a:r>
            <a:r>
              <a:rPr lang="en-IN" sz="2000" dirty="0" smtClean="0">
                <a:latin typeface="Andalus" pitchFamily="18" charset="-78"/>
                <a:cs typeface="Andalus" pitchFamily="18" charset="-78"/>
              </a:rPr>
              <a:t> refers to a number of disorders in which the small intestine is unable to absorb enough nutrients</a:t>
            </a:r>
            <a:endParaRPr lang="en-IN" sz="2000" dirty="0">
              <a:latin typeface="Andalus" pitchFamily="18" charset="-78"/>
              <a:cs typeface="Andalus" pitchFamily="18"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600" b="1" dirty="0" smtClean="0">
                <a:solidFill>
                  <a:schemeClr val="accent6">
                    <a:lumMod val="50000"/>
                  </a:schemeClr>
                </a:solidFill>
                <a:latin typeface="Algerian" pitchFamily="82" charset="0"/>
              </a:rPr>
              <a:t>Irritable Bowel Syndrome (IBS)</a:t>
            </a:r>
            <a:endParaRPr lang="en-IN" sz="3600" dirty="0"/>
          </a:p>
        </p:txBody>
      </p:sp>
      <p:sp>
        <p:nvSpPr>
          <p:cNvPr id="3" name="Content Placeholder 2"/>
          <p:cNvSpPr>
            <a:spLocks noGrp="1"/>
          </p:cNvSpPr>
          <p:nvPr>
            <p:ph idx="1"/>
          </p:nvPr>
        </p:nvSpPr>
        <p:spPr/>
        <p:txBody>
          <a:bodyPr>
            <a:normAutofit/>
          </a:bodyPr>
          <a:lstStyle/>
          <a:p>
            <a:pPr algn="just">
              <a:buNone/>
            </a:pPr>
            <a:endParaRPr lang="en-IN" sz="2400" dirty="0" smtClean="0">
              <a:latin typeface="Andalus" pitchFamily="18" charset="-78"/>
              <a:cs typeface="Andalus" pitchFamily="18" charset="-78"/>
            </a:endParaRPr>
          </a:p>
          <a:p>
            <a:pPr algn="just"/>
            <a:r>
              <a:rPr lang="en-IN" sz="2800" dirty="0" smtClean="0">
                <a:latin typeface="Andalus" pitchFamily="18" charset="-78"/>
                <a:cs typeface="Andalus" pitchFamily="18" charset="-78"/>
              </a:rPr>
              <a:t>Irritable bowel syndrome (IBS) affects </a:t>
            </a:r>
            <a:r>
              <a:rPr lang="en-IN" sz="2800" dirty="0" smtClean="0">
                <a:solidFill>
                  <a:schemeClr val="accent2">
                    <a:lumMod val="75000"/>
                  </a:schemeClr>
                </a:solidFill>
                <a:latin typeface="Andalus" pitchFamily="18" charset="-78"/>
                <a:cs typeface="Andalus" pitchFamily="18" charset="-78"/>
              </a:rPr>
              <a:t>between 6–18% of people worldwide</a:t>
            </a:r>
            <a:r>
              <a:rPr lang="en-IN" sz="2800" dirty="0" smtClean="0">
                <a:latin typeface="Andalus" pitchFamily="18" charset="-78"/>
                <a:cs typeface="Andalus" pitchFamily="18" charset="-78"/>
              </a:rPr>
              <a:t>.</a:t>
            </a:r>
          </a:p>
          <a:p>
            <a:pPr lvl="0" algn="just"/>
            <a:r>
              <a:rPr lang="en-IN" sz="2800" dirty="0" smtClean="0">
                <a:latin typeface="Andalus" pitchFamily="18" charset="-78"/>
                <a:cs typeface="Andalus" pitchFamily="18" charset="-78"/>
              </a:rPr>
              <a:t>This condition involves changes in frequency or form of bowel movements and lower abdominal pain .</a:t>
            </a:r>
          </a:p>
          <a:p>
            <a:pPr lvl="0" algn="just"/>
            <a:r>
              <a:rPr lang="en-IN" sz="2800" dirty="0" smtClean="0">
                <a:latin typeface="Andalus" pitchFamily="18" charset="-78"/>
                <a:cs typeface="Andalus" pitchFamily="18" charset="-78"/>
              </a:rPr>
              <a:t>Diet, stress, poor sleep and changes in gut bacteria may all trigger symptoms</a:t>
            </a:r>
            <a:r>
              <a:rPr lang="en-IN" sz="2400" dirty="0" smtClean="0">
                <a:latin typeface="Andalus" pitchFamily="18" charset="-78"/>
                <a:cs typeface="Andalus" pitchFamily="18" charset="-78"/>
              </a:rPr>
              <a:t>.</a:t>
            </a:r>
          </a:p>
          <a:p>
            <a:endParaRPr lang="en-I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600" b="1" dirty="0" smtClean="0">
                <a:solidFill>
                  <a:schemeClr val="accent6">
                    <a:lumMod val="50000"/>
                  </a:schemeClr>
                </a:solidFill>
                <a:latin typeface="Algerian" pitchFamily="82" charset="0"/>
              </a:rPr>
              <a:t>Irritable Bowel Syndrome (IBS)</a:t>
            </a:r>
            <a:endParaRPr lang="en-IN" sz="3600" dirty="0"/>
          </a:p>
        </p:txBody>
      </p:sp>
      <p:sp>
        <p:nvSpPr>
          <p:cNvPr id="3" name="Content Placeholder 2"/>
          <p:cNvSpPr>
            <a:spLocks noGrp="1"/>
          </p:cNvSpPr>
          <p:nvPr>
            <p:ph idx="1"/>
          </p:nvPr>
        </p:nvSpPr>
        <p:spPr/>
        <p:txBody>
          <a:bodyPr>
            <a:normAutofit fontScale="77500" lnSpcReduction="20000"/>
          </a:bodyPr>
          <a:lstStyle/>
          <a:p>
            <a:pPr lvl="0"/>
            <a:r>
              <a:rPr lang="en-IN" b="1" dirty="0" smtClean="0">
                <a:solidFill>
                  <a:srgbClr val="C00000"/>
                </a:solidFill>
                <a:latin typeface="Andalus" pitchFamily="18" charset="-78"/>
                <a:cs typeface="Andalus" pitchFamily="18" charset="-78"/>
              </a:rPr>
              <a:t>Pain and Cramping</a:t>
            </a:r>
            <a:endParaRPr lang="en-IN" dirty="0" smtClean="0">
              <a:solidFill>
                <a:srgbClr val="C00000"/>
              </a:solidFill>
              <a:latin typeface="Andalus" pitchFamily="18" charset="-78"/>
              <a:cs typeface="Andalus" pitchFamily="18" charset="-78"/>
            </a:endParaRPr>
          </a:p>
          <a:p>
            <a:pPr lvl="0"/>
            <a:r>
              <a:rPr lang="en-IN" dirty="0" smtClean="0">
                <a:solidFill>
                  <a:srgbClr val="7030A0"/>
                </a:solidFill>
                <a:latin typeface="Andalus" pitchFamily="18" charset="-78"/>
                <a:cs typeface="Andalus" pitchFamily="18" charset="-78"/>
              </a:rPr>
              <a:t>Abdominal pain </a:t>
            </a:r>
            <a:r>
              <a:rPr lang="en-IN" dirty="0" smtClean="0">
                <a:latin typeface="Andalus" pitchFamily="18" charset="-78"/>
                <a:cs typeface="Andalus" pitchFamily="18" charset="-78"/>
              </a:rPr>
              <a:t>is the most common symptom and a key factor in diagnosis.</a:t>
            </a:r>
          </a:p>
          <a:p>
            <a:pPr lvl="0"/>
            <a:r>
              <a:rPr lang="en-IN" dirty="0" smtClean="0">
                <a:latin typeface="Andalus" pitchFamily="18" charset="-78"/>
                <a:cs typeface="Andalus" pitchFamily="18" charset="-78"/>
              </a:rPr>
              <a:t>Normally, your gut and brain work together to control digestion. This happens </a:t>
            </a:r>
            <a:r>
              <a:rPr lang="en-IN" dirty="0" smtClean="0">
                <a:solidFill>
                  <a:srgbClr val="7030A0"/>
                </a:solidFill>
                <a:latin typeface="Andalus" pitchFamily="18" charset="-78"/>
                <a:cs typeface="Andalus" pitchFamily="18" charset="-78"/>
              </a:rPr>
              <a:t>via hormones, nerves and signals released by the good bacteria that live in your gut.</a:t>
            </a:r>
          </a:p>
          <a:p>
            <a:pPr lvl="0"/>
            <a:r>
              <a:rPr lang="en-IN" dirty="0" smtClean="0">
                <a:latin typeface="Andalus" pitchFamily="18" charset="-78"/>
                <a:cs typeface="Andalus" pitchFamily="18" charset="-78"/>
              </a:rPr>
              <a:t>In IBS, these cooperative signals become distorted, leading to </a:t>
            </a:r>
            <a:r>
              <a:rPr lang="en-IN" dirty="0" smtClean="0">
                <a:solidFill>
                  <a:srgbClr val="7030A0"/>
                </a:solidFill>
                <a:latin typeface="Andalus" pitchFamily="18" charset="-78"/>
                <a:cs typeface="Andalus" pitchFamily="18" charset="-78"/>
              </a:rPr>
              <a:t>uncoordinated and painful tension in the muscles of the digestive tract .</a:t>
            </a:r>
          </a:p>
          <a:p>
            <a:pPr lvl="0"/>
            <a:r>
              <a:rPr lang="en-IN" dirty="0" smtClean="0">
                <a:latin typeface="Andalus" pitchFamily="18" charset="-78"/>
                <a:cs typeface="Andalus" pitchFamily="18" charset="-78"/>
              </a:rPr>
              <a:t>This pain usually occurs in </a:t>
            </a:r>
            <a:r>
              <a:rPr lang="en-IN" dirty="0" smtClean="0">
                <a:solidFill>
                  <a:srgbClr val="7030A0"/>
                </a:solidFill>
                <a:latin typeface="Andalus" pitchFamily="18" charset="-78"/>
                <a:cs typeface="Andalus" pitchFamily="18" charset="-78"/>
              </a:rPr>
              <a:t>the lower abdomen </a:t>
            </a:r>
            <a:r>
              <a:rPr lang="en-IN" dirty="0" smtClean="0">
                <a:latin typeface="Andalus" pitchFamily="18" charset="-78"/>
                <a:cs typeface="Andalus" pitchFamily="18" charset="-78"/>
              </a:rPr>
              <a:t>or the entire abdomen but is less likely to be in the upper abdomen alone. Pain typically decreases following a bowel movement .</a:t>
            </a:r>
          </a:p>
          <a:p>
            <a:endParaRPr lang="en-IN"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600" b="1" dirty="0" smtClean="0">
                <a:solidFill>
                  <a:schemeClr val="accent6">
                    <a:lumMod val="50000"/>
                  </a:schemeClr>
                </a:solidFill>
                <a:latin typeface="Algerian" pitchFamily="82" charset="0"/>
              </a:rPr>
              <a:t>Irritable Bowel Syndrome (IBS)</a:t>
            </a:r>
            <a:endParaRPr lang="en-IN" sz="3600" dirty="0"/>
          </a:p>
        </p:txBody>
      </p:sp>
      <p:sp>
        <p:nvSpPr>
          <p:cNvPr id="3" name="Content Placeholder 2"/>
          <p:cNvSpPr>
            <a:spLocks noGrp="1"/>
          </p:cNvSpPr>
          <p:nvPr>
            <p:ph idx="1"/>
          </p:nvPr>
        </p:nvSpPr>
        <p:spPr/>
        <p:txBody>
          <a:bodyPr>
            <a:normAutofit fontScale="85000" lnSpcReduction="10000"/>
          </a:bodyPr>
          <a:lstStyle/>
          <a:p>
            <a:pPr lvl="0"/>
            <a:r>
              <a:rPr lang="en-IN" b="1" dirty="0" err="1" smtClean="0">
                <a:solidFill>
                  <a:srgbClr val="C00000"/>
                </a:solidFill>
                <a:latin typeface="Andalus" pitchFamily="18" charset="-78"/>
                <a:cs typeface="Andalus" pitchFamily="18" charset="-78"/>
              </a:rPr>
              <a:t>Diarrhea</a:t>
            </a:r>
            <a:endParaRPr lang="en-IN" b="1" dirty="0" smtClean="0">
              <a:solidFill>
                <a:srgbClr val="C00000"/>
              </a:solidFill>
              <a:latin typeface="Andalus" pitchFamily="18" charset="-78"/>
              <a:cs typeface="Andalus" pitchFamily="18" charset="-78"/>
            </a:endParaRPr>
          </a:p>
          <a:p>
            <a:pPr lvl="0"/>
            <a:r>
              <a:rPr lang="en-IN" dirty="0" err="1" smtClean="0">
                <a:latin typeface="Andalus" pitchFamily="18" charset="-78"/>
                <a:cs typeface="Andalus" pitchFamily="18" charset="-78"/>
              </a:rPr>
              <a:t>Diarrhea</a:t>
            </a:r>
            <a:r>
              <a:rPr lang="en-IN" dirty="0" smtClean="0">
                <a:latin typeface="Andalus" pitchFamily="18" charset="-78"/>
                <a:cs typeface="Andalus" pitchFamily="18" charset="-78"/>
              </a:rPr>
              <a:t>-predominant IBS is one of the three main types of the disorder. It affects </a:t>
            </a:r>
            <a:r>
              <a:rPr lang="en-IN" b="1" dirty="0" smtClean="0">
                <a:solidFill>
                  <a:srgbClr val="7030A0"/>
                </a:solidFill>
                <a:latin typeface="Andalus" pitchFamily="18" charset="-78"/>
                <a:cs typeface="Andalus" pitchFamily="18" charset="-78"/>
              </a:rPr>
              <a:t>roughly one-third of patients with IBS .</a:t>
            </a:r>
          </a:p>
          <a:p>
            <a:pPr lvl="0"/>
            <a:r>
              <a:rPr lang="en-IN" dirty="0" smtClean="0">
                <a:latin typeface="Andalus" pitchFamily="18" charset="-78"/>
                <a:cs typeface="Andalus" pitchFamily="18" charset="-78"/>
              </a:rPr>
              <a:t>Accelerated bowel transit in IBS can also result in a sudden, immediate urge to have a bowel movement. Some patients describe this as a significant source of stress, even avoiding some </a:t>
            </a:r>
            <a:r>
              <a:rPr lang="en-IN" b="1" dirty="0" smtClean="0">
                <a:solidFill>
                  <a:srgbClr val="7030A0"/>
                </a:solidFill>
                <a:latin typeface="Andalus" pitchFamily="18" charset="-78"/>
                <a:cs typeface="Andalus" pitchFamily="18" charset="-78"/>
              </a:rPr>
              <a:t>social situations for fear of a sudden onset of </a:t>
            </a:r>
            <a:r>
              <a:rPr lang="en-IN" b="1" dirty="0" err="1" smtClean="0">
                <a:solidFill>
                  <a:srgbClr val="7030A0"/>
                </a:solidFill>
                <a:latin typeface="Andalus" pitchFamily="18" charset="-78"/>
                <a:cs typeface="Andalus" pitchFamily="18" charset="-78"/>
              </a:rPr>
              <a:t>diarrhea</a:t>
            </a:r>
            <a:r>
              <a:rPr lang="en-IN" b="1" dirty="0" smtClean="0">
                <a:solidFill>
                  <a:srgbClr val="7030A0"/>
                </a:solidFill>
                <a:latin typeface="Andalus" pitchFamily="18" charset="-78"/>
                <a:cs typeface="Andalus" pitchFamily="18" charset="-78"/>
              </a:rPr>
              <a:t> .</a:t>
            </a:r>
          </a:p>
          <a:p>
            <a:r>
              <a:rPr lang="en-IN" dirty="0" smtClean="0">
                <a:latin typeface="Andalus" pitchFamily="18" charset="-78"/>
                <a:cs typeface="Andalus" pitchFamily="18" charset="-78"/>
              </a:rPr>
              <a:t>Additionally, stool in the </a:t>
            </a:r>
            <a:r>
              <a:rPr lang="en-IN" dirty="0" err="1" smtClean="0">
                <a:latin typeface="Andalus" pitchFamily="18" charset="-78"/>
                <a:cs typeface="Andalus" pitchFamily="18" charset="-78"/>
              </a:rPr>
              <a:t>diarrhea</a:t>
            </a:r>
            <a:r>
              <a:rPr lang="en-IN" dirty="0" smtClean="0">
                <a:latin typeface="Andalus" pitchFamily="18" charset="-78"/>
                <a:cs typeface="Andalus" pitchFamily="18" charset="-78"/>
              </a:rPr>
              <a:t>-predominant type tends to be </a:t>
            </a:r>
            <a:r>
              <a:rPr lang="en-IN" b="1" dirty="0" smtClean="0">
                <a:solidFill>
                  <a:srgbClr val="7030A0"/>
                </a:solidFill>
                <a:latin typeface="Andalus" pitchFamily="18" charset="-78"/>
                <a:cs typeface="Andalus" pitchFamily="18" charset="-78"/>
              </a:rPr>
              <a:t>loose and watery and may contain mucus</a:t>
            </a:r>
            <a:r>
              <a:rPr lang="en-IN" dirty="0" smtClean="0">
                <a:latin typeface="Andalus" pitchFamily="18" charset="-78"/>
                <a:cs typeface="Andalus" pitchFamily="18" charset="-78"/>
              </a:rPr>
              <a:t>.</a:t>
            </a:r>
            <a:endParaRPr lang="en-IN" dirty="0">
              <a:latin typeface="Andalus" pitchFamily="18" charset="-78"/>
              <a:cs typeface="Andalus" pitchFamily="18" charset="-7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600" b="1" dirty="0" smtClean="0">
                <a:solidFill>
                  <a:schemeClr val="accent6">
                    <a:lumMod val="50000"/>
                  </a:schemeClr>
                </a:solidFill>
                <a:latin typeface="Algerian" pitchFamily="82" charset="0"/>
              </a:rPr>
              <a:t>Irritable Bowel Syndrome (IBS)</a:t>
            </a:r>
            <a:endParaRPr lang="en-IN" sz="3600" dirty="0"/>
          </a:p>
        </p:txBody>
      </p:sp>
      <p:sp>
        <p:nvSpPr>
          <p:cNvPr id="3" name="Content Placeholder 2"/>
          <p:cNvSpPr>
            <a:spLocks noGrp="1"/>
          </p:cNvSpPr>
          <p:nvPr>
            <p:ph idx="1"/>
          </p:nvPr>
        </p:nvSpPr>
        <p:spPr>
          <a:xfrm>
            <a:off x="457200" y="1285860"/>
            <a:ext cx="8229600" cy="4840303"/>
          </a:xfrm>
        </p:spPr>
        <p:txBody>
          <a:bodyPr>
            <a:normAutofit fontScale="55000" lnSpcReduction="20000"/>
          </a:bodyPr>
          <a:lstStyle/>
          <a:p>
            <a:pPr lvl="0">
              <a:buNone/>
            </a:pPr>
            <a:r>
              <a:rPr lang="en-IN" sz="1900" b="1" dirty="0" smtClean="0">
                <a:latin typeface="Andalus" pitchFamily="18" charset="-78"/>
                <a:cs typeface="Andalus" pitchFamily="18" charset="-78"/>
              </a:rPr>
              <a:t>	</a:t>
            </a:r>
            <a:r>
              <a:rPr lang="en-IN" sz="5800" b="1" dirty="0" smtClean="0">
                <a:solidFill>
                  <a:srgbClr val="C00000"/>
                </a:solidFill>
                <a:latin typeface="Andalus" pitchFamily="18" charset="-78"/>
                <a:cs typeface="Andalus" pitchFamily="18" charset="-78"/>
              </a:rPr>
              <a:t>Constipation</a:t>
            </a:r>
            <a:r>
              <a:rPr lang="en-IN" sz="3300" dirty="0" smtClean="0">
                <a:latin typeface="Andalus" pitchFamily="18" charset="-78"/>
                <a:cs typeface="Andalus" pitchFamily="18" charset="-78"/>
              </a:rPr>
              <a:t>.</a:t>
            </a:r>
            <a:endParaRPr lang="en-IN" sz="1900" dirty="0" smtClean="0">
              <a:latin typeface="Andalus" pitchFamily="18" charset="-78"/>
              <a:cs typeface="Andalus" pitchFamily="18" charset="-78"/>
            </a:endParaRPr>
          </a:p>
          <a:p>
            <a:pPr lvl="0"/>
            <a:r>
              <a:rPr lang="en-IN" sz="3800" dirty="0" smtClean="0">
                <a:latin typeface="Andalus" pitchFamily="18" charset="-78"/>
                <a:cs typeface="Andalus" pitchFamily="18" charset="-78"/>
              </a:rPr>
              <a:t>Constipation-predominant IBS is the most common type, </a:t>
            </a:r>
            <a:r>
              <a:rPr lang="en-IN" sz="3800" b="1" dirty="0" smtClean="0">
                <a:solidFill>
                  <a:srgbClr val="7030A0"/>
                </a:solidFill>
                <a:latin typeface="Andalus" pitchFamily="18" charset="-78"/>
                <a:cs typeface="Andalus" pitchFamily="18" charset="-78"/>
              </a:rPr>
              <a:t>affecting nearly 50% of people with IBS.</a:t>
            </a:r>
          </a:p>
          <a:p>
            <a:pPr lvl="0"/>
            <a:r>
              <a:rPr lang="en-IN" sz="3800" dirty="0" smtClean="0">
                <a:latin typeface="Andalus" pitchFamily="18" charset="-78"/>
                <a:cs typeface="Andalus" pitchFamily="18" charset="-78"/>
              </a:rPr>
              <a:t>Altered communication between the brain and bowel may speed up or slow down the normal transit time of stool. When transit time slows, the bowel absorbs more water from stool, and it becomes more difficult to pass .</a:t>
            </a:r>
          </a:p>
          <a:p>
            <a:pPr lvl="0"/>
            <a:r>
              <a:rPr lang="en-IN" sz="3800" b="1" dirty="0" smtClean="0">
                <a:solidFill>
                  <a:srgbClr val="7030A0"/>
                </a:solidFill>
                <a:latin typeface="Andalus" pitchFamily="18" charset="-78"/>
                <a:cs typeface="Andalus" pitchFamily="18" charset="-78"/>
              </a:rPr>
              <a:t>Constipation is defined as having fewer than three bowel movements per week </a:t>
            </a:r>
            <a:r>
              <a:rPr lang="en-IN" sz="3800" dirty="0" smtClean="0">
                <a:solidFill>
                  <a:srgbClr val="7030A0"/>
                </a:solidFill>
                <a:latin typeface="Andalus" pitchFamily="18" charset="-78"/>
                <a:cs typeface="Andalus" pitchFamily="18" charset="-78"/>
              </a:rPr>
              <a:t>.</a:t>
            </a:r>
          </a:p>
          <a:p>
            <a:pPr lvl="0"/>
            <a:r>
              <a:rPr lang="en-IN" sz="3800" dirty="0" smtClean="0">
                <a:latin typeface="Andalus" pitchFamily="18" charset="-78"/>
                <a:cs typeface="Andalus" pitchFamily="18" charset="-78"/>
              </a:rPr>
              <a:t>Functional constipation differ describes chronic constipations  from IBS in that it is generally not painful.</a:t>
            </a:r>
          </a:p>
          <a:p>
            <a:pPr lvl="0"/>
            <a:r>
              <a:rPr lang="en-IN" sz="3800" dirty="0" smtClean="0">
                <a:latin typeface="Andalus" pitchFamily="18" charset="-78"/>
                <a:cs typeface="Andalus" pitchFamily="18" charset="-78"/>
              </a:rPr>
              <a:t>Constipation in IBS also often causes a </a:t>
            </a:r>
            <a:r>
              <a:rPr lang="en-IN" sz="3800" b="1" dirty="0" smtClean="0">
                <a:solidFill>
                  <a:srgbClr val="7030A0"/>
                </a:solidFill>
                <a:latin typeface="Andalus" pitchFamily="18" charset="-78"/>
                <a:cs typeface="Andalus" pitchFamily="18" charset="-78"/>
              </a:rPr>
              <a:t>sensation of an incomplete bowel movement</a:t>
            </a:r>
            <a:r>
              <a:rPr lang="en-IN" sz="3800" dirty="0" smtClean="0">
                <a:latin typeface="Andalus" pitchFamily="18" charset="-78"/>
                <a:cs typeface="Andalus" pitchFamily="18" charset="-78"/>
              </a:rPr>
              <a:t>. This leads to unnecessary straining .</a:t>
            </a:r>
          </a:p>
          <a:p>
            <a:pPr lvl="0"/>
            <a:r>
              <a:rPr lang="en-IN" sz="3800" b="1" dirty="0" smtClean="0">
                <a:solidFill>
                  <a:srgbClr val="7030A0"/>
                </a:solidFill>
                <a:latin typeface="Andalus" pitchFamily="18" charset="-78"/>
                <a:cs typeface="Andalus" pitchFamily="18" charset="-78"/>
              </a:rPr>
              <a:t>Along with the usual treatments for IBS, exercise, drinking more water, eating soluble </a:t>
            </a:r>
            <a:r>
              <a:rPr lang="en-IN" sz="3800" b="1" dirty="0" err="1" smtClean="0">
                <a:solidFill>
                  <a:srgbClr val="7030A0"/>
                </a:solidFill>
                <a:latin typeface="Andalus" pitchFamily="18" charset="-78"/>
                <a:cs typeface="Andalus" pitchFamily="18" charset="-78"/>
              </a:rPr>
              <a:t>fiber</a:t>
            </a:r>
            <a:r>
              <a:rPr lang="en-IN" sz="3800" b="1" dirty="0" smtClean="0">
                <a:solidFill>
                  <a:srgbClr val="7030A0"/>
                </a:solidFill>
                <a:latin typeface="Andalus" pitchFamily="18" charset="-78"/>
                <a:cs typeface="Andalus" pitchFamily="18" charset="-78"/>
              </a:rPr>
              <a:t>, taking </a:t>
            </a:r>
            <a:r>
              <a:rPr lang="en-IN" sz="3800" b="1" dirty="0" err="1" smtClean="0">
                <a:solidFill>
                  <a:srgbClr val="7030A0"/>
                </a:solidFill>
                <a:latin typeface="Andalus" pitchFamily="18" charset="-78"/>
                <a:cs typeface="Andalus" pitchFamily="18" charset="-78"/>
              </a:rPr>
              <a:t>probiotics</a:t>
            </a:r>
            <a:r>
              <a:rPr lang="en-IN" sz="3800" b="1" dirty="0" smtClean="0">
                <a:solidFill>
                  <a:srgbClr val="7030A0"/>
                </a:solidFill>
                <a:latin typeface="Andalus" pitchFamily="18" charset="-78"/>
                <a:cs typeface="Andalus" pitchFamily="18" charset="-78"/>
              </a:rPr>
              <a:t> and the limited use of laxatives may help.</a:t>
            </a:r>
          </a:p>
          <a:p>
            <a:endParaRPr lang="en-IN"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600" b="1" dirty="0" smtClean="0">
                <a:solidFill>
                  <a:schemeClr val="accent6">
                    <a:lumMod val="50000"/>
                  </a:schemeClr>
                </a:solidFill>
                <a:latin typeface="Algerian" pitchFamily="82" charset="0"/>
              </a:rPr>
              <a:t>Irritable Bowel Syndrome (IBS)</a:t>
            </a:r>
            <a:endParaRPr lang="en-IN" sz="3600" dirty="0"/>
          </a:p>
        </p:txBody>
      </p:sp>
      <p:sp>
        <p:nvSpPr>
          <p:cNvPr id="3" name="Content Placeholder 2"/>
          <p:cNvSpPr>
            <a:spLocks noGrp="1"/>
          </p:cNvSpPr>
          <p:nvPr>
            <p:ph idx="1"/>
          </p:nvPr>
        </p:nvSpPr>
        <p:spPr/>
        <p:txBody>
          <a:bodyPr>
            <a:normAutofit fontScale="92500" lnSpcReduction="20000"/>
          </a:bodyPr>
          <a:lstStyle/>
          <a:p>
            <a:pPr lvl="0">
              <a:buNone/>
            </a:pPr>
            <a:r>
              <a:rPr lang="en-IN" b="1" dirty="0" smtClean="0">
                <a:solidFill>
                  <a:srgbClr val="C00000"/>
                </a:solidFill>
                <a:latin typeface="Andalus" pitchFamily="18" charset="-78"/>
                <a:cs typeface="Andalus" pitchFamily="18" charset="-78"/>
              </a:rPr>
              <a:t>Alternating Constipation and </a:t>
            </a:r>
            <a:r>
              <a:rPr lang="en-IN" b="1" dirty="0" err="1" smtClean="0">
                <a:solidFill>
                  <a:srgbClr val="C00000"/>
                </a:solidFill>
                <a:latin typeface="Andalus" pitchFamily="18" charset="-78"/>
                <a:cs typeface="Andalus" pitchFamily="18" charset="-78"/>
              </a:rPr>
              <a:t>Diarrhea</a:t>
            </a:r>
            <a:endParaRPr lang="en-IN" dirty="0" smtClean="0">
              <a:solidFill>
                <a:srgbClr val="C00000"/>
              </a:solidFill>
              <a:latin typeface="Andalus" pitchFamily="18" charset="-78"/>
              <a:cs typeface="Andalus" pitchFamily="18" charset="-78"/>
            </a:endParaRPr>
          </a:p>
          <a:p>
            <a:pPr lvl="0"/>
            <a:r>
              <a:rPr lang="en-IN" dirty="0" smtClean="0">
                <a:latin typeface="Andalus" pitchFamily="18" charset="-78"/>
                <a:cs typeface="Andalus" pitchFamily="18" charset="-78"/>
              </a:rPr>
              <a:t>Mixed or alternating constipation and diarrhoea affects about </a:t>
            </a:r>
            <a:r>
              <a:rPr lang="en-IN" dirty="0" smtClean="0">
                <a:solidFill>
                  <a:srgbClr val="7030A0"/>
                </a:solidFill>
                <a:latin typeface="Andalus" pitchFamily="18" charset="-78"/>
                <a:cs typeface="Andalus" pitchFamily="18" charset="-78"/>
              </a:rPr>
              <a:t>20% of patients with </a:t>
            </a:r>
            <a:r>
              <a:rPr lang="en-IN" dirty="0" smtClean="0">
                <a:latin typeface="Andalus" pitchFamily="18" charset="-78"/>
                <a:cs typeface="Andalus" pitchFamily="18" charset="-78"/>
              </a:rPr>
              <a:t>IBS .</a:t>
            </a:r>
          </a:p>
          <a:p>
            <a:pPr lvl="0"/>
            <a:r>
              <a:rPr lang="en-IN" dirty="0" smtClean="0">
                <a:latin typeface="Andalus" pitchFamily="18" charset="-78"/>
                <a:cs typeface="Andalus" pitchFamily="18" charset="-78"/>
              </a:rPr>
              <a:t>Diarrhoea and constipation in IBS involve chronic, </a:t>
            </a:r>
            <a:r>
              <a:rPr lang="en-IN" dirty="0" smtClean="0">
                <a:solidFill>
                  <a:srgbClr val="7030A0"/>
                </a:solidFill>
                <a:latin typeface="Andalus" pitchFamily="18" charset="-78"/>
                <a:cs typeface="Andalus" pitchFamily="18" charset="-78"/>
              </a:rPr>
              <a:t>recurring abdominal pain</a:t>
            </a:r>
            <a:r>
              <a:rPr lang="en-IN" dirty="0" smtClean="0">
                <a:latin typeface="Andalus" pitchFamily="18" charset="-78"/>
                <a:cs typeface="Andalus" pitchFamily="18" charset="-78"/>
              </a:rPr>
              <a:t>. Pain is the most important clue that changes in bowel movements are not related to diet or common, mild infections .</a:t>
            </a:r>
          </a:p>
          <a:p>
            <a:pPr lvl="0"/>
            <a:r>
              <a:rPr lang="en-IN" dirty="0" smtClean="0">
                <a:latin typeface="Andalus" pitchFamily="18" charset="-78"/>
                <a:cs typeface="Andalus" pitchFamily="18" charset="-78"/>
              </a:rPr>
              <a:t>This type of IBS tends to be </a:t>
            </a:r>
            <a:r>
              <a:rPr lang="en-IN" dirty="0" smtClean="0">
                <a:solidFill>
                  <a:srgbClr val="7030A0"/>
                </a:solidFill>
                <a:latin typeface="Andalus" pitchFamily="18" charset="-78"/>
                <a:cs typeface="Andalus" pitchFamily="18" charset="-78"/>
              </a:rPr>
              <a:t>more severe than the others with more frequent and intense symptoms.</a:t>
            </a:r>
          </a:p>
          <a:p>
            <a:endParaRPr lang="en-I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4000" b="1" dirty="0" smtClean="0">
                <a:solidFill>
                  <a:schemeClr val="accent6">
                    <a:lumMod val="50000"/>
                  </a:schemeClr>
                </a:solidFill>
                <a:latin typeface="Algerian" pitchFamily="82" charset="0"/>
              </a:rPr>
              <a:t>Irritable Bowel Syndrome (IBS)</a:t>
            </a:r>
            <a:endParaRPr lang="en-IN" dirty="0"/>
          </a:p>
        </p:txBody>
      </p:sp>
      <p:sp>
        <p:nvSpPr>
          <p:cNvPr id="3" name="Content Placeholder 2"/>
          <p:cNvSpPr>
            <a:spLocks noGrp="1"/>
          </p:cNvSpPr>
          <p:nvPr>
            <p:ph idx="1"/>
          </p:nvPr>
        </p:nvSpPr>
        <p:spPr/>
        <p:txBody>
          <a:bodyPr>
            <a:normAutofit fontScale="85000" lnSpcReduction="10000"/>
          </a:bodyPr>
          <a:lstStyle/>
          <a:p>
            <a:pPr lvl="0">
              <a:buNone/>
            </a:pPr>
            <a:r>
              <a:rPr lang="en-IN" b="1" dirty="0" smtClean="0">
                <a:latin typeface="Andalus" pitchFamily="18" charset="-78"/>
                <a:cs typeface="Andalus" pitchFamily="18" charset="-78"/>
              </a:rPr>
              <a:t>	</a:t>
            </a:r>
            <a:r>
              <a:rPr lang="en-IN" sz="3800" b="1" dirty="0" smtClean="0">
                <a:solidFill>
                  <a:srgbClr val="C00000"/>
                </a:solidFill>
                <a:latin typeface="Andalus" pitchFamily="18" charset="-78"/>
                <a:cs typeface="Andalus" pitchFamily="18" charset="-78"/>
              </a:rPr>
              <a:t>Changes in Bowel Movements</a:t>
            </a:r>
            <a:endParaRPr lang="en-IN" dirty="0" smtClean="0">
              <a:solidFill>
                <a:srgbClr val="C00000"/>
              </a:solidFill>
              <a:latin typeface="Andalus" pitchFamily="18" charset="-78"/>
              <a:cs typeface="Andalus" pitchFamily="18" charset="-78"/>
            </a:endParaRPr>
          </a:p>
          <a:p>
            <a:pPr lvl="0"/>
            <a:r>
              <a:rPr lang="en-IN" dirty="0" smtClean="0">
                <a:latin typeface="Andalus" pitchFamily="18" charset="-78"/>
                <a:cs typeface="Andalus" pitchFamily="18" charset="-78"/>
              </a:rPr>
              <a:t>Slow-moving stool in the intestine often becomes </a:t>
            </a:r>
            <a:r>
              <a:rPr lang="en-IN" b="1" dirty="0" smtClean="0">
                <a:solidFill>
                  <a:srgbClr val="7030A0"/>
                </a:solidFill>
                <a:latin typeface="Andalus" pitchFamily="18" charset="-78"/>
                <a:cs typeface="Andalus" pitchFamily="18" charset="-78"/>
              </a:rPr>
              <a:t>dehydrated as the intestine absorbs water</a:t>
            </a:r>
            <a:r>
              <a:rPr lang="en-IN" dirty="0" smtClean="0">
                <a:latin typeface="Andalus" pitchFamily="18" charset="-78"/>
                <a:cs typeface="Andalus" pitchFamily="18" charset="-78"/>
              </a:rPr>
              <a:t>. In turn, this creates hard stool, which can exacerbate symptoms of constipation.</a:t>
            </a:r>
          </a:p>
          <a:p>
            <a:pPr lvl="0"/>
            <a:r>
              <a:rPr lang="en-IN" dirty="0" smtClean="0">
                <a:latin typeface="Andalus" pitchFamily="18" charset="-78"/>
                <a:cs typeface="Andalus" pitchFamily="18" charset="-78"/>
              </a:rPr>
              <a:t>Prompt movement of stool through the intestine leaves </a:t>
            </a:r>
            <a:r>
              <a:rPr lang="en-IN" b="1" dirty="0" smtClean="0">
                <a:solidFill>
                  <a:srgbClr val="7030A0"/>
                </a:solidFill>
                <a:latin typeface="Andalus" pitchFamily="18" charset="-78"/>
                <a:cs typeface="Andalus" pitchFamily="18" charset="-78"/>
              </a:rPr>
              <a:t>little time for absorption of water and results </a:t>
            </a:r>
            <a:r>
              <a:rPr lang="en-IN" dirty="0" smtClean="0">
                <a:latin typeface="Andalus" pitchFamily="18" charset="-78"/>
                <a:cs typeface="Andalus" pitchFamily="18" charset="-78"/>
              </a:rPr>
              <a:t>in the loose stools characteristic of diarrhoea.</a:t>
            </a:r>
          </a:p>
          <a:p>
            <a:pPr lvl="0"/>
            <a:r>
              <a:rPr lang="en-IN" dirty="0" smtClean="0">
                <a:latin typeface="Andalus" pitchFamily="18" charset="-78"/>
                <a:cs typeface="Andalus" pitchFamily="18" charset="-78"/>
              </a:rPr>
              <a:t>IBS can also cause </a:t>
            </a:r>
            <a:r>
              <a:rPr lang="en-IN" b="1" dirty="0" smtClean="0">
                <a:solidFill>
                  <a:srgbClr val="7030A0"/>
                </a:solidFill>
                <a:latin typeface="Andalus" pitchFamily="18" charset="-78"/>
                <a:cs typeface="Andalus" pitchFamily="18" charset="-78"/>
              </a:rPr>
              <a:t>mucus to accumulate in stool</a:t>
            </a:r>
            <a:r>
              <a:rPr lang="en-IN" dirty="0" smtClean="0">
                <a:latin typeface="Andalus" pitchFamily="18" charset="-78"/>
                <a:cs typeface="Andalus" pitchFamily="18" charset="-78"/>
              </a:rPr>
              <a:t>, which is not usually associated with other causes of constipation.</a:t>
            </a:r>
            <a:endParaRPr lang="en-IN"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600" b="1" dirty="0" smtClean="0">
                <a:solidFill>
                  <a:schemeClr val="accent6">
                    <a:lumMod val="50000"/>
                  </a:schemeClr>
                </a:solidFill>
                <a:latin typeface="Algerian" pitchFamily="82" charset="0"/>
              </a:rPr>
              <a:t>Irritable Bowel Syndrome (IBS)</a:t>
            </a:r>
            <a:endParaRPr lang="en-IN" sz="3600" dirty="0"/>
          </a:p>
        </p:txBody>
      </p:sp>
      <p:sp>
        <p:nvSpPr>
          <p:cNvPr id="3" name="Content Placeholder 2"/>
          <p:cNvSpPr>
            <a:spLocks noGrp="1"/>
          </p:cNvSpPr>
          <p:nvPr>
            <p:ph idx="1"/>
          </p:nvPr>
        </p:nvSpPr>
        <p:spPr/>
        <p:txBody>
          <a:bodyPr>
            <a:normAutofit/>
          </a:bodyPr>
          <a:lstStyle/>
          <a:p>
            <a:pPr lvl="0">
              <a:buNone/>
            </a:pPr>
            <a:r>
              <a:rPr lang="en-IN" b="1" dirty="0" smtClean="0">
                <a:latin typeface="Andalus" pitchFamily="18" charset="-78"/>
                <a:cs typeface="Andalus" pitchFamily="18" charset="-78"/>
              </a:rPr>
              <a:t>	</a:t>
            </a:r>
            <a:r>
              <a:rPr lang="en-IN" b="1" dirty="0" smtClean="0">
                <a:solidFill>
                  <a:srgbClr val="C00000"/>
                </a:solidFill>
                <a:latin typeface="Andalus" pitchFamily="18" charset="-78"/>
                <a:cs typeface="Andalus" pitchFamily="18" charset="-78"/>
              </a:rPr>
              <a:t>Gas and Bloating</a:t>
            </a:r>
            <a:endParaRPr lang="en-IN" dirty="0" smtClean="0">
              <a:solidFill>
                <a:srgbClr val="C00000"/>
              </a:solidFill>
              <a:latin typeface="Andalus" pitchFamily="18" charset="-78"/>
              <a:cs typeface="Andalus" pitchFamily="18" charset="-78"/>
            </a:endParaRPr>
          </a:p>
          <a:p>
            <a:pPr lvl="0"/>
            <a:r>
              <a:rPr lang="en-IN" sz="2800" dirty="0" smtClean="0">
                <a:latin typeface="Andalus" pitchFamily="18" charset="-78"/>
                <a:cs typeface="Andalus" pitchFamily="18" charset="-78"/>
              </a:rPr>
              <a:t>Altered digestion in IBS leads to more </a:t>
            </a:r>
            <a:r>
              <a:rPr lang="en-IN" sz="2800" dirty="0" smtClean="0">
                <a:solidFill>
                  <a:srgbClr val="C00000"/>
                </a:solidFill>
                <a:latin typeface="Andalus" pitchFamily="18" charset="-78"/>
                <a:cs typeface="Andalus" pitchFamily="18" charset="-78"/>
              </a:rPr>
              <a:t>gas production </a:t>
            </a:r>
            <a:r>
              <a:rPr lang="en-IN" sz="2800" dirty="0" smtClean="0">
                <a:latin typeface="Andalus" pitchFamily="18" charset="-78"/>
                <a:cs typeface="Andalus" pitchFamily="18" charset="-78"/>
              </a:rPr>
              <a:t>in the gut. This can cause bloating, which is uncomfortable.</a:t>
            </a:r>
          </a:p>
          <a:p>
            <a:pPr lvl="0"/>
            <a:r>
              <a:rPr lang="en-IN" sz="2800" dirty="0" smtClean="0">
                <a:latin typeface="Andalus" pitchFamily="18" charset="-78"/>
                <a:cs typeface="Andalus" pitchFamily="18" charset="-78"/>
              </a:rPr>
              <a:t>Many with IBS identify bloating as one of the most persistent and nagging symptoms of the disorder.</a:t>
            </a:r>
          </a:p>
          <a:p>
            <a:pPr lvl="0"/>
            <a:r>
              <a:rPr lang="en-IN" sz="2800" dirty="0" smtClean="0">
                <a:latin typeface="Andalus" pitchFamily="18" charset="-78"/>
                <a:cs typeface="Andalus" pitchFamily="18" charset="-78"/>
              </a:rPr>
              <a:t>Avoiding lactose.</a:t>
            </a:r>
            <a:endParaRPr lang="en-IN" dirty="0">
              <a:latin typeface="Andalus" pitchFamily="18" charset="-78"/>
              <a:cs typeface="Andalus" pitchFamily="18" charset="-7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600" b="1" dirty="0" smtClean="0">
                <a:solidFill>
                  <a:schemeClr val="accent6">
                    <a:lumMod val="50000"/>
                  </a:schemeClr>
                </a:solidFill>
                <a:latin typeface="Algerian" pitchFamily="82" charset="0"/>
              </a:rPr>
              <a:t>Irritable Bowel Syndrome (IBS)</a:t>
            </a:r>
            <a:endParaRPr lang="en-IN" sz="3600" dirty="0"/>
          </a:p>
        </p:txBody>
      </p:sp>
      <p:sp>
        <p:nvSpPr>
          <p:cNvPr id="3" name="Content Placeholder 2"/>
          <p:cNvSpPr>
            <a:spLocks noGrp="1"/>
          </p:cNvSpPr>
          <p:nvPr>
            <p:ph idx="1"/>
          </p:nvPr>
        </p:nvSpPr>
        <p:spPr/>
        <p:txBody>
          <a:bodyPr>
            <a:normAutofit fontScale="92500" lnSpcReduction="10000"/>
          </a:bodyPr>
          <a:lstStyle/>
          <a:p>
            <a:pPr lvl="0"/>
            <a:r>
              <a:rPr lang="en-IN" sz="3500" b="1" dirty="0" smtClean="0">
                <a:solidFill>
                  <a:srgbClr val="C00000"/>
                </a:solidFill>
                <a:latin typeface="Andalus" pitchFamily="18" charset="-78"/>
                <a:cs typeface="Andalus" pitchFamily="18" charset="-78"/>
              </a:rPr>
              <a:t>Food Intolerance</a:t>
            </a:r>
            <a:endParaRPr lang="en-IN" sz="3500" dirty="0" smtClean="0">
              <a:solidFill>
                <a:srgbClr val="C00000"/>
              </a:solidFill>
              <a:latin typeface="Andalus" pitchFamily="18" charset="-78"/>
              <a:cs typeface="Andalus" pitchFamily="18" charset="-78"/>
            </a:endParaRPr>
          </a:p>
          <a:p>
            <a:pPr lvl="0"/>
            <a:r>
              <a:rPr lang="en-IN" dirty="0" smtClean="0">
                <a:latin typeface="Andalus" pitchFamily="18" charset="-78"/>
                <a:cs typeface="Andalus" pitchFamily="18" charset="-78"/>
              </a:rPr>
              <a:t>Up to 70% of individuals with IBS report that particular foods trigger symptoms.</a:t>
            </a:r>
          </a:p>
          <a:p>
            <a:pPr lvl="0"/>
            <a:r>
              <a:rPr lang="en-IN" dirty="0" smtClean="0">
                <a:solidFill>
                  <a:srgbClr val="7030A0"/>
                </a:solidFill>
                <a:latin typeface="Andalus" pitchFamily="18" charset="-78"/>
                <a:cs typeface="Andalus" pitchFamily="18" charset="-78"/>
              </a:rPr>
              <a:t>Two-thirds of people with IBS actively avoid certain foods.</a:t>
            </a:r>
            <a:r>
              <a:rPr lang="en-IN" dirty="0" smtClean="0">
                <a:latin typeface="Andalus" pitchFamily="18" charset="-78"/>
                <a:cs typeface="Andalus" pitchFamily="18" charset="-78"/>
              </a:rPr>
              <a:t> Sometimes these individuals exclude multiple foods from the diet.</a:t>
            </a:r>
          </a:p>
          <a:p>
            <a:pPr lvl="0"/>
            <a:r>
              <a:rPr lang="en-IN" dirty="0" smtClean="0">
                <a:latin typeface="Andalus" pitchFamily="18" charset="-78"/>
                <a:cs typeface="Andalus" pitchFamily="18" charset="-78"/>
              </a:rPr>
              <a:t>Why these foods trigger symptoms is unclear. These food intolerances are not allergies, and trigger foods don’t cause measurable differences in digestion.</a:t>
            </a:r>
          </a:p>
          <a:p>
            <a:endParaRPr lang="en-IN"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600" b="1" dirty="0" smtClean="0">
                <a:solidFill>
                  <a:schemeClr val="accent6">
                    <a:lumMod val="50000"/>
                  </a:schemeClr>
                </a:solidFill>
                <a:latin typeface="Algerian" pitchFamily="82" charset="0"/>
              </a:rPr>
              <a:t>Irritable Bowel Syndrome (IBS)</a:t>
            </a:r>
            <a:endParaRPr lang="en-IN" sz="3600" dirty="0"/>
          </a:p>
        </p:txBody>
      </p:sp>
      <p:sp>
        <p:nvSpPr>
          <p:cNvPr id="3" name="Content Placeholder 2"/>
          <p:cNvSpPr>
            <a:spLocks noGrp="1"/>
          </p:cNvSpPr>
          <p:nvPr>
            <p:ph idx="1"/>
          </p:nvPr>
        </p:nvSpPr>
        <p:spPr/>
        <p:txBody>
          <a:bodyPr/>
          <a:lstStyle/>
          <a:p>
            <a:pPr lvl="0"/>
            <a:r>
              <a:rPr lang="en-IN" b="1" dirty="0" smtClean="0">
                <a:solidFill>
                  <a:srgbClr val="C00000"/>
                </a:solidFill>
                <a:latin typeface="Andalus" pitchFamily="18" charset="-78"/>
                <a:cs typeface="Andalus" pitchFamily="18" charset="-78"/>
              </a:rPr>
              <a:t>Fatigue and Difficulty Sleeping</a:t>
            </a:r>
          </a:p>
          <a:p>
            <a:pPr lvl="1">
              <a:buNone/>
            </a:pPr>
            <a:r>
              <a:rPr lang="en-IN" b="1" dirty="0" smtClean="0">
                <a:solidFill>
                  <a:srgbClr val="C00000"/>
                </a:solidFill>
                <a:latin typeface="Andalus" pitchFamily="18" charset="-78"/>
                <a:cs typeface="Andalus" pitchFamily="18" charset="-78"/>
              </a:rPr>
              <a:t>	</a:t>
            </a:r>
            <a:r>
              <a:rPr lang="en-IN" dirty="0" smtClean="0">
                <a:latin typeface="Andalus" pitchFamily="18" charset="-78"/>
                <a:cs typeface="Andalus" pitchFamily="18" charset="-78"/>
              </a:rPr>
              <a:t>Those with IBS are more fatigued and report less refreshing sleep compared to those without it. Fatigue and </a:t>
            </a:r>
            <a:r>
              <a:rPr lang="en-IN" b="1" dirty="0" smtClean="0">
                <a:solidFill>
                  <a:srgbClr val="002060"/>
                </a:solidFill>
                <a:latin typeface="Andalus" pitchFamily="18" charset="-78"/>
                <a:cs typeface="Andalus" pitchFamily="18" charset="-78"/>
              </a:rPr>
              <a:t>poor sleep quality are also related to more severe gastrointestinal symptoms.</a:t>
            </a:r>
          </a:p>
          <a:p>
            <a:endParaRPr lang="en-IN"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600" b="1" dirty="0" smtClean="0">
                <a:solidFill>
                  <a:schemeClr val="accent6">
                    <a:lumMod val="50000"/>
                  </a:schemeClr>
                </a:solidFill>
                <a:latin typeface="Algerian" pitchFamily="82" charset="0"/>
              </a:rPr>
              <a:t>Irritable Bowel Syndrome (IBS)</a:t>
            </a:r>
            <a:endParaRPr lang="en-IN" sz="3600" dirty="0"/>
          </a:p>
        </p:txBody>
      </p:sp>
      <p:sp>
        <p:nvSpPr>
          <p:cNvPr id="3" name="Content Placeholder 2"/>
          <p:cNvSpPr>
            <a:spLocks noGrp="1"/>
          </p:cNvSpPr>
          <p:nvPr>
            <p:ph idx="1"/>
          </p:nvPr>
        </p:nvSpPr>
        <p:spPr/>
        <p:txBody>
          <a:bodyPr>
            <a:normAutofit fontScale="92500" lnSpcReduction="10000"/>
          </a:bodyPr>
          <a:lstStyle/>
          <a:p>
            <a:pPr lvl="0">
              <a:buNone/>
            </a:pPr>
            <a:r>
              <a:rPr lang="en-IN" b="1" dirty="0" smtClean="0">
                <a:latin typeface="Andalus" pitchFamily="18" charset="-78"/>
                <a:cs typeface="Andalus" pitchFamily="18" charset="-78"/>
              </a:rPr>
              <a:t>	</a:t>
            </a:r>
            <a:r>
              <a:rPr lang="en-IN" b="1" dirty="0" smtClean="0">
                <a:solidFill>
                  <a:srgbClr val="C00000"/>
                </a:solidFill>
                <a:latin typeface="Andalus" pitchFamily="18" charset="-78"/>
                <a:cs typeface="Andalus" pitchFamily="18" charset="-78"/>
              </a:rPr>
              <a:t>Anxiety and Depression</a:t>
            </a:r>
            <a:endParaRPr lang="en-IN" dirty="0" smtClean="0">
              <a:solidFill>
                <a:srgbClr val="C00000"/>
              </a:solidFill>
              <a:latin typeface="Andalus" pitchFamily="18" charset="-78"/>
              <a:cs typeface="Andalus" pitchFamily="18" charset="-78"/>
            </a:endParaRPr>
          </a:p>
          <a:p>
            <a:pPr lvl="0"/>
            <a:r>
              <a:rPr lang="en-IN" dirty="0" smtClean="0">
                <a:latin typeface="Andalus" pitchFamily="18" charset="-78"/>
                <a:cs typeface="Andalus" pitchFamily="18" charset="-78"/>
              </a:rPr>
              <a:t>IBS is linked to anxiety and depression, as well</a:t>
            </a:r>
            <a:r>
              <a:rPr lang="en-IN" dirty="0" smtClean="0"/>
              <a:t>.</a:t>
            </a:r>
          </a:p>
          <a:p>
            <a:pPr lvl="0"/>
            <a:r>
              <a:rPr lang="en-IN" dirty="0" smtClean="0">
                <a:latin typeface="Andalus" pitchFamily="18" charset="-78"/>
                <a:cs typeface="Andalus" pitchFamily="18" charset="-78"/>
              </a:rPr>
              <a:t>IBS can produce a </a:t>
            </a:r>
            <a:r>
              <a:rPr lang="en-IN" dirty="0" smtClean="0">
                <a:solidFill>
                  <a:srgbClr val="002060"/>
                </a:solidFill>
                <a:latin typeface="Andalus" pitchFamily="18" charset="-78"/>
                <a:cs typeface="Andalus" pitchFamily="18" charset="-78"/>
              </a:rPr>
              <a:t>vicious cycle of digestive symptoms that increase anxiety and anxiety </a:t>
            </a:r>
            <a:r>
              <a:rPr lang="en-IN" dirty="0" smtClean="0">
                <a:latin typeface="Andalus" pitchFamily="18" charset="-78"/>
                <a:cs typeface="Andalus" pitchFamily="18" charset="-78"/>
              </a:rPr>
              <a:t>that increases digestive symptoms. Tackling anxiety can help reduce other symptoms.</a:t>
            </a:r>
          </a:p>
          <a:p>
            <a:r>
              <a:rPr lang="en-IN" dirty="0" smtClean="0">
                <a:latin typeface="Andalus" pitchFamily="18" charset="-78"/>
                <a:cs typeface="Andalus" pitchFamily="18" charset="-78"/>
              </a:rPr>
              <a:t>People with IBS were over 50% more likely to have an anxiety disorder and over 70% more likely to have a mood disorder, such as depression</a:t>
            </a:r>
            <a:endParaRPr lang="en-IN" dirty="0">
              <a:latin typeface="Andalus" pitchFamily="18" charset="-78"/>
              <a:cs typeface="Andalus" pitchFamily="18" charset="-7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chemeClr val="accent6">
                    <a:lumMod val="50000"/>
                  </a:schemeClr>
                </a:solidFill>
                <a:latin typeface="Algerian" pitchFamily="82" charset="0"/>
              </a:rPr>
              <a:t>GRAHANI ROGA</a:t>
            </a:r>
            <a:endParaRPr lang="en-IN" sz="3600" dirty="0">
              <a:solidFill>
                <a:schemeClr val="accent6">
                  <a:lumMod val="50000"/>
                </a:schemeClr>
              </a:solidFill>
              <a:latin typeface="Algerian" pitchFamily="82" charset="0"/>
            </a:endParaRPr>
          </a:p>
        </p:txBody>
      </p:sp>
      <p:sp>
        <p:nvSpPr>
          <p:cNvPr id="3" name="Content Placeholder 2"/>
          <p:cNvSpPr>
            <a:spLocks noGrp="1"/>
          </p:cNvSpPr>
          <p:nvPr>
            <p:ph idx="1"/>
          </p:nvPr>
        </p:nvSpPr>
        <p:spPr/>
        <p:txBody>
          <a:bodyPr/>
          <a:lstStyle/>
          <a:p>
            <a:pPr>
              <a:buNone/>
            </a:pPr>
            <a:r>
              <a:rPr lang="en-US" sz="2800" b="1" dirty="0" smtClean="0">
                <a:solidFill>
                  <a:srgbClr val="002060"/>
                </a:solidFill>
              </a:rPr>
              <a:t>		</a:t>
            </a:r>
            <a:r>
              <a:rPr lang="hi-IN" sz="2400" b="1" dirty="0" smtClean="0">
                <a:solidFill>
                  <a:srgbClr val="002060"/>
                </a:solidFill>
              </a:rPr>
              <a:t>अधस्तु </a:t>
            </a:r>
            <a:r>
              <a:rPr lang="hi-IN" sz="2400" b="1" dirty="0">
                <a:solidFill>
                  <a:srgbClr val="C00000"/>
                </a:solidFill>
              </a:rPr>
              <a:t>पक्वमामं</a:t>
            </a:r>
            <a:r>
              <a:rPr lang="hi-IN" sz="2400" b="1" dirty="0">
                <a:solidFill>
                  <a:srgbClr val="002060"/>
                </a:solidFill>
              </a:rPr>
              <a:t> वा प्रवृत्तं ग्रहणीगदः</a:t>
            </a:r>
            <a:r>
              <a:rPr lang="en-IN" sz="2400" b="1" dirty="0">
                <a:solidFill>
                  <a:srgbClr val="002060"/>
                </a:solidFill>
              </a:rPr>
              <a:t>|</a:t>
            </a:r>
          </a:p>
          <a:p>
            <a:pPr>
              <a:buNone/>
            </a:pPr>
            <a:r>
              <a:rPr lang="en-US" sz="2400" b="1" dirty="0" smtClean="0">
                <a:solidFill>
                  <a:srgbClr val="002060"/>
                </a:solidFill>
              </a:rPr>
              <a:t>		</a:t>
            </a:r>
            <a:r>
              <a:rPr lang="hi-IN" sz="2400" b="1" dirty="0" smtClean="0">
                <a:solidFill>
                  <a:srgbClr val="002060"/>
                </a:solidFill>
              </a:rPr>
              <a:t>उच्यते </a:t>
            </a:r>
            <a:r>
              <a:rPr lang="hi-IN" sz="2400" b="1" dirty="0">
                <a:solidFill>
                  <a:srgbClr val="002060"/>
                </a:solidFill>
              </a:rPr>
              <a:t>सर्वमेवान्नं प्रायो ह्यस्य विदह्यते</a:t>
            </a:r>
            <a:r>
              <a:rPr lang="en-IN" sz="2400" b="1" dirty="0">
                <a:solidFill>
                  <a:srgbClr val="002060"/>
                </a:solidFill>
              </a:rPr>
              <a:t>||</a:t>
            </a:r>
            <a:r>
              <a:rPr lang="hi-IN" sz="2400" b="1" dirty="0">
                <a:solidFill>
                  <a:srgbClr val="002060"/>
                </a:solidFill>
              </a:rPr>
              <a:t>५२</a:t>
            </a:r>
            <a:r>
              <a:rPr lang="en-IN" sz="2400" b="1" dirty="0">
                <a:solidFill>
                  <a:srgbClr val="002060"/>
                </a:solidFill>
              </a:rPr>
              <a:t>||</a:t>
            </a:r>
          </a:p>
          <a:p>
            <a:pPr>
              <a:buNone/>
            </a:pPr>
            <a:r>
              <a:rPr lang="en-US" sz="2400" b="1" dirty="0" smtClean="0">
                <a:solidFill>
                  <a:srgbClr val="002060"/>
                </a:solidFill>
              </a:rPr>
              <a:t>		</a:t>
            </a:r>
            <a:r>
              <a:rPr lang="hi-IN" sz="2400" b="1" dirty="0" smtClean="0">
                <a:solidFill>
                  <a:srgbClr val="C00000"/>
                </a:solidFill>
              </a:rPr>
              <a:t>अतिसृष्टं </a:t>
            </a:r>
            <a:r>
              <a:rPr lang="hi-IN" sz="2400" b="1" dirty="0">
                <a:solidFill>
                  <a:srgbClr val="C00000"/>
                </a:solidFill>
              </a:rPr>
              <a:t>विबद्धं वा द्रवं </a:t>
            </a:r>
            <a:r>
              <a:rPr lang="hi-IN" sz="2400" b="1" dirty="0">
                <a:solidFill>
                  <a:srgbClr val="002060"/>
                </a:solidFill>
              </a:rPr>
              <a:t>तदुपदिश्यते</a:t>
            </a:r>
            <a:r>
              <a:rPr lang="en-IN" sz="2400" b="1" dirty="0">
                <a:solidFill>
                  <a:srgbClr val="002060"/>
                </a:solidFill>
              </a:rPr>
              <a:t>|</a:t>
            </a:r>
          </a:p>
          <a:p>
            <a:pPr>
              <a:buNone/>
            </a:pPr>
            <a:r>
              <a:rPr lang="en-US" sz="2400" b="1" dirty="0" smtClean="0">
                <a:solidFill>
                  <a:srgbClr val="002060"/>
                </a:solidFill>
              </a:rPr>
              <a:t>		</a:t>
            </a:r>
            <a:r>
              <a:rPr lang="hi-IN" sz="2400" b="1" dirty="0" smtClean="0">
                <a:solidFill>
                  <a:srgbClr val="002060"/>
                </a:solidFill>
              </a:rPr>
              <a:t>तृष्णारोचकवैरस्यप्रसेकतमकान्वितः</a:t>
            </a:r>
            <a:r>
              <a:rPr lang="en-IN" sz="2400" b="1" dirty="0">
                <a:solidFill>
                  <a:srgbClr val="002060"/>
                </a:solidFill>
              </a:rPr>
              <a:t>||</a:t>
            </a:r>
            <a:r>
              <a:rPr lang="hi-IN" sz="2400" b="1" dirty="0">
                <a:solidFill>
                  <a:srgbClr val="002060"/>
                </a:solidFill>
              </a:rPr>
              <a:t>५३</a:t>
            </a:r>
            <a:r>
              <a:rPr lang="en-IN" sz="2400" b="1" dirty="0">
                <a:solidFill>
                  <a:srgbClr val="002060"/>
                </a:solidFill>
              </a:rPr>
              <a:t>||</a:t>
            </a:r>
          </a:p>
          <a:p>
            <a:pPr>
              <a:buNone/>
            </a:pPr>
            <a:r>
              <a:rPr lang="en-US" sz="2400" b="1" dirty="0" smtClean="0">
                <a:solidFill>
                  <a:srgbClr val="002060"/>
                </a:solidFill>
              </a:rPr>
              <a:t>		</a:t>
            </a:r>
            <a:r>
              <a:rPr lang="hi-IN" sz="2400" b="1" dirty="0" smtClean="0">
                <a:solidFill>
                  <a:srgbClr val="002060"/>
                </a:solidFill>
              </a:rPr>
              <a:t>शूनपादकरः </a:t>
            </a:r>
            <a:r>
              <a:rPr lang="hi-IN" sz="2400" b="1" dirty="0">
                <a:solidFill>
                  <a:srgbClr val="002060"/>
                </a:solidFill>
              </a:rPr>
              <a:t>सास्थिपर्वरुक् छर्दनं ज्वरः</a:t>
            </a:r>
            <a:r>
              <a:rPr lang="en-IN" sz="2400" b="1" dirty="0">
                <a:solidFill>
                  <a:srgbClr val="002060"/>
                </a:solidFill>
              </a:rPr>
              <a:t>|</a:t>
            </a:r>
          </a:p>
          <a:p>
            <a:pPr>
              <a:buNone/>
            </a:pPr>
            <a:r>
              <a:rPr lang="en-US" sz="2400" b="1" dirty="0" smtClean="0">
                <a:solidFill>
                  <a:srgbClr val="002060"/>
                </a:solidFill>
              </a:rPr>
              <a:t>		</a:t>
            </a:r>
            <a:r>
              <a:rPr lang="hi-IN" sz="2400" b="1" dirty="0" smtClean="0">
                <a:solidFill>
                  <a:srgbClr val="C00000"/>
                </a:solidFill>
              </a:rPr>
              <a:t>लोहामगन्धिस्तिक्ताम्ल उद्गार</a:t>
            </a:r>
            <a:r>
              <a:rPr lang="hi-IN" sz="2400" b="1" dirty="0" smtClean="0">
                <a:solidFill>
                  <a:srgbClr val="002060"/>
                </a:solidFill>
              </a:rPr>
              <a:t>श्चास्य </a:t>
            </a:r>
            <a:r>
              <a:rPr lang="hi-IN" sz="2400" b="1" dirty="0">
                <a:solidFill>
                  <a:srgbClr val="002060"/>
                </a:solidFill>
              </a:rPr>
              <a:t>जायते</a:t>
            </a:r>
            <a:r>
              <a:rPr lang="en-IN" sz="2400" b="1" dirty="0">
                <a:solidFill>
                  <a:srgbClr val="002060"/>
                </a:solidFill>
              </a:rPr>
              <a:t>||</a:t>
            </a:r>
            <a:r>
              <a:rPr lang="hi-IN" sz="2400" b="1" dirty="0">
                <a:solidFill>
                  <a:srgbClr val="002060"/>
                </a:solidFill>
              </a:rPr>
              <a:t>५४</a:t>
            </a:r>
            <a:r>
              <a:rPr lang="en-IN" sz="2400" b="1" dirty="0">
                <a:solidFill>
                  <a:srgbClr val="002060"/>
                </a:solidFill>
              </a:rPr>
              <a:t>||</a:t>
            </a:r>
          </a:p>
          <a:p>
            <a:endParaRPr lang="en-IN"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rgbClr val="C00000"/>
                </a:solidFill>
                <a:latin typeface="Andalus" pitchFamily="18" charset="-78"/>
                <a:cs typeface="Andalus" pitchFamily="18" charset="-78"/>
              </a:rPr>
              <a:t>INITIATION OF GRAHANI ROGA</a:t>
            </a:r>
            <a:endParaRPr lang="en-IN" sz="3600" b="1" dirty="0">
              <a:solidFill>
                <a:srgbClr val="C00000"/>
              </a:solidFill>
              <a:latin typeface="Andalus" pitchFamily="18" charset="-78"/>
              <a:cs typeface="Andalus" pitchFamily="18" charset="-78"/>
            </a:endParaRPr>
          </a:p>
        </p:txBody>
      </p:sp>
      <p:sp>
        <p:nvSpPr>
          <p:cNvPr id="3" name="Content Placeholder 2"/>
          <p:cNvSpPr>
            <a:spLocks noGrp="1"/>
          </p:cNvSpPr>
          <p:nvPr>
            <p:ph idx="1"/>
          </p:nvPr>
        </p:nvSpPr>
        <p:spPr/>
        <p:txBody>
          <a:bodyPr/>
          <a:lstStyle/>
          <a:p>
            <a:pPr>
              <a:buNone/>
            </a:pPr>
            <a:r>
              <a:rPr lang="en-US" sz="2400" b="1" dirty="0" smtClean="0">
                <a:solidFill>
                  <a:srgbClr val="002060"/>
                </a:solidFill>
              </a:rPr>
              <a:t>		</a:t>
            </a:r>
            <a:r>
              <a:rPr lang="hi-IN" sz="2400" b="1" dirty="0" smtClean="0">
                <a:solidFill>
                  <a:srgbClr val="002060"/>
                </a:solidFill>
              </a:rPr>
              <a:t>यो </a:t>
            </a:r>
            <a:r>
              <a:rPr lang="hi-IN" sz="2400" b="1" dirty="0">
                <a:solidFill>
                  <a:srgbClr val="002060"/>
                </a:solidFill>
              </a:rPr>
              <a:t>हि </a:t>
            </a:r>
            <a:r>
              <a:rPr lang="hi-IN" sz="2400" b="1" dirty="0">
                <a:solidFill>
                  <a:srgbClr val="FF0000"/>
                </a:solidFill>
              </a:rPr>
              <a:t>भुङ्क्ते विधिं </a:t>
            </a:r>
            <a:r>
              <a:rPr lang="hi-IN" sz="2400" b="1" dirty="0">
                <a:solidFill>
                  <a:srgbClr val="002060"/>
                </a:solidFill>
              </a:rPr>
              <a:t>त्याक्त्वा </a:t>
            </a:r>
            <a:r>
              <a:rPr lang="hi-IN" sz="2400" b="1" dirty="0">
                <a:solidFill>
                  <a:srgbClr val="FF0000"/>
                </a:solidFill>
              </a:rPr>
              <a:t>ग्रहणीदोषजान्</a:t>
            </a:r>
            <a:r>
              <a:rPr lang="hi-IN" sz="2400" b="1" dirty="0">
                <a:solidFill>
                  <a:srgbClr val="002060"/>
                </a:solidFill>
              </a:rPr>
              <a:t> गदान्</a:t>
            </a:r>
            <a:r>
              <a:rPr lang="en-IN" sz="2400" b="1" dirty="0">
                <a:solidFill>
                  <a:srgbClr val="002060"/>
                </a:solidFill>
              </a:rPr>
              <a:t>|</a:t>
            </a:r>
          </a:p>
          <a:p>
            <a:pPr>
              <a:buNone/>
            </a:pPr>
            <a:r>
              <a:rPr lang="en-US" sz="2400" b="1" dirty="0" smtClean="0">
                <a:solidFill>
                  <a:srgbClr val="002060"/>
                </a:solidFill>
              </a:rPr>
              <a:t>		</a:t>
            </a:r>
            <a:r>
              <a:rPr lang="hi-IN" sz="2400" b="1" dirty="0" smtClean="0">
                <a:solidFill>
                  <a:srgbClr val="002060"/>
                </a:solidFill>
              </a:rPr>
              <a:t>स </a:t>
            </a:r>
            <a:r>
              <a:rPr lang="hi-IN" sz="2400" b="1" dirty="0">
                <a:solidFill>
                  <a:srgbClr val="002060"/>
                </a:solidFill>
              </a:rPr>
              <a:t>लौल्याल्लभते शीघ्रं</a:t>
            </a:r>
            <a:r>
              <a:rPr lang="en-IN" sz="2400" b="1" dirty="0">
                <a:solidFill>
                  <a:srgbClr val="002060"/>
                </a:solidFill>
              </a:rPr>
              <a:t>, </a:t>
            </a:r>
            <a:r>
              <a:rPr lang="hi-IN" sz="2400" b="1" dirty="0">
                <a:solidFill>
                  <a:srgbClr val="002060"/>
                </a:solidFill>
              </a:rPr>
              <a:t>वक्ष्यन्तेऽतः परं तु ते</a:t>
            </a:r>
            <a:r>
              <a:rPr lang="en-IN" sz="2400" b="1" dirty="0">
                <a:solidFill>
                  <a:srgbClr val="002060"/>
                </a:solidFill>
              </a:rPr>
              <a:t>||</a:t>
            </a:r>
            <a:r>
              <a:rPr lang="hi-IN" sz="2400" b="1" dirty="0">
                <a:solidFill>
                  <a:srgbClr val="002060"/>
                </a:solidFill>
              </a:rPr>
              <a:t>४१</a:t>
            </a:r>
            <a:r>
              <a:rPr lang="en-IN" sz="2400" b="1" dirty="0">
                <a:solidFill>
                  <a:srgbClr val="002060"/>
                </a:solidFill>
              </a:rPr>
              <a:t>||</a:t>
            </a:r>
          </a:p>
          <a:p>
            <a:pPr>
              <a:buNone/>
            </a:pPr>
            <a:endParaRPr lang="en-IN"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rgbClr val="FF0000"/>
                </a:solidFill>
                <a:latin typeface="Andalus" pitchFamily="18" charset="-78"/>
                <a:cs typeface="Andalus" pitchFamily="18" charset="-78"/>
              </a:rPr>
              <a:t>PRODROMAL SIGN AND SYMPTOMS</a:t>
            </a:r>
            <a:endParaRPr lang="en-IN" sz="3600" b="1" dirty="0">
              <a:solidFill>
                <a:srgbClr val="FF0000"/>
              </a:solidFill>
              <a:latin typeface="Andalus" pitchFamily="18" charset="-78"/>
              <a:cs typeface="Andalus" pitchFamily="18" charset="-78"/>
            </a:endParaRPr>
          </a:p>
        </p:txBody>
      </p:sp>
      <p:sp>
        <p:nvSpPr>
          <p:cNvPr id="3" name="Content Placeholder 2"/>
          <p:cNvSpPr>
            <a:spLocks noGrp="1"/>
          </p:cNvSpPr>
          <p:nvPr>
            <p:ph idx="1"/>
          </p:nvPr>
        </p:nvSpPr>
        <p:spPr/>
        <p:txBody>
          <a:bodyPr/>
          <a:lstStyle/>
          <a:p>
            <a:pPr>
              <a:buNone/>
            </a:pPr>
            <a:r>
              <a:rPr lang="en-US" sz="2800" b="1" dirty="0" smtClean="0">
                <a:solidFill>
                  <a:srgbClr val="002060"/>
                </a:solidFill>
              </a:rPr>
              <a:t>		</a:t>
            </a:r>
            <a:r>
              <a:rPr lang="hi-IN" sz="2400" b="1" dirty="0" smtClean="0">
                <a:solidFill>
                  <a:srgbClr val="002060"/>
                </a:solidFill>
              </a:rPr>
              <a:t>पूर्वरूपं </a:t>
            </a:r>
            <a:r>
              <a:rPr lang="hi-IN" sz="2400" b="1" dirty="0">
                <a:solidFill>
                  <a:srgbClr val="002060"/>
                </a:solidFill>
              </a:rPr>
              <a:t>तु तस्येदं तृष्णाऽऽलस्यं बलक्षयः</a:t>
            </a:r>
            <a:r>
              <a:rPr lang="en-IN" sz="2400" b="1" dirty="0">
                <a:solidFill>
                  <a:srgbClr val="002060"/>
                </a:solidFill>
              </a:rPr>
              <a:t>|</a:t>
            </a:r>
          </a:p>
          <a:p>
            <a:pPr>
              <a:buNone/>
            </a:pPr>
            <a:r>
              <a:rPr lang="en-US" sz="2400" b="1" dirty="0" smtClean="0">
                <a:solidFill>
                  <a:srgbClr val="002060"/>
                </a:solidFill>
              </a:rPr>
              <a:t>		</a:t>
            </a:r>
            <a:r>
              <a:rPr lang="hi-IN" sz="2400" b="1" dirty="0" smtClean="0">
                <a:solidFill>
                  <a:srgbClr val="FF0000"/>
                </a:solidFill>
              </a:rPr>
              <a:t>विदाहोऽन्नस्य </a:t>
            </a:r>
            <a:r>
              <a:rPr lang="hi-IN" sz="2400" b="1" dirty="0">
                <a:solidFill>
                  <a:srgbClr val="FF0000"/>
                </a:solidFill>
              </a:rPr>
              <a:t>पाकश्च </a:t>
            </a:r>
            <a:r>
              <a:rPr lang="hi-IN" sz="2400" b="1" dirty="0">
                <a:solidFill>
                  <a:srgbClr val="002060"/>
                </a:solidFill>
              </a:rPr>
              <a:t>चिरात् कायस्य गौरवम्</a:t>
            </a:r>
            <a:r>
              <a:rPr lang="en-IN" sz="2400" b="1" dirty="0">
                <a:solidFill>
                  <a:srgbClr val="002060"/>
                </a:solidFill>
              </a:rPr>
              <a:t>||</a:t>
            </a:r>
            <a:r>
              <a:rPr lang="hi-IN" sz="2400" b="1" dirty="0">
                <a:solidFill>
                  <a:srgbClr val="002060"/>
                </a:solidFill>
              </a:rPr>
              <a:t>५५</a:t>
            </a:r>
            <a:r>
              <a:rPr lang="en-IN" sz="2400" b="1" dirty="0" smtClean="0">
                <a:solidFill>
                  <a:srgbClr val="002060"/>
                </a:solidFill>
              </a:rPr>
              <a:t>||</a:t>
            </a:r>
          </a:p>
          <a:p>
            <a:pPr>
              <a:buNone/>
            </a:pPr>
            <a:endParaRPr lang="en-IN" sz="2800" b="1" dirty="0">
              <a:solidFill>
                <a:srgbClr val="002060"/>
              </a:solidFill>
            </a:endParaRPr>
          </a:p>
          <a:p>
            <a:pPr>
              <a:buNone/>
            </a:pPr>
            <a:r>
              <a:rPr lang="en-IN" dirty="0" smtClean="0"/>
              <a:t>	</a:t>
            </a:r>
            <a:r>
              <a:rPr lang="en-IN" dirty="0" smtClean="0">
                <a:latin typeface="Andalus" pitchFamily="18" charset="-78"/>
                <a:cs typeface="Andalus" pitchFamily="18" charset="-78"/>
              </a:rPr>
              <a:t>Premonitory </a:t>
            </a:r>
            <a:r>
              <a:rPr lang="en-IN" dirty="0">
                <a:latin typeface="Andalus" pitchFamily="18" charset="-78"/>
                <a:cs typeface="Andalus" pitchFamily="18" charset="-78"/>
              </a:rPr>
              <a:t>signs and symptoms are thirst, malaise, diminution of strength, burning sensation; delay in digestion and heaviness in body [55]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rgbClr val="FF0000"/>
                </a:solidFill>
                <a:latin typeface="Andalus" pitchFamily="18" charset="-78"/>
                <a:cs typeface="Andalus" pitchFamily="18" charset="-78"/>
              </a:rPr>
              <a:t>FUNCTIONS OF GRAHANI</a:t>
            </a:r>
            <a:endParaRPr lang="en-IN" sz="3600" b="1" dirty="0">
              <a:solidFill>
                <a:srgbClr val="FF0000"/>
              </a:solidFill>
              <a:latin typeface="Andalus" pitchFamily="18" charset="-78"/>
              <a:cs typeface="Andalus" pitchFamily="18" charset="-78"/>
            </a:endParaRPr>
          </a:p>
        </p:txBody>
      </p:sp>
      <p:sp>
        <p:nvSpPr>
          <p:cNvPr id="3" name="Content Placeholder 2"/>
          <p:cNvSpPr>
            <a:spLocks noGrp="1"/>
          </p:cNvSpPr>
          <p:nvPr>
            <p:ph idx="1"/>
          </p:nvPr>
        </p:nvSpPr>
        <p:spPr/>
        <p:txBody>
          <a:bodyPr/>
          <a:lstStyle/>
          <a:p>
            <a:pPr>
              <a:buNone/>
            </a:pPr>
            <a:r>
              <a:rPr lang="en-US" sz="2800" b="1" dirty="0" smtClean="0">
                <a:solidFill>
                  <a:srgbClr val="002060"/>
                </a:solidFill>
              </a:rPr>
              <a:t>		</a:t>
            </a:r>
            <a:r>
              <a:rPr lang="hi-IN" sz="2400" b="1" dirty="0" smtClean="0">
                <a:solidFill>
                  <a:srgbClr val="FF0000"/>
                </a:solidFill>
              </a:rPr>
              <a:t>अग्न्यधिष्ठानमन्नस्य</a:t>
            </a:r>
            <a:r>
              <a:rPr lang="hi-IN" sz="2400" b="1" dirty="0" smtClean="0">
                <a:solidFill>
                  <a:srgbClr val="002060"/>
                </a:solidFill>
              </a:rPr>
              <a:t> </a:t>
            </a:r>
            <a:r>
              <a:rPr lang="hi-IN" sz="2400" b="1" dirty="0">
                <a:solidFill>
                  <a:srgbClr val="002060"/>
                </a:solidFill>
              </a:rPr>
              <a:t>ग्रहणाद्ग्रहणी मता</a:t>
            </a:r>
            <a:r>
              <a:rPr lang="en-IN" sz="2400" b="1" dirty="0">
                <a:solidFill>
                  <a:srgbClr val="002060"/>
                </a:solidFill>
              </a:rPr>
              <a:t>|</a:t>
            </a:r>
          </a:p>
          <a:p>
            <a:pPr>
              <a:buNone/>
            </a:pPr>
            <a:r>
              <a:rPr lang="en-US" sz="2400" b="1" dirty="0" smtClean="0">
                <a:solidFill>
                  <a:srgbClr val="002060"/>
                </a:solidFill>
              </a:rPr>
              <a:t>		</a:t>
            </a:r>
            <a:r>
              <a:rPr lang="hi-IN" sz="2400" b="1" dirty="0" smtClean="0">
                <a:solidFill>
                  <a:srgbClr val="002060"/>
                </a:solidFill>
              </a:rPr>
              <a:t>नाभेरुपर्यह्यग्निबलेनोपष्टब्धोपबृंहिता </a:t>
            </a:r>
            <a:r>
              <a:rPr lang="en-IN" sz="2400" b="1" dirty="0" smtClean="0">
                <a:solidFill>
                  <a:srgbClr val="002060"/>
                </a:solidFill>
              </a:rPr>
              <a:t>||</a:t>
            </a:r>
            <a:r>
              <a:rPr lang="hi-IN" sz="2400" b="1" dirty="0">
                <a:solidFill>
                  <a:srgbClr val="002060"/>
                </a:solidFill>
              </a:rPr>
              <a:t>५६</a:t>
            </a:r>
            <a:r>
              <a:rPr lang="en-IN" sz="2400" b="1" dirty="0">
                <a:solidFill>
                  <a:srgbClr val="002060"/>
                </a:solidFill>
              </a:rPr>
              <a:t>||</a:t>
            </a:r>
          </a:p>
          <a:p>
            <a:pPr>
              <a:buNone/>
            </a:pPr>
            <a:r>
              <a:rPr lang="en-US" sz="2400" b="1" dirty="0" smtClean="0">
                <a:solidFill>
                  <a:srgbClr val="002060"/>
                </a:solidFill>
              </a:rPr>
              <a:t>		</a:t>
            </a:r>
            <a:r>
              <a:rPr lang="hi-IN" sz="2400" b="1" dirty="0" smtClean="0">
                <a:solidFill>
                  <a:srgbClr val="FF0000"/>
                </a:solidFill>
              </a:rPr>
              <a:t>अपक्वं </a:t>
            </a:r>
            <a:r>
              <a:rPr lang="hi-IN" sz="2400" b="1" dirty="0">
                <a:solidFill>
                  <a:srgbClr val="FF0000"/>
                </a:solidFill>
              </a:rPr>
              <a:t>धारत्यन्नं</a:t>
            </a:r>
            <a:r>
              <a:rPr lang="hi-IN" sz="2400" b="1" dirty="0">
                <a:solidFill>
                  <a:srgbClr val="002060"/>
                </a:solidFill>
              </a:rPr>
              <a:t> </a:t>
            </a:r>
            <a:r>
              <a:rPr lang="hi-IN" sz="2400" b="1" dirty="0">
                <a:solidFill>
                  <a:srgbClr val="7030A0"/>
                </a:solidFill>
              </a:rPr>
              <a:t>पक्वं सृजति पार्श्वतः</a:t>
            </a:r>
            <a:r>
              <a:rPr lang="en-IN" sz="2400" b="1" dirty="0">
                <a:solidFill>
                  <a:srgbClr val="002060"/>
                </a:solidFill>
              </a:rPr>
              <a:t>|</a:t>
            </a:r>
          </a:p>
          <a:p>
            <a:pPr>
              <a:buNone/>
            </a:pPr>
            <a:r>
              <a:rPr lang="en-US" sz="2400" b="1" dirty="0" smtClean="0">
                <a:solidFill>
                  <a:srgbClr val="002060"/>
                </a:solidFill>
              </a:rPr>
              <a:t>		</a:t>
            </a:r>
            <a:r>
              <a:rPr lang="hi-IN" sz="2400" b="1" dirty="0" smtClean="0">
                <a:solidFill>
                  <a:srgbClr val="002060"/>
                </a:solidFill>
              </a:rPr>
              <a:t>दुर्बलाग्निबला </a:t>
            </a:r>
            <a:r>
              <a:rPr lang="hi-IN" sz="2400" b="1" dirty="0">
                <a:solidFill>
                  <a:srgbClr val="002060"/>
                </a:solidFill>
              </a:rPr>
              <a:t>दुष्टा </a:t>
            </a:r>
            <a:r>
              <a:rPr lang="hi-IN" sz="2400" b="1" dirty="0" smtClean="0">
                <a:solidFill>
                  <a:srgbClr val="002060"/>
                </a:solidFill>
              </a:rPr>
              <a:t> त्वाममेव </a:t>
            </a:r>
            <a:r>
              <a:rPr lang="hi-IN" sz="2400" b="1" dirty="0">
                <a:solidFill>
                  <a:srgbClr val="002060"/>
                </a:solidFill>
              </a:rPr>
              <a:t>विमुञ्चति</a:t>
            </a:r>
            <a:r>
              <a:rPr lang="en-IN" sz="2400" b="1" dirty="0">
                <a:solidFill>
                  <a:srgbClr val="002060"/>
                </a:solidFill>
              </a:rPr>
              <a:t>||</a:t>
            </a:r>
            <a:r>
              <a:rPr lang="hi-IN" sz="2400" b="1" dirty="0">
                <a:solidFill>
                  <a:srgbClr val="002060"/>
                </a:solidFill>
              </a:rPr>
              <a:t>५७</a:t>
            </a:r>
            <a:r>
              <a:rPr lang="en-IN" sz="2400" b="1" dirty="0" smtClean="0">
                <a:solidFill>
                  <a:srgbClr val="002060"/>
                </a:solidFill>
              </a:rPr>
              <a:t>||</a:t>
            </a:r>
          </a:p>
          <a:p>
            <a:pPr>
              <a:buNone/>
            </a:pPr>
            <a:endParaRPr lang="en-IN"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accent6">
                    <a:lumMod val="50000"/>
                  </a:schemeClr>
                </a:solidFill>
                <a:latin typeface="Andalus" pitchFamily="18" charset="-78"/>
                <a:cs typeface="Andalus" pitchFamily="18" charset="-78"/>
              </a:rPr>
              <a:t>VATAJA GRAHANI</a:t>
            </a:r>
            <a:endParaRPr lang="en-IN" sz="3600" b="1" dirty="0">
              <a:solidFill>
                <a:schemeClr val="accent6">
                  <a:lumMod val="50000"/>
                </a:schemeClr>
              </a:solidFill>
              <a:latin typeface="Andalus" pitchFamily="18" charset="-78"/>
              <a:cs typeface="Andalus" pitchFamily="18" charset="-78"/>
            </a:endParaRPr>
          </a:p>
        </p:txBody>
      </p:sp>
      <p:sp>
        <p:nvSpPr>
          <p:cNvPr id="3" name="Content Placeholder 2"/>
          <p:cNvSpPr>
            <a:spLocks noGrp="1"/>
          </p:cNvSpPr>
          <p:nvPr>
            <p:ph idx="1"/>
          </p:nvPr>
        </p:nvSpPr>
        <p:spPr/>
        <p:txBody>
          <a:bodyPr/>
          <a:lstStyle/>
          <a:p>
            <a:pPr>
              <a:buNone/>
            </a:pPr>
            <a:r>
              <a:rPr lang="en-US" sz="2800" b="1" dirty="0" smtClean="0">
                <a:solidFill>
                  <a:srgbClr val="002060"/>
                </a:solidFill>
              </a:rPr>
              <a:t>		</a:t>
            </a:r>
            <a:r>
              <a:rPr lang="en-US" sz="2800" b="1" dirty="0" smtClean="0">
                <a:solidFill>
                  <a:srgbClr val="C00000"/>
                </a:solidFill>
                <a:latin typeface="Times New Roman" pitchFamily="18" charset="0"/>
                <a:cs typeface="Times New Roman" pitchFamily="18" charset="0"/>
              </a:rPr>
              <a:t>NIDAN</a:t>
            </a:r>
            <a:r>
              <a:rPr lang="en-US" sz="2800" b="1" dirty="0" smtClean="0">
                <a:solidFill>
                  <a:srgbClr val="002060"/>
                </a:solidFill>
              </a:rPr>
              <a:t>	 </a:t>
            </a:r>
          </a:p>
          <a:p>
            <a:pPr>
              <a:buNone/>
            </a:pPr>
            <a:r>
              <a:rPr lang="en-US" sz="2800" b="1" dirty="0" smtClean="0">
                <a:solidFill>
                  <a:srgbClr val="002060"/>
                </a:solidFill>
              </a:rPr>
              <a:t>		</a:t>
            </a:r>
            <a:r>
              <a:rPr lang="hi-IN" sz="2400" b="1" dirty="0" smtClean="0">
                <a:solidFill>
                  <a:srgbClr val="002060"/>
                </a:solidFill>
              </a:rPr>
              <a:t>कटुतिक्तकषायातिरूक्षशीतलभोजनैः</a:t>
            </a:r>
            <a:r>
              <a:rPr lang="en-IN" sz="2400" b="1" dirty="0">
                <a:solidFill>
                  <a:srgbClr val="002060"/>
                </a:solidFill>
              </a:rPr>
              <a:t>|</a:t>
            </a:r>
          </a:p>
          <a:p>
            <a:pPr>
              <a:buNone/>
            </a:pPr>
            <a:r>
              <a:rPr lang="en-US" sz="2400" b="1" dirty="0" smtClean="0">
                <a:solidFill>
                  <a:srgbClr val="002060"/>
                </a:solidFill>
              </a:rPr>
              <a:t>		</a:t>
            </a:r>
            <a:r>
              <a:rPr lang="hi-IN" sz="2400" b="1" dirty="0" smtClean="0">
                <a:solidFill>
                  <a:srgbClr val="002060"/>
                </a:solidFill>
              </a:rPr>
              <a:t>प्रमितानशनात्यध्ववेगनिग्रहमैथुनैः</a:t>
            </a:r>
            <a:r>
              <a:rPr lang="en-IN" sz="2400" b="1" dirty="0" smtClean="0">
                <a:solidFill>
                  <a:srgbClr val="002060"/>
                </a:solidFill>
              </a:rPr>
              <a:t>I</a:t>
            </a:r>
            <a:endParaRPr lang="en-US" sz="2400" b="1" dirty="0" smtClean="0">
              <a:solidFill>
                <a:srgbClr val="002060"/>
              </a:solidFill>
            </a:endParaRPr>
          </a:p>
          <a:p>
            <a:pPr>
              <a:buNone/>
            </a:pPr>
            <a:r>
              <a:rPr lang="en-US" sz="2400" b="1" dirty="0" smtClean="0">
                <a:solidFill>
                  <a:srgbClr val="002060"/>
                </a:solidFill>
              </a:rPr>
              <a:t>		</a:t>
            </a:r>
            <a:r>
              <a:rPr lang="hi-IN" sz="2400" b="1" dirty="0" smtClean="0">
                <a:solidFill>
                  <a:srgbClr val="002060"/>
                </a:solidFill>
              </a:rPr>
              <a:t>करोति कुपितो </a:t>
            </a:r>
            <a:r>
              <a:rPr lang="hi-IN" sz="2400" b="1" dirty="0">
                <a:solidFill>
                  <a:srgbClr val="002060"/>
                </a:solidFill>
              </a:rPr>
              <a:t>मन्दमग्निं सञ्छाद्य मारुतः [२२] </a:t>
            </a:r>
            <a:r>
              <a:rPr lang="en-IN" sz="2400" b="1" dirty="0" smtClean="0">
                <a:solidFill>
                  <a:srgbClr val="002060"/>
                </a:solidFill>
              </a:rPr>
              <a:t>|</a:t>
            </a:r>
          </a:p>
          <a:p>
            <a:pPr>
              <a:buNone/>
            </a:pPr>
            <a:endParaRPr lang="en-US" sz="2400" b="1" dirty="0" smtClean="0">
              <a:solidFill>
                <a:srgbClr val="002060"/>
              </a:solidFill>
            </a:endParaRPr>
          </a:p>
          <a:p>
            <a:pPr>
              <a:buNone/>
            </a:pPr>
            <a:endParaRPr lang="en-IN" sz="2400" b="1" dirty="0">
              <a:solidFill>
                <a:srgbClr val="002060"/>
              </a:solidFill>
            </a:endParaRPr>
          </a:p>
          <a:p>
            <a:pPr lvl="1">
              <a:buNone/>
            </a:pPr>
            <a:r>
              <a:rPr lang="en-US" sz="2400" b="1" dirty="0" smtClean="0">
                <a:solidFill>
                  <a:srgbClr val="C00000"/>
                </a:solidFill>
                <a:latin typeface="Times New Roman" pitchFamily="18" charset="0"/>
                <a:cs typeface="Times New Roman" pitchFamily="18" charset="0"/>
              </a:rPr>
              <a:t>		LAKSHNA</a:t>
            </a:r>
          </a:p>
          <a:p>
            <a:pPr>
              <a:buNone/>
            </a:pPr>
            <a:r>
              <a:rPr lang="en-US" sz="2400" dirty="0" smtClean="0"/>
              <a:t>		</a:t>
            </a:r>
            <a:r>
              <a:rPr lang="hi-IN" sz="2400" b="1" dirty="0" smtClean="0">
                <a:solidFill>
                  <a:srgbClr val="7030A0"/>
                </a:solidFill>
              </a:rPr>
              <a:t>चिरादुःखं </a:t>
            </a:r>
            <a:r>
              <a:rPr lang="hi-IN" sz="2400" b="1" dirty="0">
                <a:solidFill>
                  <a:srgbClr val="7030A0"/>
                </a:solidFill>
              </a:rPr>
              <a:t>द्रवं शुष्कं तन्वामं शब्दफेनवत्</a:t>
            </a:r>
            <a:r>
              <a:rPr lang="en-IN" sz="2400" b="1" dirty="0">
                <a:solidFill>
                  <a:srgbClr val="7030A0"/>
                </a:solidFill>
              </a:rPr>
              <a:t>|</a:t>
            </a:r>
          </a:p>
          <a:p>
            <a:pPr>
              <a:buNone/>
            </a:pPr>
            <a:r>
              <a:rPr lang="en-US" sz="2400" b="1" dirty="0" smtClean="0">
                <a:solidFill>
                  <a:srgbClr val="7030A0"/>
                </a:solidFill>
              </a:rPr>
              <a:t> 		</a:t>
            </a:r>
            <a:r>
              <a:rPr lang="hi-IN" sz="2400" b="1" dirty="0" smtClean="0">
                <a:solidFill>
                  <a:srgbClr val="7030A0"/>
                </a:solidFill>
              </a:rPr>
              <a:t>पुनः </a:t>
            </a:r>
            <a:r>
              <a:rPr lang="hi-IN" sz="2400" b="1" dirty="0">
                <a:solidFill>
                  <a:srgbClr val="7030A0"/>
                </a:solidFill>
              </a:rPr>
              <a:t>पुनः सृजेद्वर्चः कासश्वासार्दितोऽनिलात्</a:t>
            </a:r>
            <a:r>
              <a:rPr lang="en-IN" sz="2400" b="1" dirty="0">
                <a:solidFill>
                  <a:srgbClr val="7030A0"/>
                </a:solidFill>
              </a:rPr>
              <a:t>||</a:t>
            </a:r>
            <a:r>
              <a:rPr lang="hi-IN" sz="2400" b="1" dirty="0">
                <a:solidFill>
                  <a:srgbClr val="7030A0"/>
                </a:solidFill>
              </a:rPr>
              <a:t>६४</a:t>
            </a:r>
            <a:r>
              <a:rPr lang="en-IN" sz="2400" b="1" dirty="0">
                <a:solidFill>
                  <a:srgbClr val="7030A0"/>
                </a:solidFill>
              </a:rPr>
              <a:t>||</a:t>
            </a:r>
          </a:p>
          <a:p>
            <a:endParaRPr lang="en-IN" sz="2400" b="1" dirty="0">
              <a:solidFill>
                <a:srgbClr val="C00000"/>
              </a:solidFill>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rgbClr val="FF0000"/>
                </a:solidFill>
                <a:latin typeface="Andalus" pitchFamily="18" charset="-78"/>
                <a:cs typeface="Andalus" pitchFamily="18" charset="-78"/>
              </a:rPr>
              <a:t>VATAJA GRAHANI LAKSHANA</a:t>
            </a:r>
            <a:endParaRPr lang="en-IN" sz="3600" dirty="0">
              <a:solidFill>
                <a:srgbClr val="FF0000"/>
              </a:solidFill>
              <a:latin typeface="Andalus" pitchFamily="18" charset="-78"/>
              <a:cs typeface="Andalus" pitchFamily="18" charset="-78"/>
            </a:endParaRPr>
          </a:p>
        </p:txBody>
      </p:sp>
      <p:sp>
        <p:nvSpPr>
          <p:cNvPr id="3" name="Content Placeholder 2"/>
          <p:cNvSpPr>
            <a:spLocks noGrp="1"/>
          </p:cNvSpPr>
          <p:nvPr>
            <p:ph idx="1"/>
          </p:nvPr>
        </p:nvSpPr>
        <p:spPr/>
        <p:txBody>
          <a:bodyPr>
            <a:normAutofit/>
          </a:bodyPr>
          <a:lstStyle/>
          <a:p>
            <a:pPr>
              <a:buNone/>
            </a:pPr>
            <a:r>
              <a:rPr lang="en-US" sz="2800" dirty="0" smtClean="0">
                <a:solidFill>
                  <a:srgbClr val="002060"/>
                </a:solidFill>
              </a:rPr>
              <a:t>		</a:t>
            </a:r>
            <a:r>
              <a:rPr lang="hi-IN" sz="2400" dirty="0" smtClean="0">
                <a:solidFill>
                  <a:srgbClr val="002060"/>
                </a:solidFill>
              </a:rPr>
              <a:t>तस्यान्नं </a:t>
            </a:r>
            <a:r>
              <a:rPr lang="hi-IN" sz="2400" dirty="0">
                <a:solidFill>
                  <a:srgbClr val="002060"/>
                </a:solidFill>
              </a:rPr>
              <a:t>पच्यते दुःखं शुक्तपाकं खराङ्गता</a:t>
            </a:r>
            <a:r>
              <a:rPr lang="en-IN" sz="2400" dirty="0">
                <a:solidFill>
                  <a:srgbClr val="002060"/>
                </a:solidFill>
              </a:rPr>
              <a:t>||</a:t>
            </a:r>
            <a:r>
              <a:rPr lang="hi-IN" sz="2400" dirty="0">
                <a:solidFill>
                  <a:srgbClr val="002060"/>
                </a:solidFill>
              </a:rPr>
              <a:t>६०</a:t>
            </a:r>
            <a:r>
              <a:rPr lang="en-IN" sz="2400" dirty="0">
                <a:solidFill>
                  <a:srgbClr val="002060"/>
                </a:solidFill>
              </a:rPr>
              <a:t>||</a:t>
            </a:r>
          </a:p>
          <a:p>
            <a:pPr>
              <a:buNone/>
            </a:pPr>
            <a:r>
              <a:rPr lang="en-US" sz="2400" dirty="0" smtClean="0">
                <a:solidFill>
                  <a:srgbClr val="002060"/>
                </a:solidFill>
              </a:rPr>
              <a:t>		</a:t>
            </a:r>
            <a:r>
              <a:rPr lang="hi-IN" sz="2400" dirty="0" smtClean="0">
                <a:solidFill>
                  <a:srgbClr val="002060"/>
                </a:solidFill>
              </a:rPr>
              <a:t>कण्ठास्यशोषः </a:t>
            </a:r>
            <a:r>
              <a:rPr lang="hi-IN" sz="2400" dirty="0">
                <a:solidFill>
                  <a:srgbClr val="002060"/>
                </a:solidFill>
              </a:rPr>
              <a:t>क्षुत्तृष्णा तिमिरं कर्णयोः स्वनः</a:t>
            </a:r>
            <a:r>
              <a:rPr lang="en-IN" sz="2400" dirty="0">
                <a:solidFill>
                  <a:srgbClr val="002060"/>
                </a:solidFill>
              </a:rPr>
              <a:t>|</a:t>
            </a:r>
          </a:p>
          <a:p>
            <a:pPr>
              <a:buNone/>
            </a:pPr>
            <a:r>
              <a:rPr lang="en-US" sz="2400" dirty="0" smtClean="0">
                <a:solidFill>
                  <a:srgbClr val="002060"/>
                </a:solidFill>
              </a:rPr>
              <a:t>		</a:t>
            </a:r>
            <a:r>
              <a:rPr lang="hi-IN" sz="2400" dirty="0" smtClean="0">
                <a:solidFill>
                  <a:schemeClr val="accent6">
                    <a:lumMod val="50000"/>
                  </a:schemeClr>
                </a:solidFill>
              </a:rPr>
              <a:t>पार्श्वोरुवङ्क्षणग्रीवारुजोऽभीक्ष्णं</a:t>
            </a:r>
            <a:r>
              <a:rPr lang="hi-IN" sz="2400" dirty="0" smtClean="0">
                <a:solidFill>
                  <a:srgbClr val="002060"/>
                </a:solidFill>
              </a:rPr>
              <a:t> </a:t>
            </a:r>
            <a:r>
              <a:rPr lang="hi-IN" sz="2400" dirty="0">
                <a:solidFill>
                  <a:srgbClr val="002060"/>
                </a:solidFill>
              </a:rPr>
              <a:t>विसूचिका</a:t>
            </a:r>
            <a:r>
              <a:rPr lang="en-IN" sz="2400" dirty="0">
                <a:solidFill>
                  <a:srgbClr val="002060"/>
                </a:solidFill>
              </a:rPr>
              <a:t>||</a:t>
            </a:r>
            <a:r>
              <a:rPr lang="hi-IN" sz="2400" dirty="0">
                <a:solidFill>
                  <a:srgbClr val="002060"/>
                </a:solidFill>
              </a:rPr>
              <a:t>६१</a:t>
            </a:r>
            <a:r>
              <a:rPr lang="en-IN" sz="2400" dirty="0">
                <a:solidFill>
                  <a:srgbClr val="002060"/>
                </a:solidFill>
              </a:rPr>
              <a:t>||</a:t>
            </a:r>
          </a:p>
          <a:p>
            <a:pPr>
              <a:buNone/>
            </a:pPr>
            <a:r>
              <a:rPr lang="en-US" sz="2400" dirty="0" smtClean="0">
                <a:solidFill>
                  <a:srgbClr val="002060"/>
                </a:solidFill>
              </a:rPr>
              <a:t>		</a:t>
            </a:r>
            <a:r>
              <a:rPr lang="hi-IN" sz="2400" dirty="0" smtClean="0">
                <a:solidFill>
                  <a:srgbClr val="002060"/>
                </a:solidFill>
              </a:rPr>
              <a:t>हृत्पीडा </a:t>
            </a:r>
            <a:r>
              <a:rPr lang="hi-IN" sz="2400" dirty="0">
                <a:solidFill>
                  <a:srgbClr val="002060"/>
                </a:solidFill>
              </a:rPr>
              <a:t>कार्श्यदौर्बल्यं वैरस्यं परिकर्तिका</a:t>
            </a:r>
            <a:r>
              <a:rPr lang="en-IN" sz="2400" dirty="0">
                <a:solidFill>
                  <a:srgbClr val="002060"/>
                </a:solidFill>
              </a:rPr>
              <a:t>|</a:t>
            </a:r>
          </a:p>
          <a:p>
            <a:pPr>
              <a:buNone/>
            </a:pPr>
            <a:r>
              <a:rPr lang="en-US" sz="2400" dirty="0" smtClean="0">
                <a:solidFill>
                  <a:srgbClr val="002060"/>
                </a:solidFill>
              </a:rPr>
              <a:t>		</a:t>
            </a:r>
            <a:r>
              <a:rPr lang="hi-IN" sz="2400" dirty="0" smtClean="0">
                <a:solidFill>
                  <a:schemeClr val="accent6">
                    <a:lumMod val="50000"/>
                  </a:schemeClr>
                </a:solidFill>
              </a:rPr>
              <a:t>गृद्धिः </a:t>
            </a:r>
            <a:r>
              <a:rPr lang="hi-IN" sz="2400" dirty="0">
                <a:solidFill>
                  <a:schemeClr val="accent6">
                    <a:lumMod val="50000"/>
                  </a:schemeClr>
                </a:solidFill>
              </a:rPr>
              <a:t>सर्वरसानां </a:t>
            </a:r>
            <a:r>
              <a:rPr lang="hi-IN" sz="2400" dirty="0">
                <a:solidFill>
                  <a:srgbClr val="002060"/>
                </a:solidFill>
              </a:rPr>
              <a:t>च मनसः सदनं तथा</a:t>
            </a:r>
            <a:r>
              <a:rPr lang="en-IN" sz="2400" dirty="0">
                <a:solidFill>
                  <a:srgbClr val="002060"/>
                </a:solidFill>
              </a:rPr>
              <a:t>||</a:t>
            </a:r>
            <a:r>
              <a:rPr lang="hi-IN" sz="2400" dirty="0">
                <a:solidFill>
                  <a:srgbClr val="002060"/>
                </a:solidFill>
              </a:rPr>
              <a:t>६२</a:t>
            </a:r>
            <a:r>
              <a:rPr lang="en-IN" sz="2400" dirty="0">
                <a:solidFill>
                  <a:srgbClr val="002060"/>
                </a:solidFill>
              </a:rPr>
              <a:t>||</a:t>
            </a:r>
          </a:p>
          <a:p>
            <a:pPr>
              <a:buNone/>
            </a:pPr>
            <a:r>
              <a:rPr lang="en-US" sz="2400" dirty="0" smtClean="0">
                <a:solidFill>
                  <a:srgbClr val="002060"/>
                </a:solidFill>
              </a:rPr>
              <a:t>		</a:t>
            </a:r>
            <a:r>
              <a:rPr lang="hi-IN" sz="2400" dirty="0" smtClean="0">
                <a:solidFill>
                  <a:srgbClr val="002060"/>
                </a:solidFill>
              </a:rPr>
              <a:t>जीर्णे </a:t>
            </a:r>
            <a:r>
              <a:rPr lang="hi-IN" sz="2400" dirty="0">
                <a:solidFill>
                  <a:srgbClr val="002060"/>
                </a:solidFill>
              </a:rPr>
              <a:t>जीर्यति चाध्मानं भुक्ते स्वास्थ्यमुपैति च</a:t>
            </a:r>
            <a:r>
              <a:rPr lang="en-IN" sz="2400" dirty="0">
                <a:solidFill>
                  <a:srgbClr val="002060"/>
                </a:solidFill>
              </a:rPr>
              <a:t>|</a:t>
            </a:r>
          </a:p>
          <a:p>
            <a:pPr>
              <a:buNone/>
            </a:pPr>
            <a:r>
              <a:rPr lang="en-US" sz="2400" dirty="0" smtClean="0">
                <a:solidFill>
                  <a:srgbClr val="002060"/>
                </a:solidFill>
              </a:rPr>
              <a:t>		</a:t>
            </a:r>
            <a:r>
              <a:rPr lang="hi-IN" sz="2400" dirty="0" smtClean="0">
                <a:solidFill>
                  <a:srgbClr val="002060"/>
                </a:solidFill>
              </a:rPr>
              <a:t>स </a:t>
            </a:r>
            <a:r>
              <a:rPr lang="hi-IN" sz="2400" dirty="0">
                <a:solidFill>
                  <a:schemeClr val="accent6">
                    <a:lumMod val="50000"/>
                  </a:schemeClr>
                </a:solidFill>
              </a:rPr>
              <a:t>वातगुल्महृद्रोगप्लीहाशङ्की </a:t>
            </a:r>
            <a:r>
              <a:rPr lang="hi-IN" sz="2400" dirty="0">
                <a:solidFill>
                  <a:srgbClr val="002060"/>
                </a:solidFill>
              </a:rPr>
              <a:t>च मानवः</a:t>
            </a:r>
            <a:r>
              <a:rPr lang="en-IN" sz="2400" dirty="0">
                <a:solidFill>
                  <a:srgbClr val="002060"/>
                </a:solidFill>
              </a:rPr>
              <a:t>||</a:t>
            </a:r>
            <a:r>
              <a:rPr lang="hi-IN" sz="2400" dirty="0">
                <a:solidFill>
                  <a:srgbClr val="002060"/>
                </a:solidFill>
              </a:rPr>
              <a:t>६३</a:t>
            </a:r>
            <a:r>
              <a:rPr lang="en-IN" sz="2400" dirty="0">
                <a:solidFill>
                  <a:srgbClr val="002060"/>
                </a:solidFill>
              </a:rPr>
              <a:t>||</a:t>
            </a:r>
            <a:endParaRPr lang="en-IN" sz="2800" dirty="0">
              <a:solidFill>
                <a:srgbClr val="002060"/>
              </a:solidFill>
            </a:endParaRPr>
          </a:p>
          <a:p>
            <a:endParaRPr lang="en-IN"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rgbClr val="FF0000"/>
                </a:solidFill>
                <a:latin typeface="Andalus" pitchFamily="18" charset="-78"/>
                <a:cs typeface="Andalus" pitchFamily="18" charset="-78"/>
              </a:rPr>
              <a:t>PITTAJA GRAHANI</a:t>
            </a:r>
            <a:endParaRPr lang="en-IN" sz="3600" b="1" dirty="0">
              <a:solidFill>
                <a:srgbClr val="FF0000"/>
              </a:solidFill>
              <a:latin typeface="Andalus" pitchFamily="18" charset="-78"/>
              <a:cs typeface="Andalus" pitchFamily="18" charset="-78"/>
            </a:endParaRPr>
          </a:p>
        </p:txBody>
      </p:sp>
      <p:sp>
        <p:nvSpPr>
          <p:cNvPr id="3" name="Content Placeholder 2"/>
          <p:cNvSpPr>
            <a:spLocks noGrp="1"/>
          </p:cNvSpPr>
          <p:nvPr>
            <p:ph idx="1"/>
          </p:nvPr>
        </p:nvSpPr>
        <p:spPr/>
        <p:txBody>
          <a:bodyPr>
            <a:normAutofit/>
          </a:bodyPr>
          <a:lstStyle/>
          <a:p>
            <a:pPr>
              <a:buNone/>
            </a:pPr>
            <a:r>
              <a:rPr lang="en-US" sz="2400" b="1" dirty="0" smtClean="0">
                <a:solidFill>
                  <a:srgbClr val="FF0000"/>
                </a:solidFill>
                <a:latin typeface="Andalus" pitchFamily="18" charset="-78"/>
                <a:cs typeface="Andalus" pitchFamily="18" charset="-78"/>
              </a:rPr>
              <a:t>NIDANA</a:t>
            </a:r>
          </a:p>
          <a:p>
            <a:pPr>
              <a:buNone/>
            </a:pPr>
            <a:r>
              <a:rPr lang="en-US" sz="2400" b="1" dirty="0" smtClean="0">
                <a:solidFill>
                  <a:srgbClr val="FF0000"/>
                </a:solidFill>
              </a:rPr>
              <a:t>		</a:t>
            </a:r>
            <a:r>
              <a:rPr lang="hi-IN" sz="2000" b="1" dirty="0">
                <a:solidFill>
                  <a:srgbClr val="002060"/>
                </a:solidFill>
              </a:rPr>
              <a:t>कट्वजीर्णविदाह्यम्लक्षाराद्यैः पित्तमुल्बणम्</a:t>
            </a:r>
            <a:r>
              <a:rPr lang="en-IN" sz="2000" b="1" dirty="0">
                <a:solidFill>
                  <a:srgbClr val="002060"/>
                </a:solidFill>
              </a:rPr>
              <a:t>|</a:t>
            </a:r>
          </a:p>
          <a:p>
            <a:pPr>
              <a:buNone/>
            </a:pPr>
            <a:r>
              <a:rPr lang="en-US" sz="2000" b="1" dirty="0" smtClean="0">
                <a:solidFill>
                  <a:srgbClr val="002060"/>
                </a:solidFill>
              </a:rPr>
              <a:t>		</a:t>
            </a:r>
            <a:r>
              <a:rPr lang="hi-IN" sz="2000" b="1" dirty="0" smtClean="0">
                <a:solidFill>
                  <a:srgbClr val="002060"/>
                </a:solidFill>
              </a:rPr>
              <a:t>अग्निमाप्लावयद्धन्ति </a:t>
            </a:r>
            <a:r>
              <a:rPr lang="hi-IN" sz="2000" b="1" dirty="0">
                <a:solidFill>
                  <a:srgbClr val="002060"/>
                </a:solidFill>
              </a:rPr>
              <a:t>जलं तप्तमिवानलम्</a:t>
            </a:r>
            <a:r>
              <a:rPr lang="en-IN" sz="2000" b="1" dirty="0">
                <a:solidFill>
                  <a:srgbClr val="002060"/>
                </a:solidFill>
              </a:rPr>
              <a:t>||</a:t>
            </a:r>
            <a:r>
              <a:rPr lang="hi-IN" sz="2000" b="1" dirty="0">
                <a:solidFill>
                  <a:srgbClr val="002060"/>
                </a:solidFill>
              </a:rPr>
              <a:t>६५</a:t>
            </a:r>
            <a:r>
              <a:rPr lang="en-IN" sz="2000" b="1" dirty="0" smtClean="0">
                <a:solidFill>
                  <a:srgbClr val="002060"/>
                </a:solidFill>
              </a:rPr>
              <a:t>||</a:t>
            </a:r>
          </a:p>
          <a:p>
            <a:pPr>
              <a:buNone/>
            </a:pPr>
            <a:r>
              <a:rPr lang="en-US" sz="2400" b="1" dirty="0" smtClean="0">
                <a:solidFill>
                  <a:srgbClr val="FF0000"/>
                </a:solidFill>
                <a:latin typeface="Andalus" pitchFamily="18" charset="-78"/>
                <a:cs typeface="Andalus" pitchFamily="18" charset="-78"/>
              </a:rPr>
              <a:t>SYMPTOMS</a:t>
            </a:r>
          </a:p>
          <a:p>
            <a:pPr>
              <a:buNone/>
            </a:pPr>
            <a:r>
              <a:rPr lang="en-US" sz="2400" b="1" dirty="0" smtClean="0">
                <a:solidFill>
                  <a:srgbClr val="FF0000"/>
                </a:solidFill>
              </a:rPr>
              <a:t>		</a:t>
            </a:r>
            <a:r>
              <a:rPr lang="en-US" sz="2400" b="1" dirty="0" smtClean="0">
                <a:solidFill>
                  <a:srgbClr val="002060"/>
                </a:solidFill>
              </a:rPr>
              <a:t> </a:t>
            </a:r>
            <a:r>
              <a:rPr lang="hi-IN" sz="2000" b="1" dirty="0" smtClean="0">
                <a:solidFill>
                  <a:srgbClr val="002060"/>
                </a:solidFill>
              </a:rPr>
              <a:t>सोऽजीर्णं </a:t>
            </a:r>
            <a:r>
              <a:rPr lang="hi-IN" sz="2000" b="1" dirty="0" smtClean="0">
                <a:solidFill>
                  <a:srgbClr val="C00000"/>
                </a:solidFill>
              </a:rPr>
              <a:t>नीलपीताभं पीताभः सार्यते द्रवम्</a:t>
            </a:r>
            <a:r>
              <a:rPr lang="en-IN" sz="2000" b="1" dirty="0" smtClean="0">
                <a:solidFill>
                  <a:srgbClr val="C00000"/>
                </a:solidFill>
              </a:rPr>
              <a:t>|</a:t>
            </a:r>
          </a:p>
          <a:p>
            <a:pPr>
              <a:buNone/>
            </a:pPr>
            <a:r>
              <a:rPr lang="en-US" sz="2000" b="1" dirty="0" smtClean="0">
                <a:solidFill>
                  <a:srgbClr val="002060"/>
                </a:solidFill>
              </a:rPr>
              <a:t>		</a:t>
            </a:r>
            <a:r>
              <a:rPr lang="hi-IN" sz="2000" b="1" dirty="0" smtClean="0">
                <a:solidFill>
                  <a:srgbClr val="002060"/>
                </a:solidFill>
              </a:rPr>
              <a:t>पूत्यम्लोद्गारहृत्कण्ठदाहारुचितृडर्दितः</a:t>
            </a:r>
            <a:r>
              <a:rPr lang="en-IN" sz="2000" b="1" dirty="0">
                <a:solidFill>
                  <a:srgbClr val="002060"/>
                </a:solidFill>
              </a:rPr>
              <a:t>||</a:t>
            </a:r>
            <a:r>
              <a:rPr lang="hi-IN" sz="2000" b="1" dirty="0">
                <a:solidFill>
                  <a:srgbClr val="002060"/>
                </a:solidFill>
              </a:rPr>
              <a:t>६६</a:t>
            </a:r>
            <a:r>
              <a:rPr lang="en-IN" sz="2000" b="1" dirty="0">
                <a:solidFill>
                  <a:srgbClr val="002060"/>
                </a:solidFill>
              </a:rPr>
              <a:t>||</a:t>
            </a:r>
          </a:p>
          <a:p>
            <a:pPr>
              <a:buNone/>
            </a:pPr>
            <a:endParaRPr lang="en-IN" sz="2400" b="1" dirty="0">
              <a:solidFill>
                <a:srgbClr val="FF0000"/>
              </a:solidFill>
            </a:endParaRPr>
          </a:p>
          <a:p>
            <a:pPr>
              <a:buNone/>
            </a:pPr>
            <a:endParaRPr lang="en-IN" sz="2400" b="1" dirty="0">
              <a:solidFill>
                <a:srgbClr val="FF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Andalus" pitchFamily="18" charset="-78"/>
                <a:cs typeface="Andalus" pitchFamily="18" charset="-78"/>
              </a:rPr>
              <a:t>KAPHAJA GRAHANI</a:t>
            </a:r>
            <a:endParaRPr lang="en-IN" sz="2800" b="1" dirty="0">
              <a:solidFill>
                <a:srgbClr val="FF0000"/>
              </a:solidFill>
              <a:latin typeface="Andalus" pitchFamily="18" charset="-78"/>
              <a:cs typeface="Andalus" pitchFamily="18" charset="-78"/>
            </a:endParaRPr>
          </a:p>
        </p:txBody>
      </p:sp>
      <p:sp>
        <p:nvSpPr>
          <p:cNvPr id="3" name="Content Placeholder 2"/>
          <p:cNvSpPr>
            <a:spLocks noGrp="1"/>
          </p:cNvSpPr>
          <p:nvPr>
            <p:ph idx="1"/>
          </p:nvPr>
        </p:nvSpPr>
        <p:spPr/>
        <p:txBody>
          <a:bodyPr>
            <a:normAutofit/>
          </a:bodyPr>
          <a:lstStyle/>
          <a:p>
            <a:pPr>
              <a:buNone/>
            </a:pPr>
            <a:r>
              <a:rPr lang="en-US" sz="2400" b="1" dirty="0" smtClean="0">
                <a:latin typeface="Andalus" pitchFamily="18" charset="-78"/>
                <a:cs typeface="Andalus" pitchFamily="18" charset="-78"/>
              </a:rPr>
              <a:t> </a:t>
            </a:r>
            <a:r>
              <a:rPr lang="en-US" sz="2400" b="1" dirty="0" smtClean="0">
                <a:solidFill>
                  <a:srgbClr val="FF0000"/>
                </a:solidFill>
                <a:latin typeface="Andalus" pitchFamily="18" charset="-78"/>
                <a:cs typeface="Andalus" pitchFamily="18" charset="-78"/>
              </a:rPr>
              <a:t>NIDANA</a:t>
            </a:r>
          </a:p>
          <a:p>
            <a:pPr>
              <a:buNone/>
            </a:pPr>
            <a:r>
              <a:rPr lang="en-US" sz="2400" dirty="0" smtClean="0"/>
              <a:t>		</a:t>
            </a:r>
            <a:r>
              <a:rPr lang="hi-IN" sz="2000" b="1" dirty="0" smtClean="0">
                <a:solidFill>
                  <a:srgbClr val="002060"/>
                </a:solidFill>
              </a:rPr>
              <a:t>गुर्वतिस्निग्धशीतादिभोजनादतिभोजनात्</a:t>
            </a:r>
            <a:r>
              <a:rPr lang="en-IN" sz="2000" b="1" dirty="0">
                <a:solidFill>
                  <a:srgbClr val="002060"/>
                </a:solidFill>
              </a:rPr>
              <a:t>|</a:t>
            </a:r>
          </a:p>
          <a:p>
            <a:pPr>
              <a:buNone/>
            </a:pPr>
            <a:r>
              <a:rPr lang="en-US" sz="2000" b="1" dirty="0" smtClean="0">
                <a:solidFill>
                  <a:srgbClr val="002060"/>
                </a:solidFill>
              </a:rPr>
              <a:t>		</a:t>
            </a:r>
            <a:r>
              <a:rPr lang="hi-IN" sz="2000" b="1" dirty="0" smtClean="0">
                <a:solidFill>
                  <a:srgbClr val="002060"/>
                </a:solidFill>
              </a:rPr>
              <a:t>भुक्तमात्रस्य </a:t>
            </a:r>
            <a:r>
              <a:rPr lang="hi-IN" sz="2000" b="1" dirty="0">
                <a:solidFill>
                  <a:srgbClr val="002060"/>
                </a:solidFill>
              </a:rPr>
              <a:t>च स्वप्नाद्धन्त्यग्निं कुपितः कफः</a:t>
            </a:r>
            <a:r>
              <a:rPr lang="en-IN" sz="2000" b="1" dirty="0">
                <a:solidFill>
                  <a:srgbClr val="002060"/>
                </a:solidFill>
              </a:rPr>
              <a:t>||</a:t>
            </a:r>
            <a:r>
              <a:rPr lang="hi-IN" sz="2000" b="1" dirty="0">
                <a:solidFill>
                  <a:srgbClr val="002060"/>
                </a:solidFill>
              </a:rPr>
              <a:t>६७</a:t>
            </a:r>
            <a:r>
              <a:rPr lang="en-IN" sz="2000" b="1" dirty="0">
                <a:solidFill>
                  <a:srgbClr val="002060"/>
                </a:solidFill>
              </a:rPr>
              <a:t>||</a:t>
            </a:r>
          </a:p>
          <a:p>
            <a:pPr>
              <a:buNone/>
            </a:pPr>
            <a:r>
              <a:rPr lang="en-US" sz="2400" b="1" dirty="0" smtClean="0">
                <a:solidFill>
                  <a:srgbClr val="FF0000"/>
                </a:solidFill>
                <a:latin typeface="Andalus" pitchFamily="18" charset="-78"/>
                <a:cs typeface="Andalus" pitchFamily="18" charset="-78"/>
              </a:rPr>
              <a:t>LAKSHANA</a:t>
            </a:r>
          </a:p>
          <a:p>
            <a:pPr>
              <a:buNone/>
            </a:pPr>
            <a:r>
              <a:rPr lang="en-US" sz="2400" b="1" dirty="0">
                <a:solidFill>
                  <a:srgbClr val="FF0000"/>
                </a:solidFill>
                <a:latin typeface="Times New Roman" pitchFamily="18" charset="0"/>
                <a:cs typeface="Times New Roman" pitchFamily="18" charset="0"/>
              </a:rPr>
              <a:t>	</a:t>
            </a:r>
            <a:r>
              <a:rPr lang="en-US" sz="2400" b="1" dirty="0" smtClean="0">
                <a:solidFill>
                  <a:srgbClr val="FF0000"/>
                </a:solidFill>
                <a:latin typeface="Times New Roman" pitchFamily="18" charset="0"/>
                <a:cs typeface="Times New Roman" pitchFamily="18" charset="0"/>
              </a:rPr>
              <a:t>	</a:t>
            </a:r>
            <a:r>
              <a:rPr lang="hi-IN" sz="2000" b="1" dirty="0" smtClean="0">
                <a:solidFill>
                  <a:srgbClr val="002060"/>
                </a:solidFill>
              </a:rPr>
              <a:t>भिन्ना</a:t>
            </a:r>
            <a:r>
              <a:rPr lang="hi-IN" sz="2000" b="1" dirty="0" smtClean="0">
                <a:solidFill>
                  <a:srgbClr val="C00000"/>
                </a:solidFill>
              </a:rPr>
              <a:t>मश्लेष्मसंसृष्टगुरुवर्चः</a:t>
            </a:r>
            <a:r>
              <a:rPr lang="hi-IN" sz="2000" b="1" dirty="0" smtClean="0">
                <a:solidFill>
                  <a:srgbClr val="002060"/>
                </a:solidFill>
              </a:rPr>
              <a:t>प्रवर्तनम्</a:t>
            </a:r>
            <a:r>
              <a:rPr lang="en-IN" sz="2000" b="1" dirty="0">
                <a:solidFill>
                  <a:srgbClr val="002060"/>
                </a:solidFill>
              </a:rPr>
              <a:t>|</a:t>
            </a:r>
          </a:p>
          <a:p>
            <a:pPr>
              <a:buNone/>
            </a:pPr>
            <a:r>
              <a:rPr lang="en-US" sz="2000" b="1" dirty="0">
                <a:solidFill>
                  <a:srgbClr val="002060"/>
                </a:solidFill>
              </a:rPr>
              <a:t>	</a:t>
            </a:r>
            <a:r>
              <a:rPr lang="en-US" sz="2000" b="1" dirty="0" smtClean="0">
                <a:solidFill>
                  <a:srgbClr val="002060"/>
                </a:solidFill>
              </a:rPr>
              <a:t>	</a:t>
            </a:r>
            <a:r>
              <a:rPr lang="hi-IN" sz="2000" b="1" dirty="0" smtClean="0">
                <a:solidFill>
                  <a:srgbClr val="002060"/>
                </a:solidFill>
              </a:rPr>
              <a:t>अकृशस्यापि </a:t>
            </a:r>
            <a:r>
              <a:rPr lang="hi-IN" sz="2000" b="1" dirty="0">
                <a:solidFill>
                  <a:srgbClr val="002060"/>
                </a:solidFill>
              </a:rPr>
              <a:t>दौर्बल्यमालस्यं च कफात्मके</a:t>
            </a:r>
            <a:r>
              <a:rPr lang="en-IN" sz="2000" b="1" dirty="0">
                <a:solidFill>
                  <a:srgbClr val="002060"/>
                </a:solidFill>
              </a:rPr>
              <a:t>||</a:t>
            </a:r>
            <a:r>
              <a:rPr lang="hi-IN" sz="2000" b="1" dirty="0">
                <a:solidFill>
                  <a:srgbClr val="002060"/>
                </a:solidFill>
              </a:rPr>
              <a:t>७०</a:t>
            </a:r>
            <a:r>
              <a:rPr lang="en-IN" sz="2000" b="1" dirty="0" smtClean="0">
                <a:solidFill>
                  <a:srgbClr val="002060"/>
                </a:solidFill>
              </a:rPr>
              <a:t>|</a:t>
            </a:r>
          </a:p>
          <a:p>
            <a:pPr>
              <a:buNone/>
            </a:pPr>
            <a:r>
              <a:rPr lang="en-IN" sz="2000" dirty="0"/>
              <a:t>	</a:t>
            </a:r>
            <a:r>
              <a:rPr lang="en-IN" sz="2000" dirty="0" smtClean="0"/>
              <a:t>	</a:t>
            </a:r>
            <a:r>
              <a:rPr lang="hi-IN" sz="2000" dirty="0" smtClean="0"/>
              <a:t>तस्यान्नं </a:t>
            </a:r>
            <a:r>
              <a:rPr lang="hi-IN" sz="2000" dirty="0"/>
              <a:t>पच्यते दुःखं हृल्लासच्छर्द्यरोचकाः</a:t>
            </a:r>
            <a:r>
              <a:rPr lang="en-IN" sz="2000" dirty="0"/>
              <a:t>|</a:t>
            </a:r>
          </a:p>
          <a:p>
            <a:pPr>
              <a:buNone/>
            </a:pPr>
            <a:r>
              <a:rPr lang="en-US" sz="2000" dirty="0" smtClean="0"/>
              <a:t>		</a:t>
            </a:r>
            <a:r>
              <a:rPr lang="hi-IN" sz="2000" dirty="0" smtClean="0"/>
              <a:t>आस्योपदेहमाधुर्यकासष्ठीवनपीनसाः</a:t>
            </a:r>
            <a:r>
              <a:rPr lang="en-IN" sz="2000" dirty="0"/>
              <a:t>||</a:t>
            </a:r>
            <a:r>
              <a:rPr lang="hi-IN" sz="2000" dirty="0"/>
              <a:t>६८</a:t>
            </a:r>
            <a:r>
              <a:rPr lang="en-IN" sz="2000" dirty="0"/>
              <a:t>||</a:t>
            </a:r>
          </a:p>
          <a:p>
            <a:pPr>
              <a:buNone/>
            </a:pPr>
            <a:r>
              <a:rPr lang="en-US" sz="2000" dirty="0" smtClean="0"/>
              <a:t>		</a:t>
            </a:r>
            <a:r>
              <a:rPr lang="hi-IN" sz="2000" dirty="0" smtClean="0"/>
              <a:t>हृदयं </a:t>
            </a:r>
            <a:r>
              <a:rPr lang="hi-IN" sz="2000" dirty="0"/>
              <a:t>मन्यते स्त्यानमुदरं स्तिमितं गुरु</a:t>
            </a:r>
            <a:r>
              <a:rPr lang="en-IN" sz="2000" dirty="0"/>
              <a:t>|</a:t>
            </a:r>
          </a:p>
          <a:p>
            <a:pPr>
              <a:buNone/>
            </a:pPr>
            <a:r>
              <a:rPr lang="en-US" sz="2000" dirty="0" smtClean="0"/>
              <a:t>		</a:t>
            </a:r>
            <a:r>
              <a:rPr lang="hi-IN" sz="2000" dirty="0" smtClean="0"/>
              <a:t>दुष्टो </a:t>
            </a:r>
            <a:r>
              <a:rPr lang="hi-IN" sz="2000" dirty="0"/>
              <a:t>मधुर उद्गारः सदनं स्त्रीष्वहर्षणम्</a:t>
            </a:r>
            <a:r>
              <a:rPr lang="en-IN" sz="2000" dirty="0"/>
              <a:t>||</a:t>
            </a:r>
            <a:r>
              <a:rPr lang="hi-IN" sz="2000" dirty="0"/>
              <a:t>६९</a:t>
            </a:r>
            <a:r>
              <a:rPr lang="en-IN" sz="2000" dirty="0"/>
              <a:t>||</a:t>
            </a:r>
          </a:p>
          <a:p>
            <a:pPr>
              <a:buNone/>
            </a:pPr>
            <a:r>
              <a:rPr lang="en-IN" sz="2000" dirty="0" smtClean="0"/>
              <a:t>|</a:t>
            </a:r>
          </a:p>
          <a:p>
            <a:pPr>
              <a:buNone/>
            </a:pPr>
            <a:endParaRPr lang="en-IN" sz="2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rgbClr val="C00000"/>
                </a:solidFill>
                <a:latin typeface="Andalus" pitchFamily="18" charset="-78"/>
                <a:cs typeface="Andalus" pitchFamily="18" charset="-78"/>
              </a:rPr>
              <a:t>SANNIPATIKA GRAHANI</a:t>
            </a:r>
            <a:endParaRPr lang="en-IN" sz="3600" b="1" dirty="0">
              <a:solidFill>
                <a:srgbClr val="C00000"/>
              </a:solidFill>
              <a:latin typeface="Andalus" pitchFamily="18" charset="-78"/>
              <a:cs typeface="Andalus" pitchFamily="18" charset="-78"/>
            </a:endParaRPr>
          </a:p>
        </p:txBody>
      </p:sp>
      <p:sp>
        <p:nvSpPr>
          <p:cNvPr id="3" name="Content Placeholder 2"/>
          <p:cNvSpPr>
            <a:spLocks noGrp="1"/>
          </p:cNvSpPr>
          <p:nvPr>
            <p:ph idx="1"/>
          </p:nvPr>
        </p:nvSpPr>
        <p:spPr/>
        <p:txBody>
          <a:bodyPr/>
          <a:lstStyle/>
          <a:p>
            <a:pPr>
              <a:buNone/>
            </a:pPr>
            <a:r>
              <a:rPr lang="en-US" sz="2800" b="1" dirty="0" smtClean="0">
                <a:solidFill>
                  <a:srgbClr val="002060"/>
                </a:solidFill>
              </a:rPr>
              <a:t>			</a:t>
            </a:r>
            <a:r>
              <a:rPr lang="hi-IN" sz="2400" b="1" dirty="0" smtClean="0">
                <a:solidFill>
                  <a:srgbClr val="002060"/>
                </a:solidFill>
              </a:rPr>
              <a:t>यश्चाग्निः </a:t>
            </a:r>
            <a:r>
              <a:rPr lang="hi-IN" sz="2400" b="1" dirty="0">
                <a:solidFill>
                  <a:srgbClr val="002060"/>
                </a:solidFill>
              </a:rPr>
              <a:t>पूर्वमुद्दिष्टो रोगानीके चतुर्विधः</a:t>
            </a:r>
            <a:r>
              <a:rPr lang="en-IN" sz="2400" b="1" dirty="0">
                <a:solidFill>
                  <a:srgbClr val="002060"/>
                </a:solidFill>
              </a:rPr>
              <a:t>|</a:t>
            </a:r>
          </a:p>
          <a:p>
            <a:pPr>
              <a:buNone/>
            </a:pPr>
            <a:r>
              <a:rPr lang="en-US" sz="2400" b="1" dirty="0" smtClean="0">
                <a:solidFill>
                  <a:srgbClr val="002060"/>
                </a:solidFill>
              </a:rPr>
              <a:t>			</a:t>
            </a:r>
            <a:r>
              <a:rPr lang="hi-IN" sz="2400" b="1" dirty="0" smtClean="0">
                <a:solidFill>
                  <a:srgbClr val="002060"/>
                </a:solidFill>
              </a:rPr>
              <a:t>तं </a:t>
            </a:r>
            <a:r>
              <a:rPr lang="hi-IN" sz="2400" b="1" dirty="0">
                <a:solidFill>
                  <a:srgbClr val="002060"/>
                </a:solidFill>
              </a:rPr>
              <a:t>चापि ग्रहणीदोषं समवर्जं प्रचक्ष्महे</a:t>
            </a:r>
            <a:r>
              <a:rPr lang="en-IN" sz="2400" b="1" dirty="0">
                <a:solidFill>
                  <a:srgbClr val="002060"/>
                </a:solidFill>
              </a:rPr>
              <a:t>||</a:t>
            </a:r>
            <a:r>
              <a:rPr lang="hi-IN" sz="2400" b="1" dirty="0">
                <a:solidFill>
                  <a:srgbClr val="002060"/>
                </a:solidFill>
              </a:rPr>
              <a:t>७१</a:t>
            </a:r>
            <a:r>
              <a:rPr lang="en-IN" sz="2400" b="1" dirty="0">
                <a:solidFill>
                  <a:srgbClr val="002060"/>
                </a:solidFill>
              </a:rPr>
              <a:t>||</a:t>
            </a:r>
          </a:p>
          <a:p>
            <a:pPr>
              <a:buNone/>
            </a:pPr>
            <a:endParaRPr lang="en-IN"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C00000"/>
                </a:solidFill>
                <a:latin typeface="Algerian" pitchFamily="82" charset="0"/>
                <a:cs typeface="Times New Roman" pitchFamily="18" charset="0"/>
              </a:rPr>
              <a:t>EXAMINATION OF GRAHANI ROGA FROM  STOOL</a:t>
            </a:r>
            <a:endParaRPr lang="en-IN" sz="3600" dirty="0">
              <a:solidFill>
                <a:srgbClr val="C00000"/>
              </a:solidFill>
              <a:latin typeface="Algerian" pitchFamily="82"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lvl="1">
              <a:buNone/>
            </a:pPr>
            <a:r>
              <a:rPr lang="en-US" sz="2400" b="1" dirty="0" smtClean="0">
                <a:solidFill>
                  <a:srgbClr val="002060"/>
                </a:solidFill>
              </a:rPr>
              <a:t>		</a:t>
            </a:r>
            <a:r>
              <a:rPr lang="hi-IN" sz="2400" b="1" dirty="0" smtClean="0">
                <a:solidFill>
                  <a:srgbClr val="002060"/>
                </a:solidFill>
              </a:rPr>
              <a:t>मज्जत्यामा गुरुत्वाद्विट् पक्वा तूत्प्लवते जले</a:t>
            </a:r>
            <a:r>
              <a:rPr lang="en-IN" sz="2400" b="1" dirty="0" smtClean="0">
                <a:solidFill>
                  <a:srgbClr val="002060"/>
                </a:solidFill>
              </a:rPr>
              <a:t>|</a:t>
            </a:r>
          </a:p>
          <a:p>
            <a:pPr>
              <a:buNone/>
            </a:pPr>
            <a:r>
              <a:rPr lang="en-US" sz="2400" b="1" dirty="0" smtClean="0">
                <a:solidFill>
                  <a:srgbClr val="002060"/>
                </a:solidFill>
              </a:rPr>
              <a:t>		</a:t>
            </a:r>
            <a:r>
              <a:rPr lang="hi-IN" sz="2400" b="1" dirty="0" smtClean="0">
                <a:solidFill>
                  <a:srgbClr val="002060"/>
                </a:solidFill>
              </a:rPr>
              <a:t>विनाऽतिद्रवसङ्घातशैत्यश्लेष्मप्रदूषणात्</a:t>
            </a:r>
            <a:r>
              <a:rPr lang="en-IN" sz="2800" dirty="0" smtClean="0">
                <a:solidFill>
                  <a:srgbClr val="002060"/>
                </a:solidFill>
              </a:rPr>
              <a:t>||</a:t>
            </a:r>
            <a:r>
              <a:rPr lang="hi-IN" sz="2800" dirty="0" smtClean="0">
                <a:solidFill>
                  <a:srgbClr val="002060"/>
                </a:solidFill>
              </a:rPr>
              <a:t>९४</a:t>
            </a:r>
            <a:r>
              <a:rPr lang="en-IN" sz="2800" dirty="0" smtClean="0">
                <a:solidFill>
                  <a:srgbClr val="002060"/>
                </a:solidFill>
              </a:rPr>
              <a:t>||</a:t>
            </a:r>
          </a:p>
          <a:p>
            <a:pPr>
              <a:buNone/>
            </a:pPr>
            <a:endParaRPr lang="en-IN" sz="2800" dirty="0" smtClean="0">
              <a:solidFill>
                <a:srgbClr val="002060"/>
              </a:solidFill>
            </a:endParaRPr>
          </a:p>
          <a:p>
            <a:r>
              <a:rPr lang="en-IN" b="1" i="1" dirty="0" err="1" smtClean="0">
                <a:solidFill>
                  <a:srgbClr val="C00000"/>
                </a:solidFill>
                <a:latin typeface="Andalus" pitchFamily="18" charset="-78"/>
                <a:cs typeface="Andalus" pitchFamily="18" charset="-78"/>
              </a:rPr>
              <a:t>Sama</a:t>
            </a:r>
            <a:r>
              <a:rPr lang="en-IN" b="1" i="1" dirty="0" smtClean="0">
                <a:solidFill>
                  <a:srgbClr val="C00000"/>
                </a:solidFill>
                <a:latin typeface="Andalus" pitchFamily="18" charset="-78"/>
                <a:cs typeface="Andalus" pitchFamily="18" charset="-78"/>
              </a:rPr>
              <a:t> mala</a:t>
            </a:r>
            <a:r>
              <a:rPr lang="en-IN" b="1" dirty="0" smtClean="0">
                <a:solidFill>
                  <a:srgbClr val="C00000"/>
                </a:solidFill>
                <a:latin typeface="Andalus" pitchFamily="18" charset="-78"/>
                <a:cs typeface="Andalus" pitchFamily="18" charset="-78"/>
              </a:rPr>
              <a:t> </a:t>
            </a:r>
            <a:r>
              <a:rPr lang="en-IN" dirty="0" smtClean="0">
                <a:latin typeface="Andalus" pitchFamily="18" charset="-78"/>
                <a:cs typeface="Andalus" pitchFamily="18" charset="-78"/>
              </a:rPr>
              <a:t>(stools) sinks into water due to </a:t>
            </a:r>
            <a:r>
              <a:rPr lang="en-IN" i="1" dirty="0" err="1" smtClean="0">
                <a:latin typeface="Andalus" pitchFamily="18" charset="-78"/>
                <a:cs typeface="Andalus" pitchFamily="18" charset="-78"/>
              </a:rPr>
              <a:t>gurutva</a:t>
            </a:r>
            <a:r>
              <a:rPr lang="en-IN" dirty="0" smtClean="0">
                <a:latin typeface="Andalus" pitchFamily="18" charset="-78"/>
                <a:cs typeface="Andalus" pitchFamily="18" charset="-78"/>
              </a:rPr>
              <a:t> (heaviness) of </a:t>
            </a:r>
            <a:r>
              <a:rPr lang="en-IN" i="1" dirty="0" err="1" smtClean="0">
                <a:latin typeface="Andalus" pitchFamily="18" charset="-78"/>
                <a:cs typeface="Andalus" pitchFamily="18" charset="-78"/>
              </a:rPr>
              <a:t>ama</a:t>
            </a:r>
            <a:r>
              <a:rPr lang="en-IN" dirty="0" smtClean="0">
                <a:latin typeface="Andalus" pitchFamily="18" charset="-78"/>
                <a:cs typeface="Andalus" pitchFamily="18" charset="-78"/>
              </a:rPr>
              <a:t> </a:t>
            </a:r>
          </a:p>
          <a:p>
            <a:endParaRPr lang="en-IN" dirty="0" smtClean="0">
              <a:latin typeface="Andalus" pitchFamily="18" charset="-78"/>
              <a:cs typeface="Andalus" pitchFamily="18" charset="-78"/>
            </a:endParaRPr>
          </a:p>
          <a:p>
            <a:r>
              <a:rPr lang="en-IN" dirty="0" smtClean="0">
                <a:latin typeface="Andalus" pitchFamily="18" charset="-78"/>
                <a:cs typeface="Andalus" pitchFamily="18" charset="-78"/>
              </a:rPr>
              <a:t>whereas </a:t>
            </a:r>
            <a:r>
              <a:rPr lang="en-IN" b="1" i="1" dirty="0" err="1" smtClean="0">
                <a:solidFill>
                  <a:srgbClr val="C00000"/>
                </a:solidFill>
                <a:latin typeface="Andalus" pitchFamily="18" charset="-78"/>
                <a:cs typeface="Andalus" pitchFamily="18" charset="-78"/>
              </a:rPr>
              <a:t>pakva</a:t>
            </a:r>
            <a:r>
              <a:rPr lang="en-IN" b="1" dirty="0" smtClean="0">
                <a:solidFill>
                  <a:srgbClr val="C00000"/>
                </a:solidFill>
                <a:latin typeface="Andalus" pitchFamily="18" charset="-78"/>
                <a:cs typeface="Andalus" pitchFamily="18" charset="-78"/>
              </a:rPr>
              <a:t>  or </a:t>
            </a:r>
            <a:r>
              <a:rPr lang="en-IN" b="1" i="1" dirty="0" err="1" smtClean="0">
                <a:solidFill>
                  <a:srgbClr val="C00000"/>
                </a:solidFill>
                <a:latin typeface="Andalus" pitchFamily="18" charset="-78"/>
                <a:cs typeface="Andalus" pitchFamily="18" charset="-78"/>
              </a:rPr>
              <a:t>nirama</a:t>
            </a:r>
            <a:r>
              <a:rPr lang="en-IN" b="1" i="1" dirty="0" smtClean="0">
                <a:solidFill>
                  <a:srgbClr val="C00000"/>
                </a:solidFill>
                <a:latin typeface="Andalus" pitchFamily="18" charset="-78"/>
                <a:cs typeface="Andalus" pitchFamily="18" charset="-78"/>
              </a:rPr>
              <a:t> mala</a:t>
            </a:r>
            <a:r>
              <a:rPr lang="en-IN" dirty="0" smtClean="0">
                <a:latin typeface="Andalus" pitchFamily="18" charset="-78"/>
                <a:cs typeface="Andalus" pitchFamily="18" charset="-78"/>
              </a:rPr>
              <a:t> floats over the water; provided the stools consistency is not watery or not very compact and if not vitiated by </a:t>
            </a:r>
            <a:r>
              <a:rPr lang="en-IN" i="1" dirty="0" err="1" smtClean="0">
                <a:latin typeface="Andalus" pitchFamily="18" charset="-78"/>
                <a:cs typeface="Andalus" pitchFamily="18" charset="-78"/>
              </a:rPr>
              <a:t>sheeta</a:t>
            </a:r>
            <a:r>
              <a:rPr lang="en-IN" i="1" dirty="0" smtClean="0">
                <a:latin typeface="Andalus" pitchFamily="18" charset="-78"/>
                <a:cs typeface="Andalus" pitchFamily="18" charset="-78"/>
              </a:rPr>
              <a:t> </a:t>
            </a:r>
            <a:r>
              <a:rPr lang="en-IN" i="1" u="sng" dirty="0" err="1" smtClean="0">
                <a:latin typeface="Andalus" pitchFamily="18" charset="-78"/>
                <a:cs typeface="Andalus" pitchFamily="18" charset="-78"/>
                <a:hlinkClick r:id="rId2" tooltip="Guna"/>
              </a:rPr>
              <a:t>guna</a:t>
            </a:r>
            <a:r>
              <a:rPr lang="en-IN" dirty="0" smtClean="0">
                <a:latin typeface="Andalus" pitchFamily="18" charset="-78"/>
                <a:cs typeface="Andalus" pitchFamily="18" charset="-78"/>
              </a:rPr>
              <a:t> and </a:t>
            </a:r>
            <a:r>
              <a:rPr lang="en-IN" i="1" u="sng" dirty="0" err="1" smtClean="0">
                <a:latin typeface="Andalus" pitchFamily="18" charset="-78"/>
                <a:cs typeface="Andalus" pitchFamily="18" charset="-78"/>
                <a:hlinkClick r:id="rId3" tooltip="Kapha"/>
              </a:rPr>
              <a:t>kapha</a:t>
            </a:r>
            <a:r>
              <a:rPr lang="en-IN" dirty="0" smtClean="0">
                <a:latin typeface="Andalus" pitchFamily="18" charset="-78"/>
                <a:cs typeface="Andalus" pitchFamily="18" charset="-78"/>
              </a:rPr>
              <a:t> [94]</a:t>
            </a:r>
          </a:p>
          <a:p>
            <a:endParaRPr lang="en-IN"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Algerian" pitchFamily="82" charset="0"/>
              </a:rPr>
              <a:t>Treatment principles</a:t>
            </a:r>
            <a:endParaRPr lang="en-IN" sz="3200" dirty="0">
              <a:latin typeface="Algerian" pitchFamily="82" charset="0"/>
            </a:endParaRPr>
          </a:p>
        </p:txBody>
      </p:sp>
      <p:sp>
        <p:nvSpPr>
          <p:cNvPr id="3" name="Text Placeholder 2"/>
          <p:cNvSpPr>
            <a:spLocks noGrp="1"/>
          </p:cNvSpPr>
          <p:nvPr>
            <p:ph type="body" idx="1"/>
          </p:nvPr>
        </p:nvSpPr>
        <p:spPr/>
        <p:txBody>
          <a:bodyPr/>
          <a:lstStyle/>
          <a:p>
            <a:r>
              <a:rPr lang="en-US" dirty="0" smtClean="0">
                <a:latin typeface="Andalus" pitchFamily="18" charset="-78"/>
                <a:cs typeface="Andalus" pitchFamily="18" charset="-78"/>
              </a:rPr>
              <a:t>Disease condition</a:t>
            </a:r>
            <a:endParaRPr lang="en-IN" dirty="0">
              <a:latin typeface="Andalus" pitchFamily="18" charset="-78"/>
              <a:cs typeface="Andalus" pitchFamily="18" charset="-78"/>
            </a:endParaRPr>
          </a:p>
        </p:txBody>
      </p:sp>
      <p:sp>
        <p:nvSpPr>
          <p:cNvPr id="4" name="Content Placeholder 3"/>
          <p:cNvSpPr>
            <a:spLocks noGrp="1"/>
          </p:cNvSpPr>
          <p:nvPr>
            <p:ph sz="half" idx="2"/>
          </p:nvPr>
        </p:nvSpPr>
        <p:spPr/>
        <p:txBody>
          <a:bodyPr>
            <a:normAutofit lnSpcReduction="10000"/>
          </a:bodyPr>
          <a:lstStyle/>
          <a:p>
            <a:r>
              <a:rPr lang="hi-IN" sz="2000" dirty="0" smtClean="0">
                <a:solidFill>
                  <a:srgbClr val="C00000"/>
                </a:solidFill>
              </a:rPr>
              <a:t>ष्ठीवनं श्लैष्मिके </a:t>
            </a:r>
            <a:endParaRPr lang="en-IN" sz="2000" dirty="0" smtClean="0">
              <a:solidFill>
                <a:srgbClr val="C00000"/>
              </a:solidFill>
            </a:endParaRPr>
          </a:p>
          <a:p>
            <a:pPr>
              <a:buNone/>
            </a:pPr>
            <a:r>
              <a:rPr lang="en-IN" i="1" u="sng" dirty="0" smtClean="0">
                <a:latin typeface="Times New Roman" pitchFamily="18" charset="0"/>
                <a:cs typeface="Times New Roman" pitchFamily="18" charset="0"/>
                <a:hlinkClick r:id="rId2" tooltip="Kapha"/>
              </a:rPr>
              <a:t>   </a:t>
            </a:r>
            <a:r>
              <a:rPr lang="en-IN" i="1" u="sng" dirty="0" err="1" smtClean="0">
                <a:latin typeface="Times New Roman" pitchFamily="18" charset="0"/>
                <a:cs typeface="Times New Roman" pitchFamily="18" charset="0"/>
                <a:hlinkClick r:id="rId2" tooltip="Kapha"/>
              </a:rPr>
              <a:t>kaphaja</a:t>
            </a:r>
            <a:r>
              <a:rPr lang="en-IN" i="1" dirty="0" smtClean="0">
                <a:latin typeface="Times New Roman" pitchFamily="18" charset="0"/>
                <a:cs typeface="Times New Roman" pitchFamily="18" charset="0"/>
              </a:rPr>
              <a:t> </a:t>
            </a:r>
            <a:r>
              <a:rPr lang="en-IN" i="1" dirty="0" err="1" smtClean="0">
                <a:latin typeface="Times New Roman" pitchFamily="18" charset="0"/>
                <a:cs typeface="Times New Roman" pitchFamily="18" charset="0"/>
              </a:rPr>
              <a:t>grahani</a:t>
            </a:r>
            <a:r>
              <a:rPr lang="en-IN" dirty="0" smtClean="0">
                <a:latin typeface="Times New Roman" pitchFamily="18" charset="0"/>
                <a:cs typeface="Times New Roman" pitchFamily="18" charset="0"/>
              </a:rPr>
              <a:t> if there is excess sputum.</a:t>
            </a:r>
          </a:p>
          <a:p>
            <a:pPr>
              <a:buNone/>
            </a:pPr>
            <a:endParaRPr lang="en-IN" dirty="0" smtClean="0">
              <a:latin typeface="Times New Roman" pitchFamily="18" charset="0"/>
              <a:cs typeface="Times New Roman" pitchFamily="18" charset="0"/>
            </a:endParaRPr>
          </a:p>
          <a:p>
            <a:endParaRPr lang="en-IN" dirty="0" smtClean="0">
              <a:latin typeface="Times New Roman" pitchFamily="18" charset="0"/>
              <a:cs typeface="Times New Roman" pitchFamily="18" charset="0"/>
            </a:endParaRPr>
          </a:p>
          <a:p>
            <a:r>
              <a:rPr lang="hi-IN" sz="2000" dirty="0" smtClean="0">
                <a:solidFill>
                  <a:srgbClr val="C00000"/>
                </a:solidFill>
              </a:rPr>
              <a:t>सकृद्रूक्षं सकृत्स्निग्धं </a:t>
            </a:r>
            <a:r>
              <a:rPr lang="hi-IN" sz="2000" b="1" dirty="0" smtClean="0">
                <a:solidFill>
                  <a:srgbClr val="002060"/>
                </a:solidFill>
              </a:rPr>
              <a:t>कृशे बहुकफे </a:t>
            </a:r>
            <a:r>
              <a:rPr lang="hi-IN" sz="2000" dirty="0" smtClean="0">
                <a:solidFill>
                  <a:srgbClr val="C00000"/>
                </a:solidFill>
              </a:rPr>
              <a:t>हितम्</a:t>
            </a:r>
            <a:r>
              <a:rPr lang="en-IN" sz="2000" dirty="0" smtClean="0">
                <a:solidFill>
                  <a:srgbClr val="C00000"/>
                </a:solidFill>
              </a:rPr>
              <a:t>|</a:t>
            </a:r>
          </a:p>
          <a:p>
            <a:r>
              <a:rPr lang="hi-IN" sz="2000" dirty="0" smtClean="0"/>
              <a:t>बहुपित्तस्य </a:t>
            </a:r>
            <a:r>
              <a:rPr lang="en-IN" sz="2000" dirty="0" smtClean="0"/>
              <a:t>|</a:t>
            </a:r>
          </a:p>
          <a:p>
            <a:r>
              <a:rPr lang="hi-IN" sz="2000" dirty="0" smtClean="0"/>
              <a:t>बहुवातस्य तु</a:t>
            </a:r>
            <a:endParaRPr lang="en-US" sz="2000" dirty="0" smtClean="0"/>
          </a:p>
          <a:p>
            <a:r>
              <a:rPr lang="hi-IN" sz="2000" dirty="0" smtClean="0"/>
              <a:t>सन्धुक्षति तथा वह्निरेषां विधिवदिन्धनैः</a:t>
            </a:r>
            <a:r>
              <a:rPr lang="en-IN" sz="2000" dirty="0" smtClean="0"/>
              <a:t>|</a:t>
            </a:r>
          </a:p>
          <a:p>
            <a:endParaRPr lang="en-IN" sz="2000" dirty="0" smtClean="0"/>
          </a:p>
          <a:p>
            <a:endParaRPr lang="en-IN" sz="2000" dirty="0" smtClean="0">
              <a:solidFill>
                <a:srgbClr val="C00000"/>
              </a:solidFill>
            </a:endParaRPr>
          </a:p>
          <a:p>
            <a:endParaRPr lang="en-IN" dirty="0"/>
          </a:p>
        </p:txBody>
      </p:sp>
      <p:sp>
        <p:nvSpPr>
          <p:cNvPr id="5" name="Text Placeholder 4"/>
          <p:cNvSpPr>
            <a:spLocks noGrp="1"/>
          </p:cNvSpPr>
          <p:nvPr>
            <p:ph type="body" sz="quarter" idx="3"/>
          </p:nvPr>
        </p:nvSpPr>
        <p:spPr/>
        <p:txBody>
          <a:bodyPr/>
          <a:lstStyle/>
          <a:p>
            <a:r>
              <a:rPr lang="en-US" dirty="0" smtClean="0">
                <a:latin typeface="Andalus" pitchFamily="18" charset="-78"/>
                <a:cs typeface="Andalus" pitchFamily="18" charset="-78"/>
              </a:rPr>
              <a:t>Treatment principle</a:t>
            </a:r>
            <a:endParaRPr lang="en-IN" dirty="0">
              <a:latin typeface="Andalus" pitchFamily="18" charset="-78"/>
              <a:cs typeface="Andalus" pitchFamily="18" charset="-78"/>
            </a:endParaRPr>
          </a:p>
        </p:txBody>
      </p:sp>
      <p:sp>
        <p:nvSpPr>
          <p:cNvPr id="6" name="Content Placeholder 5"/>
          <p:cNvSpPr>
            <a:spLocks noGrp="1"/>
          </p:cNvSpPr>
          <p:nvPr>
            <p:ph sz="quarter" idx="4"/>
          </p:nvPr>
        </p:nvSpPr>
        <p:spPr/>
        <p:txBody>
          <a:bodyPr>
            <a:normAutofit lnSpcReduction="10000"/>
          </a:bodyPr>
          <a:lstStyle/>
          <a:p>
            <a:r>
              <a:rPr lang="hi-IN" sz="2000" dirty="0" smtClean="0">
                <a:solidFill>
                  <a:srgbClr val="C00000"/>
                </a:solidFill>
              </a:rPr>
              <a:t>रूक्षं दीपनं तिक्तसंयुतम्</a:t>
            </a:r>
            <a:r>
              <a:rPr lang="en-IN" sz="2000" dirty="0" smtClean="0">
                <a:solidFill>
                  <a:srgbClr val="C00000"/>
                </a:solidFill>
              </a:rPr>
              <a:t>||</a:t>
            </a:r>
            <a:r>
              <a:rPr lang="hi-IN" sz="2000" dirty="0" smtClean="0">
                <a:solidFill>
                  <a:srgbClr val="C00000"/>
                </a:solidFill>
              </a:rPr>
              <a:t>१९८</a:t>
            </a:r>
            <a:r>
              <a:rPr lang="en-IN" sz="2000" dirty="0" smtClean="0">
                <a:solidFill>
                  <a:srgbClr val="C00000"/>
                </a:solidFill>
              </a:rPr>
              <a:t>||</a:t>
            </a:r>
            <a:endParaRPr lang="en-IN" sz="2000" i="1" dirty="0" smtClean="0"/>
          </a:p>
          <a:p>
            <a:pPr>
              <a:buNone/>
            </a:pPr>
            <a:r>
              <a:rPr lang="en-IN" i="1" dirty="0" smtClean="0">
                <a:latin typeface="Times New Roman" pitchFamily="18" charset="0"/>
                <a:cs typeface="Times New Roman" pitchFamily="18" charset="0"/>
              </a:rPr>
              <a:t>	</a:t>
            </a:r>
            <a:r>
              <a:rPr lang="en-IN" i="1" dirty="0" err="1" smtClean="0">
                <a:latin typeface="Times New Roman" pitchFamily="18" charset="0"/>
                <a:cs typeface="Times New Roman" pitchFamily="18" charset="0"/>
              </a:rPr>
              <a:t>ruksha</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ununctuous</a:t>
            </a:r>
            <a:r>
              <a:rPr lang="en-IN" dirty="0" smtClean="0">
                <a:latin typeface="Times New Roman" pitchFamily="18" charset="0"/>
                <a:cs typeface="Times New Roman" pitchFamily="18" charset="0"/>
              </a:rPr>
              <a:t>) and </a:t>
            </a:r>
            <a:r>
              <a:rPr lang="en-IN" i="1" u="sng" dirty="0" err="1" smtClean="0">
                <a:latin typeface="Times New Roman" pitchFamily="18" charset="0"/>
                <a:cs typeface="Times New Roman" pitchFamily="18" charset="0"/>
                <a:hlinkClick r:id="rId3" tooltip="Deepana"/>
              </a:rPr>
              <a:t>deepana</a:t>
            </a:r>
            <a:r>
              <a:rPr lang="en-IN" dirty="0" smtClean="0">
                <a:latin typeface="Times New Roman" pitchFamily="18" charset="0"/>
                <a:cs typeface="Times New Roman" pitchFamily="18" charset="0"/>
              </a:rPr>
              <a:t> drugs having bitter taste should be administered [198]</a:t>
            </a:r>
          </a:p>
          <a:p>
            <a:r>
              <a:rPr lang="hi-IN" sz="2000" dirty="0" smtClean="0">
                <a:solidFill>
                  <a:srgbClr val="C00000"/>
                </a:solidFill>
              </a:rPr>
              <a:t>परीक्ष्यामं शरीरस्य दीपनं स्नेहसंयुतम्</a:t>
            </a:r>
            <a:r>
              <a:rPr lang="en-IN" sz="2000" dirty="0" smtClean="0">
                <a:solidFill>
                  <a:srgbClr val="C00000"/>
                </a:solidFill>
              </a:rPr>
              <a:t>||</a:t>
            </a:r>
            <a:r>
              <a:rPr lang="hi-IN" sz="2000" dirty="0" smtClean="0">
                <a:solidFill>
                  <a:srgbClr val="C00000"/>
                </a:solidFill>
              </a:rPr>
              <a:t>१९९</a:t>
            </a:r>
            <a:r>
              <a:rPr lang="en-IN" sz="2000" dirty="0" smtClean="0">
                <a:solidFill>
                  <a:srgbClr val="C00000"/>
                </a:solidFill>
              </a:rPr>
              <a:t>||</a:t>
            </a:r>
          </a:p>
          <a:p>
            <a:r>
              <a:rPr lang="hi-IN" sz="2000" dirty="0" smtClean="0"/>
              <a:t>दीपनं</a:t>
            </a:r>
            <a:r>
              <a:rPr lang="en-US" sz="2000" dirty="0" smtClean="0"/>
              <a:t> </a:t>
            </a:r>
            <a:r>
              <a:rPr lang="hi-IN" sz="2000" dirty="0" smtClean="0"/>
              <a:t>तिक्तं मधुरसंयुतम्</a:t>
            </a:r>
            <a:endParaRPr lang="en-IN" sz="2000" dirty="0" smtClean="0">
              <a:latin typeface="Times New Roman" pitchFamily="18" charset="0"/>
              <a:cs typeface="Times New Roman" pitchFamily="18" charset="0"/>
            </a:endParaRPr>
          </a:p>
          <a:p>
            <a:r>
              <a:rPr lang="hi-IN" sz="2000" dirty="0" smtClean="0"/>
              <a:t>स्नेहलवणाम्लयुतं हितम्</a:t>
            </a:r>
            <a:r>
              <a:rPr lang="en-IN" sz="2000" dirty="0" smtClean="0"/>
              <a:t>||</a:t>
            </a:r>
            <a:r>
              <a:rPr lang="hi-IN" sz="2000" dirty="0" smtClean="0"/>
              <a:t>२००</a:t>
            </a:r>
            <a:r>
              <a:rPr lang="en-IN" sz="2000" dirty="0" smtClean="0"/>
              <a:t>||</a:t>
            </a:r>
          </a:p>
          <a:p>
            <a:r>
              <a:rPr lang="hi-IN" sz="2000" dirty="0" smtClean="0"/>
              <a:t>स्नेहमेव परं विद्याद्दुर्बलानलदीपनम्</a:t>
            </a:r>
            <a:r>
              <a:rPr lang="en-IN" sz="2000" dirty="0" smtClean="0"/>
              <a:t>||</a:t>
            </a:r>
            <a:r>
              <a:rPr lang="hi-IN" sz="2000" dirty="0" smtClean="0"/>
              <a:t>२०१</a:t>
            </a:r>
            <a:r>
              <a:rPr lang="en-IN" sz="2000" dirty="0" smtClean="0"/>
              <a:t>||</a:t>
            </a:r>
          </a:p>
          <a:p>
            <a:endParaRPr lang="en-IN" sz="2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sz="3600" dirty="0" smtClean="0"/>
              <a:t/>
            </a:r>
            <a:br>
              <a:rPr lang="en-IN" sz="3600" dirty="0" smtClean="0"/>
            </a:br>
            <a:r>
              <a:rPr lang="en-US" sz="3600" dirty="0" smtClean="0">
                <a:latin typeface="Algerian" pitchFamily="82" charset="0"/>
              </a:rPr>
              <a:t>Treatment principles</a:t>
            </a:r>
            <a:endParaRPr lang="en-IN" sz="3600" dirty="0"/>
          </a:p>
        </p:txBody>
      </p:sp>
      <p:sp>
        <p:nvSpPr>
          <p:cNvPr id="3" name="Text Placeholder 2"/>
          <p:cNvSpPr>
            <a:spLocks noGrp="1"/>
          </p:cNvSpPr>
          <p:nvPr>
            <p:ph type="body" idx="1"/>
          </p:nvPr>
        </p:nvSpPr>
        <p:spPr/>
        <p:txBody>
          <a:bodyPr/>
          <a:lstStyle/>
          <a:p>
            <a:r>
              <a:rPr lang="en-US" dirty="0" smtClean="0">
                <a:latin typeface="Andalus" pitchFamily="18" charset="-78"/>
                <a:cs typeface="Andalus" pitchFamily="18" charset="-78"/>
              </a:rPr>
              <a:t>Disease condition</a:t>
            </a:r>
            <a:endParaRPr lang="en-IN" dirty="0" smtClean="0">
              <a:latin typeface="Andalus" pitchFamily="18" charset="-78"/>
              <a:cs typeface="Andalus" pitchFamily="18" charset="-78"/>
            </a:endParaRPr>
          </a:p>
        </p:txBody>
      </p:sp>
      <p:sp>
        <p:nvSpPr>
          <p:cNvPr id="4" name="Content Placeholder 3"/>
          <p:cNvSpPr>
            <a:spLocks noGrp="1"/>
          </p:cNvSpPr>
          <p:nvPr>
            <p:ph sz="half" idx="2"/>
          </p:nvPr>
        </p:nvSpPr>
        <p:spPr>
          <a:xfrm>
            <a:off x="457200" y="2174875"/>
            <a:ext cx="4040188" cy="3968769"/>
          </a:xfrm>
        </p:spPr>
        <p:txBody>
          <a:bodyPr>
            <a:normAutofit fontScale="92500" lnSpcReduction="20000"/>
          </a:bodyPr>
          <a:lstStyle/>
          <a:p>
            <a:r>
              <a:rPr lang="hi-IN" sz="2000" dirty="0" smtClean="0"/>
              <a:t>नालं स्नेहसमिद्धस्य शमायान्नं सुगुर्वपि</a:t>
            </a:r>
            <a:r>
              <a:rPr lang="en-IN" sz="2000" dirty="0" smtClean="0"/>
              <a:t>| </a:t>
            </a:r>
            <a:r>
              <a:rPr lang="hi-IN" sz="2000" dirty="0" smtClean="0"/>
              <a:t>मन्दाग्निरविपक्वं तु पुरीषं योऽतिसार्यते</a:t>
            </a:r>
            <a:r>
              <a:rPr lang="en-IN" sz="2000" dirty="0" smtClean="0"/>
              <a:t>||</a:t>
            </a:r>
            <a:r>
              <a:rPr lang="hi-IN" sz="2000" dirty="0" smtClean="0"/>
              <a:t>२०२</a:t>
            </a:r>
            <a:r>
              <a:rPr lang="en-IN" sz="2000" dirty="0" smtClean="0"/>
              <a:t>||</a:t>
            </a:r>
          </a:p>
          <a:p>
            <a:r>
              <a:rPr lang="en-IN" dirty="0" smtClean="0">
                <a:latin typeface="Andalus" pitchFamily="18" charset="-78"/>
                <a:cs typeface="Andalus" pitchFamily="18" charset="-78"/>
              </a:rPr>
              <a:t>If the patient has </a:t>
            </a:r>
            <a:r>
              <a:rPr lang="en-IN" dirty="0" smtClean="0">
                <a:solidFill>
                  <a:srgbClr val="C00000"/>
                </a:solidFill>
                <a:latin typeface="Andalus" pitchFamily="18" charset="-78"/>
                <a:cs typeface="Andalus" pitchFamily="18" charset="-78"/>
              </a:rPr>
              <a:t>inefficient digestive power and voids undigested food in excess in stools or frequency of motions is more,</a:t>
            </a:r>
          </a:p>
          <a:p>
            <a:r>
              <a:rPr lang="hi-IN" sz="2000" dirty="0" smtClean="0"/>
              <a:t>काठिन्याद्यः पुरीषं तु कृच्छ्रान्मुञ्चति मानवः</a:t>
            </a:r>
            <a:r>
              <a:rPr lang="en-IN" sz="2000" dirty="0" smtClean="0"/>
              <a:t>||</a:t>
            </a:r>
            <a:r>
              <a:rPr lang="hi-IN" sz="2000" dirty="0" smtClean="0"/>
              <a:t>२०४</a:t>
            </a:r>
            <a:r>
              <a:rPr lang="en-IN" sz="2000" dirty="0" smtClean="0"/>
              <a:t>||</a:t>
            </a:r>
          </a:p>
          <a:p>
            <a:pPr>
              <a:buNone/>
            </a:pPr>
            <a:r>
              <a:rPr lang="en-IN" sz="2000" dirty="0" smtClean="0">
                <a:latin typeface="Andalus" pitchFamily="18" charset="-78"/>
                <a:cs typeface="Andalus" pitchFamily="18" charset="-78"/>
              </a:rPr>
              <a:t>	</a:t>
            </a:r>
            <a:r>
              <a:rPr lang="en-IN" dirty="0" smtClean="0">
                <a:latin typeface="Andalus" pitchFamily="18" charset="-78"/>
                <a:cs typeface="Andalus" pitchFamily="18" charset="-78"/>
              </a:rPr>
              <a:t>If patient </a:t>
            </a:r>
            <a:r>
              <a:rPr lang="en-IN" dirty="0" smtClean="0">
                <a:solidFill>
                  <a:srgbClr val="C00000"/>
                </a:solidFill>
                <a:latin typeface="Andalus" pitchFamily="18" charset="-78"/>
                <a:cs typeface="Andalus" pitchFamily="18" charset="-78"/>
              </a:rPr>
              <a:t>finds difficulty in evacuation of stools due to hardness in stools</a:t>
            </a:r>
          </a:p>
          <a:p>
            <a:pPr>
              <a:buNone/>
            </a:pPr>
            <a:endParaRPr lang="en-IN" dirty="0" smtClean="0"/>
          </a:p>
          <a:p>
            <a:endParaRPr lang="en-US" dirty="0" smtClean="0">
              <a:solidFill>
                <a:srgbClr val="C00000"/>
              </a:solidFill>
              <a:latin typeface="Andalus" pitchFamily="18" charset="-78"/>
              <a:cs typeface="Andalus" pitchFamily="18" charset="-78"/>
            </a:endParaRPr>
          </a:p>
          <a:p>
            <a:endParaRPr lang="en-IN" dirty="0">
              <a:solidFill>
                <a:srgbClr val="C00000"/>
              </a:solidFill>
              <a:latin typeface="Andalus" pitchFamily="18" charset="-78"/>
              <a:cs typeface="Andalus" pitchFamily="18" charset="-78"/>
            </a:endParaRPr>
          </a:p>
        </p:txBody>
      </p:sp>
      <p:sp>
        <p:nvSpPr>
          <p:cNvPr id="5" name="Text Placeholder 4"/>
          <p:cNvSpPr>
            <a:spLocks noGrp="1"/>
          </p:cNvSpPr>
          <p:nvPr>
            <p:ph type="body" sz="quarter" idx="3"/>
          </p:nvPr>
        </p:nvSpPr>
        <p:spPr/>
        <p:txBody>
          <a:bodyPr/>
          <a:lstStyle/>
          <a:p>
            <a:r>
              <a:rPr lang="en-US" dirty="0" smtClean="0">
                <a:latin typeface="Andalus" pitchFamily="18" charset="-78"/>
                <a:cs typeface="Andalus" pitchFamily="18" charset="-78"/>
              </a:rPr>
              <a:t>Treatment principle</a:t>
            </a:r>
            <a:endParaRPr lang="en-IN" dirty="0" smtClean="0">
              <a:latin typeface="Andalus" pitchFamily="18" charset="-78"/>
              <a:cs typeface="Andalus" pitchFamily="18" charset="-78"/>
            </a:endParaRPr>
          </a:p>
        </p:txBody>
      </p:sp>
      <p:sp>
        <p:nvSpPr>
          <p:cNvPr id="6" name="Content Placeholder 5"/>
          <p:cNvSpPr>
            <a:spLocks noGrp="1"/>
          </p:cNvSpPr>
          <p:nvPr>
            <p:ph sz="quarter" idx="4"/>
          </p:nvPr>
        </p:nvSpPr>
        <p:spPr>
          <a:xfrm>
            <a:off x="4645025" y="2174875"/>
            <a:ext cx="4041775" cy="3754455"/>
          </a:xfrm>
        </p:spPr>
        <p:txBody>
          <a:bodyPr>
            <a:normAutofit fontScale="85000" lnSpcReduction="10000"/>
          </a:bodyPr>
          <a:lstStyle/>
          <a:p>
            <a:r>
              <a:rPr lang="hi-IN" sz="2000" dirty="0" smtClean="0"/>
              <a:t>दीपनीयौषधैर्युक्तां घृतमात्रां पिबेत्तु सः</a:t>
            </a:r>
            <a:r>
              <a:rPr lang="en-IN" sz="2000" dirty="0" smtClean="0"/>
              <a:t>|</a:t>
            </a:r>
          </a:p>
          <a:p>
            <a:pPr>
              <a:buNone/>
            </a:pPr>
            <a:endParaRPr lang="en-IN" dirty="0" smtClean="0"/>
          </a:p>
          <a:p>
            <a:r>
              <a:rPr lang="en-IN" dirty="0" smtClean="0">
                <a:latin typeface="Andalus" pitchFamily="18" charset="-78"/>
                <a:cs typeface="Andalus" pitchFamily="18" charset="-78"/>
              </a:rPr>
              <a:t> then appropriate quantity of </a:t>
            </a:r>
            <a:r>
              <a:rPr lang="en-IN" i="1" dirty="0" err="1" smtClean="0">
                <a:latin typeface="Andalus" pitchFamily="18" charset="-78"/>
                <a:cs typeface="Andalus" pitchFamily="18" charset="-78"/>
              </a:rPr>
              <a:t>ghrita</a:t>
            </a:r>
            <a:r>
              <a:rPr lang="en-IN" dirty="0" smtClean="0">
                <a:latin typeface="Andalus" pitchFamily="18" charset="-78"/>
                <a:cs typeface="Andalus" pitchFamily="18" charset="-78"/>
              </a:rPr>
              <a:t> fortified by </a:t>
            </a:r>
            <a:r>
              <a:rPr lang="en-IN" i="1" u="sng" dirty="0" err="1" smtClean="0">
                <a:latin typeface="Andalus" pitchFamily="18" charset="-78"/>
                <a:cs typeface="Andalus" pitchFamily="18" charset="-78"/>
                <a:hlinkClick r:id="rId2" tooltip="Deepana"/>
              </a:rPr>
              <a:t>deepana</a:t>
            </a:r>
            <a:r>
              <a:rPr lang="en-IN" dirty="0" smtClean="0">
                <a:latin typeface="Andalus" pitchFamily="18" charset="-78"/>
                <a:cs typeface="Andalus" pitchFamily="18" charset="-78"/>
              </a:rPr>
              <a:t> medicines should again be given.</a:t>
            </a:r>
          </a:p>
          <a:p>
            <a:pPr>
              <a:buNone/>
            </a:pPr>
            <a:endParaRPr lang="en-IN" dirty="0" smtClean="0"/>
          </a:p>
          <a:p>
            <a:r>
              <a:rPr lang="hi-IN" sz="2000" dirty="0" smtClean="0"/>
              <a:t>सघृतं लवणैर्युक्तं नरोऽन्नावग्रहं पिबेत्</a:t>
            </a:r>
            <a:r>
              <a:rPr lang="en-IN" sz="2000" dirty="0" smtClean="0"/>
              <a:t>|</a:t>
            </a:r>
          </a:p>
          <a:p>
            <a:pPr>
              <a:buNone/>
            </a:pPr>
            <a:r>
              <a:rPr lang="en-IN" sz="2600" dirty="0" smtClean="0">
                <a:latin typeface="Andalus" pitchFamily="18" charset="-78"/>
                <a:cs typeface="Andalus" pitchFamily="18" charset="-78"/>
              </a:rPr>
              <a:t>	then salt mixed </a:t>
            </a:r>
            <a:r>
              <a:rPr lang="en-IN" sz="2600" i="1" dirty="0" err="1" smtClean="0">
                <a:latin typeface="Andalus" pitchFamily="18" charset="-78"/>
                <a:cs typeface="Andalus" pitchFamily="18" charset="-78"/>
              </a:rPr>
              <a:t>ghrita</a:t>
            </a:r>
            <a:r>
              <a:rPr lang="en-IN" sz="2600" dirty="0" smtClean="0">
                <a:latin typeface="Andalus" pitchFamily="18" charset="-78"/>
                <a:cs typeface="Andalus" pitchFamily="18" charset="-78"/>
              </a:rPr>
              <a:t> should be administered in between the food.</a:t>
            </a:r>
          </a:p>
          <a:p>
            <a:pPr>
              <a:buNone/>
            </a:pPr>
            <a:endParaRPr lang="en-IN" dirty="0" smtClean="0">
              <a:latin typeface="Andalus" pitchFamily="18" charset="-78"/>
              <a:cs typeface="Andalus" pitchFamily="18" charset="-78"/>
            </a:endParaRPr>
          </a:p>
          <a:p>
            <a:endParaRPr lang="en-IN"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lgerian" pitchFamily="82" charset="0"/>
              </a:rPr>
              <a:t>Treatment principles</a:t>
            </a:r>
            <a:endParaRPr lang="en-IN" sz="3600" dirty="0"/>
          </a:p>
        </p:txBody>
      </p:sp>
      <p:sp>
        <p:nvSpPr>
          <p:cNvPr id="3" name="Text Placeholder 2"/>
          <p:cNvSpPr>
            <a:spLocks noGrp="1"/>
          </p:cNvSpPr>
          <p:nvPr>
            <p:ph type="body" idx="1"/>
          </p:nvPr>
        </p:nvSpPr>
        <p:spPr/>
        <p:txBody>
          <a:bodyPr/>
          <a:lstStyle/>
          <a:p>
            <a:r>
              <a:rPr lang="en-US" dirty="0" smtClean="0">
                <a:latin typeface="Andalus" pitchFamily="18" charset="-78"/>
                <a:cs typeface="Andalus" pitchFamily="18" charset="-78"/>
              </a:rPr>
              <a:t>Disease condition</a:t>
            </a:r>
            <a:endParaRPr lang="en-IN" dirty="0" smtClean="0">
              <a:latin typeface="Andalus" pitchFamily="18" charset="-78"/>
              <a:cs typeface="Andalus" pitchFamily="18" charset="-78"/>
            </a:endParaRPr>
          </a:p>
        </p:txBody>
      </p:sp>
      <p:sp>
        <p:nvSpPr>
          <p:cNvPr id="4" name="Content Placeholder 3"/>
          <p:cNvSpPr>
            <a:spLocks noGrp="1"/>
          </p:cNvSpPr>
          <p:nvPr>
            <p:ph sz="half" idx="2"/>
          </p:nvPr>
        </p:nvSpPr>
        <p:spPr/>
        <p:txBody>
          <a:bodyPr>
            <a:normAutofit fontScale="85000" lnSpcReduction="20000"/>
          </a:bodyPr>
          <a:lstStyle/>
          <a:p>
            <a:r>
              <a:rPr lang="hi-IN" sz="2200" dirty="0" smtClean="0"/>
              <a:t>रौक्ष्यान्मन्दे</a:t>
            </a:r>
            <a:endParaRPr lang="en-US" sz="2200" dirty="0" smtClean="0"/>
          </a:p>
          <a:p>
            <a:pPr>
              <a:buNone/>
            </a:pPr>
            <a:endParaRPr lang="en-IN" sz="2200" dirty="0" smtClean="0"/>
          </a:p>
          <a:p>
            <a:r>
              <a:rPr lang="en-IN" sz="2600" dirty="0" smtClean="0">
                <a:latin typeface="Andalus" pitchFamily="18" charset="-78"/>
                <a:cs typeface="Andalus" pitchFamily="18" charset="-78"/>
              </a:rPr>
              <a:t>If </a:t>
            </a:r>
            <a:r>
              <a:rPr lang="en-IN" sz="2600" i="1" dirty="0" err="1" smtClean="0">
                <a:latin typeface="Andalus" pitchFamily="18" charset="-78"/>
                <a:cs typeface="Andalus" pitchFamily="18" charset="-78"/>
              </a:rPr>
              <a:t>agni</a:t>
            </a:r>
            <a:r>
              <a:rPr lang="en-IN" sz="2600" dirty="0" smtClean="0">
                <a:latin typeface="Andalus" pitchFamily="18" charset="-78"/>
                <a:cs typeface="Andalus" pitchFamily="18" charset="-78"/>
              </a:rPr>
              <a:t> is suppressed due to </a:t>
            </a:r>
            <a:r>
              <a:rPr lang="en-IN" sz="2600" i="1" dirty="0" err="1" smtClean="0">
                <a:latin typeface="Andalus" pitchFamily="18" charset="-78"/>
                <a:cs typeface="Andalus" pitchFamily="18" charset="-78"/>
              </a:rPr>
              <a:t>ruksha</a:t>
            </a:r>
            <a:r>
              <a:rPr lang="en-IN" sz="2600" i="1" dirty="0" smtClean="0">
                <a:latin typeface="Andalus" pitchFamily="18" charset="-78"/>
                <a:cs typeface="Andalus" pitchFamily="18" charset="-78"/>
              </a:rPr>
              <a:t> </a:t>
            </a:r>
            <a:r>
              <a:rPr lang="en-IN" sz="2600" i="1" u="sng" dirty="0" err="1" smtClean="0">
                <a:latin typeface="Andalus" pitchFamily="18" charset="-78"/>
                <a:cs typeface="Andalus" pitchFamily="18" charset="-78"/>
                <a:hlinkClick r:id="rId2" tooltip="Guna"/>
              </a:rPr>
              <a:t>guna</a:t>
            </a:r>
            <a:r>
              <a:rPr lang="en-IN" sz="2600" dirty="0" smtClean="0">
                <a:latin typeface="Andalus" pitchFamily="18" charset="-78"/>
                <a:cs typeface="Andalus" pitchFamily="18" charset="-78"/>
              </a:rPr>
              <a:t> </a:t>
            </a:r>
          </a:p>
          <a:p>
            <a:endParaRPr lang="en-IN" sz="2600" dirty="0" smtClean="0">
              <a:latin typeface="Andalus" pitchFamily="18" charset="-78"/>
              <a:cs typeface="Andalus" pitchFamily="18" charset="-78"/>
            </a:endParaRPr>
          </a:p>
          <a:p>
            <a:r>
              <a:rPr lang="hi-IN" sz="2200" dirty="0" smtClean="0"/>
              <a:t>अतिस्नेहात्तु मन्देऽग्नौ चूर्णारिष्टासवा हिताः</a:t>
            </a:r>
            <a:endParaRPr lang="en-US" sz="2200" dirty="0" smtClean="0"/>
          </a:p>
          <a:p>
            <a:endParaRPr lang="en-US" sz="2200" dirty="0" smtClean="0"/>
          </a:p>
          <a:p>
            <a:endParaRPr lang="en-US" sz="2200" dirty="0" smtClean="0"/>
          </a:p>
          <a:p>
            <a:endParaRPr lang="en-US" sz="2200" dirty="0" smtClean="0"/>
          </a:p>
          <a:p>
            <a:r>
              <a:rPr lang="en-IN" sz="2600" dirty="0" smtClean="0">
                <a:latin typeface="Andalus" pitchFamily="18" charset="-78"/>
                <a:cs typeface="Andalus" pitchFamily="18" charset="-78"/>
              </a:rPr>
              <a:t>whereas if anal area gets adhered by unformed stools then </a:t>
            </a:r>
          </a:p>
          <a:p>
            <a:pPr>
              <a:buNone/>
            </a:pPr>
            <a:endParaRPr lang="en-IN" sz="2000" dirty="0" smtClean="0">
              <a:latin typeface="Andalus" pitchFamily="18" charset="-78"/>
              <a:cs typeface="Andalus" pitchFamily="18" charset="-78"/>
            </a:endParaRPr>
          </a:p>
        </p:txBody>
      </p:sp>
      <p:sp>
        <p:nvSpPr>
          <p:cNvPr id="5" name="Text Placeholder 4"/>
          <p:cNvSpPr>
            <a:spLocks noGrp="1"/>
          </p:cNvSpPr>
          <p:nvPr>
            <p:ph type="body" sz="quarter" idx="3"/>
          </p:nvPr>
        </p:nvSpPr>
        <p:spPr/>
        <p:txBody>
          <a:bodyPr/>
          <a:lstStyle/>
          <a:p>
            <a:r>
              <a:rPr lang="en-US" dirty="0" smtClean="0">
                <a:latin typeface="Andalus" pitchFamily="18" charset="-78"/>
                <a:cs typeface="Andalus" pitchFamily="18" charset="-78"/>
              </a:rPr>
              <a:t>Treatment principle</a:t>
            </a:r>
            <a:endParaRPr lang="en-IN" dirty="0" smtClean="0">
              <a:latin typeface="Andalus" pitchFamily="18" charset="-78"/>
              <a:cs typeface="Andalus" pitchFamily="18" charset="-78"/>
            </a:endParaRPr>
          </a:p>
        </p:txBody>
      </p:sp>
      <p:sp>
        <p:nvSpPr>
          <p:cNvPr id="6" name="Content Placeholder 5"/>
          <p:cNvSpPr>
            <a:spLocks noGrp="1"/>
          </p:cNvSpPr>
          <p:nvPr>
            <p:ph sz="quarter" idx="4"/>
          </p:nvPr>
        </p:nvSpPr>
        <p:spPr/>
        <p:txBody>
          <a:bodyPr>
            <a:normAutofit fontScale="92500" lnSpcReduction="20000"/>
          </a:bodyPr>
          <a:lstStyle/>
          <a:p>
            <a:r>
              <a:rPr lang="hi-IN" sz="2000" dirty="0" smtClean="0"/>
              <a:t>पिबेत्सर्पिस्तैलं वा दीपनैर्युतम्</a:t>
            </a:r>
            <a:r>
              <a:rPr lang="en-IN" sz="2000" dirty="0" smtClean="0"/>
              <a:t>||</a:t>
            </a:r>
            <a:r>
              <a:rPr lang="hi-IN" sz="2000" dirty="0" smtClean="0"/>
              <a:t>२०५</a:t>
            </a:r>
            <a:r>
              <a:rPr lang="en-IN" sz="2000" dirty="0" smtClean="0"/>
              <a:t>|</a:t>
            </a:r>
            <a:r>
              <a:rPr lang="en-IN" dirty="0" smtClean="0"/>
              <a:t>|</a:t>
            </a:r>
          </a:p>
          <a:p>
            <a:r>
              <a:rPr lang="en-IN" dirty="0" smtClean="0">
                <a:latin typeface="Andalus" pitchFamily="18" charset="-78"/>
                <a:cs typeface="Andalus" pitchFamily="18" charset="-78"/>
              </a:rPr>
              <a:t>either </a:t>
            </a:r>
            <a:r>
              <a:rPr lang="en-IN" i="1" dirty="0" err="1" smtClean="0">
                <a:latin typeface="Andalus" pitchFamily="18" charset="-78"/>
                <a:cs typeface="Andalus" pitchFamily="18" charset="-78"/>
              </a:rPr>
              <a:t>ghrita</a:t>
            </a:r>
            <a:r>
              <a:rPr lang="en-IN" dirty="0" smtClean="0">
                <a:latin typeface="Andalus" pitchFamily="18" charset="-78"/>
                <a:cs typeface="Andalus" pitchFamily="18" charset="-78"/>
              </a:rPr>
              <a:t> or </a:t>
            </a:r>
            <a:r>
              <a:rPr lang="en-IN" i="1" dirty="0" err="1" smtClean="0">
                <a:latin typeface="Andalus" pitchFamily="18" charset="-78"/>
                <a:cs typeface="Andalus" pitchFamily="18" charset="-78"/>
              </a:rPr>
              <a:t>taila</a:t>
            </a:r>
            <a:r>
              <a:rPr lang="en-IN" dirty="0" smtClean="0">
                <a:latin typeface="Andalus" pitchFamily="18" charset="-78"/>
                <a:cs typeface="Andalus" pitchFamily="18" charset="-78"/>
              </a:rPr>
              <a:t> fortified with </a:t>
            </a:r>
            <a:r>
              <a:rPr lang="en-IN" i="1" dirty="0" err="1" smtClean="0">
                <a:latin typeface="Andalus" pitchFamily="18" charset="-78"/>
                <a:cs typeface="Andalus" pitchFamily="18" charset="-78"/>
              </a:rPr>
              <a:t>deepaniya</a:t>
            </a:r>
            <a:r>
              <a:rPr lang="en-IN" dirty="0" smtClean="0">
                <a:latin typeface="Andalus" pitchFamily="18" charset="-78"/>
                <a:cs typeface="Andalus" pitchFamily="18" charset="-78"/>
              </a:rPr>
              <a:t> drugs should be administered.</a:t>
            </a:r>
          </a:p>
          <a:p>
            <a:r>
              <a:rPr lang="en-IN" dirty="0" smtClean="0"/>
              <a:t> </a:t>
            </a:r>
            <a:r>
              <a:rPr lang="en-IN" dirty="0" smtClean="0">
                <a:latin typeface="Andalus" pitchFamily="18" charset="-78"/>
                <a:cs typeface="Andalus" pitchFamily="18" charset="-78"/>
              </a:rPr>
              <a:t>If excessive intake of </a:t>
            </a:r>
            <a:r>
              <a:rPr lang="en-IN" i="1" dirty="0" err="1" smtClean="0">
                <a:latin typeface="Andalus" pitchFamily="18" charset="-78"/>
                <a:cs typeface="Andalus" pitchFamily="18" charset="-78"/>
              </a:rPr>
              <a:t>sneha</a:t>
            </a:r>
            <a:r>
              <a:rPr lang="en-IN" dirty="0" smtClean="0">
                <a:latin typeface="Andalus" pitchFamily="18" charset="-78"/>
                <a:cs typeface="Andalus" pitchFamily="18" charset="-78"/>
              </a:rPr>
              <a:t> is cause for </a:t>
            </a:r>
            <a:r>
              <a:rPr lang="en-IN" i="1" dirty="0" err="1" smtClean="0">
                <a:latin typeface="Andalus" pitchFamily="18" charset="-78"/>
                <a:cs typeface="Andalus" pitchFamily="18" charset="-78"/>
              </a:rPr>
              <a:t>agnimandya</a:t>
            </a:r>
            <a:r>
              <a:rPr lang="en-IN" dirty="0" smtClean="0">
                <a:latin typeface="Andalus" pitchFamily="18" charset="-78"/>
                <a:cs typeface="Andalus" pitchFamily="18" charset="-78"/>
              </a:rPr>
              <a:t> then powder preparation, </a:t>
            </a:r>
            <a:r>
              <a:rPr lang="en-IN" i="1" dirty="0" err="1" smtClean="0">
                <a:latin typeface="Andalus" pitchFamily="18" charset="-78"/>
                <a:cs typeface="Andalus" pitchFamily="18" charset="-78"/>
              </a:rPr>
              <a:t>arishta</a:t>
            </a:r>
            <a:r>
              <a:rPr lang="en-IN" i="1" dirty="0" smtClean="0">
                <a:latin typeface="Andalus" pitchFamily="18" charset="-78"/>
                <a:cs typeface="Andalus" pitchFamily="18" charset="-78"/>
              </a:rPr>
              <a:t> </a:t>
            </a:r>
            <a:r>
              <a:rPr lang="en-IN" i="1" dirty="0" err="1" smtClean="0">
                <a:latin typeface="Andalus" pitchFamily="18" charset="-78"/>
                <a:cs typeface="Andalus" pitchFamily="18" charset="-78"/>
              </a:rPr>
              <a:t>asava</a:t>
            </a:r>
            <a:r>
              <a:rPr lang="en-IN" dirty="0" smtClean="0">
                <a:latin typeface="Andalus" pitchFamily="18" charset="-78"/>
                <a:cs typeface="Andalus" pitchFamily="18" charset="-78"/>
              </a:rPr>
              <a:t> as mentioned earlier are beneficial; </a:t>
            </a:r>
          </a:p>
          <a:p>
            <a:r>
              <a:rPr lang="en-IN" i="1" dirty="0" err="1" smtClean="0">
                <a:latin typeface="Andalus" pitchFamily="18" charset="-78"/>
                <a:cs typeface="Andalus" pitchFamily="18" charset="-78"/>
              </a:rPr>
              <a:t>taila</a:t>
            </a:r>
            <a:r>
              <a:rPr lang="en-IN" i="1" dirty="0" smtClean="0">
                <a:latin typeface="Andalus" pitchFamily="18" charset="-78"/>
                <a:cs typeface="Andalus" pitchFamily="18" charset="-78"/>
              </a:rPr>
              <a:t>, </a:t>
            </a:r>
            <a:r>
              <a:rPr lang="en-IN" i="1" dirty="0" err="1" smtClean="0">
                <a:latin typeface="Andalus" pitchFamily="18" charset="-78"/>
                <a:cs typeface="Andalus" pitchFamily="18" charset="-78"/>
              </a:rPr>
              <a:t>sura</a:t>
            </a:r>
            <a:r>
              <a:rPr lang="en-IN" dirty="0" smtClean="0">
                <a:latin typeface="Andalus" pitchFamily="18" charset="-78"/>
                <a:cs typeface="Andalus" pitchFamily="18" charset="-78"/>
              </a:rPr>
              <a:t> and </a:t>
            </a:r>
            <a:r>
              <a:rPr lang="en-IN" i="1" dirty="0" err="1" smtClean="0">
                <a:latin typeface="Andalus" pitchFamily="18" charset="-78"/>
                <a:cs typeface="Andalus" pitchFamily="18" charset="-78"/>
              </a:rPr>
              <a:t>asava</a:t>
            </a:r>
            <a:r>
              <a:rPr lang="en-IN" dirty="0" smtClean="0">
                <a:latin typeface="Andalus" pitchFamily="18" charset="-78"/>
                <a:cs typeface="Andalus" pitchFamily="18" charset="-78"/>
              </a:rPr>
              <a:t> preparation should be administered </a:t>
            </a:r>
            <a:r>
              <a:rPr lang="en-IN" sz="2000" dirty="0" smtClean="0">
                <a:latin typeface="Andalus" pitchFamily="18" charset="-78"/>
                <a:cs typeface="Andalus" pitchFamily="18" charset="-78"/>
              </a:rPr>
              <a:t>[206]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lgerian" pitchFamily="82" charset="0"/>
              </a:rPr>
              <a:t>Treatment principles</a:t>
            </a:r>
            <a:endParaRPr lang="en-IN" sz="3600" dirty="0"/>
          </a:p>
        </p:txBody>
      </p:sp>
      <p:sp>
        <p:nvSpPr>
          <p:cNvPr id="3" name="Text Placeholder 2"/>
          <p:cNvSpPr>
            <a:spLocks noGrp="1"/>
          </p:cNvSpPr>
          <p:nvPr>
            <p:ph type="body" idx="1"/>
          </p:nvPr>
        </p:nvSpPr>
        <p:spPr/>
        <p:txBody>
          <a:bodyPr/>
          <a:lstStyle/>
          <a:p>
            <a:r>
              <a:rPr lang="en-US" dirty="0" smtClean="0">
                <a:latin typeface="Andalus" pitchFamily="18" charset="-78"/>
                <a:cs typeface="Andalus" pitchFamily="18" charset="-78"/>
              </a:rPr>
              <a:t>Disease condition</a:t>
            </a:r>
            <a:endParaRPr lang="en-IN" dirty="0" smtClean="0">
              <a:latin typeface="Andalus" pitchFamily="18" charset="-78"/>
              <a:cs typeface="Andalus" pitchFamily="18" charset="-78"/>
            </a:endParaRPr>
          </a:p>
        </p:txBody>
      </p:sp>
      <p:sp>
        <p:nvSpPr>
          <p:cNvPr id="4" name="Content Placeholder 3"/>
          <p:cNvSpPr>
            <a:spLocks noGrp="1"/>
          </p:cNvSpPr>
          <p:nvPr>
            <p:ph sz="half" idx="2"/>
          </p:nvPr>
        </p:nvSpPr>
        <p:spPr/>
        <p:txBody>
          <a:bodyPr>
            <a:normAutofit lnSpcReduction="10000"/>
          </a:bodyPr>
          <a:lstStyle/>
          <a:p>
            <a:r>
              <a:rPr lang="en-IN" dirty="0" smtClean="0">
                <a:latin typeface="Andalus" pitchFamily="18" charset="-78"/>
                <a:cs typeface="Andalus" pitchFamily="18" charset="-78"/>
              </a:rPr>
              <a:t>If </a:t>
            </a:r>
            <a:r>
              <a:rPr lang="en-IN" i="1" dirty="0" err="1" smtClean="0">
                <a:latin typeface="Andalus" pitchFamily="18" charset="-78"/>
                <a:cs typeface="Andalus" pitchFamily="18" charset="-78"/>
              </a:rPr>
              <a:t>udavarta</a:t>
            </a:r>
            <a:r>
              <a:rPr lang="en-IN" dirty="0" smtClean="0">
                <a:latin typeface="Andalus" pitchFamily="18" charset="-78"/>
                <a:cs typeface="Andalus" pitchFamily="18" charset="-78"/>
              </a:rPr>
              <a:t> (</a:t>
            </a:r>
            <a:r>
              <a:rPr lang="en-IN" dirty="0" err="1" smtClean="0">
                <a:latin typeface="Andalus" pitchFamily="18" charset="-78"/>
                <a:cs typeface="Andalus" pitchFamily="18" charset="-78"/>
              </a:rPr>
              <a:t>mis</a:t>
            </a:r>
            <a:r>
              <a:rPr lang="en-IN" dirty="0" smtClean="0">
                <a:latin typeface="Andalus" pitchFamily="18" charset="-78"/>
                <a:cs typeface="Andalus" pitchFamily="18" charset="-78"/>
              </a:rPr>
              <a:t>-peristalsis) is responsible for suppression of </a:t>
            </a:r>
            <a:r>
              <a:rPr lang="en-IN" i="1" dirty="0" err="1" smtClean="0">
                <a:latin typeface="Andalus" pitchFamily="18" charset="-78"/>
                <a:cs typeface="Andalus" pitchFamily="18" charset="-78"/>
              </a:rPr>
              <a:t>agni</a:t>
            </a:r>
            <a:r>
              <a:rPr lang="en-IN" dirty="0" smtClean="0">
                <a:latin typeface="Andalus" pitchFamily="18" charset="-78"/>
                <a:cs typeface="Andalus" pitchFamily="18" charset="-78"/>
              </a:rPr>
              <a:t>  </a:t>
            </a:r>
          </a:p>
          <a:p>
            <a:r>
              <a:rPr lang="en-IN" dirty="0" smtClean="0">
                <a:latin typeface="Andalus" pitchFamily="18" charset="-78"/>
                <a:cs typeface="Andalus" pitchFamily="18" charset="-78"/>
              </a:rPr>
              <a:t>whereas if </a:t>
            </a:r>
            <a:r>
              <a:rPr lang="en-IN" i="1" u="sng" dirty="0" err="1" smtClean="0">
                <a:latin typeface="Andalus" pitchFamily="18" charset="-78"/>
                <a:cs typeface="Andalus" pitchFamily="18" charset="-78"/>
                <a:hlinkClick r:id="rId2" tooltip="Dosha"/>
              </a:rPr>
              <a:t>dosha</a:t>
            </a:r>
            <a:r>
              <a:rPr lang="en-IN" i="1" dirty="0" smtClean="0">
                <a:latin typeface="Andalus" pitchFamily="18" charset="-78"/>
                <a:cs typeface="Andalus" pitchFamily="18" charset="-78"/>
              </a:rPr>
              <a:t> </a:t>
            </a:r>
            <a:r>
              <a:rPr lang="en-IN" i="1" dirty="0" err="1" smtClean="0">
                <a:latin typeface="Andalus" pitchFamily="18" charset="-78"/>
                <a:cs typeface="Andalus" pitchFamily="18" charset="-78"/>
              </a:rPr>
              <a:t>vriddhi</a:t>
            </a:r>
            <a:r>
              <a:rPr lang="en-IN" dirty="0" smtClean="0">
                <a:latin typeface="Andalus" pitchFamily="18" charset="-78"/>
                <a:cs typeface="Andalus" pitchFamily="18" charset="-78"/>
              </a:rPr>
              <a:t> is the cause for suppression of </a:t>
            </a:r>
            <a:r>
              <a:rPr lang="en-IN" i="1" dirty="0" err="1" smtClean="0">
                <a:latin typeface="Andalus" pitchFamily="18" charset="-78"/>
                <a:cs typeface="Andalus" pitchFamily="18" charset="-78"/>
              </a:rPr>
              <a:t>agni</a:t>
            </a:r>
            <a:r>
              <a:rPr lang="en-IN" dirty="0" smtClean="0">
                <a:latin typeface="Andalus" pitchFamily="18" charset="-78"/>
                <a:cs typeface="Andalus" pitchFamily="18" charset="-78"/>
              </a:rPr>
              <a:t> </a:t>
            </a:r>
          </a:p>
          <a:p>
            <a:r>
              <a:rPr lang="hi-IN" sz="1800" dirty="0" smtClean="0"/>
              <a:t>व्याधियुक्तस्य मन्दे तु</a:t>
            </a:r>
            <a:endParaRPr lang="en-IN" sz="1800" dirty="0" smtClean="0"/>
          </a:p>
          <a:p>
            <a:r>
              <a:rPr lang="hi-IN" sz="1800" dirty="0" smtClean="0"/>
              <a:t>उपवासाच्च मन्देऽग्नौ</a:t>
            </a:r>
            <a:endParaRPr lang="en-IN" sz="1800" dirty="0" smtClean="0"/>
          </a:p>
          <a:p>
            <a:r>
              <a:rPr lang="hi-IN" sz="1800" dirty="0" smtClean="0"/>
              <a:t>अन्नावपीडितं बल्यं दीपनं बृंहणं च तत्</a:t>
            </a:r>
            <a:r>
              <a:rPr lang="en-IN" sz="1800" dirty="0" smtClean="0"/>
              <a:t>|</a:t>
            </a:r>
          </a:p>
          <a:p>
            <a:pPr>
              <a:buNone/>
            </a:pPr>
            <a:r>
              <a:rPr lang="en-IN" dirty="0" smtClean="0"/>
              <a:t> </a:t>
            </a:r>
            <a:endParaRPr lang="en-IN" dirty="0">
              <a:latin typeface="Andalus" pitchFamily="18" charset="-78"/>
              <a:cs typeface="Andalus" pitchFamily="18" charset="-78"/>
            </a:endParaRPr>
          </a:p>
        </p:txBody>
      </p:sp>
      <p:sp>
        <p:nvSpPr>
          <p:cNvPr id="5" name="Text Placeholder 4"/>
          <p:cNvSpPr>
            <a:spLocks noGrp="1"/>
          </p:cNvSpPr>
          <p:nvPr>
            <p:ph type="body" sz="quarter" idx="3"/>
          </p:nvPr>
        </p:nvSpPr>
        <p:spPr/>
        <p:txBody>
          <a:bodyPr/>
          <a:lstStyle/>
          <a:p>
            <a:r>
              <a:rPr lang="en-US" dirty="0" smtClean="0">
                <a:latin typeface="Andalus" pitchFamily="18" charset="-78"/>
                <a:cs typeface="Andalus" pitchFamily="18" charset="-78"/>
              </a:rPr>
              <a:t>Treatment principle</a:t>
            </a:r>
            <a:endParaRPr lang="en-IN" dirty="0" smtClean="0">
              <a:latin typeface="Andalus" pitchFamily="18" charset="-78"/>
              <a:cs typeface="Andalus" pitchFamily="18" charset="-78"/>
            </a:endParaRPr>
          </a:p>
        </p:txBody>
      </p:sp>
      <p:sp>
        <p:nvSpPr>
          <p:cNvPr id="6" name="Content Placeholder 5"/>
          <p:cNvSpPr>
            <a:spLocks noGrp="1"/>
          </p:cNvSpPr>
          <p:nvPr>
            <p:ph sz="quarter" idx="4"/>
          </p:nvPr>
        </p:nvSpPr>
        <p:spPr/>
        <p:txBody>
          <a:bodyPr>
            <a:normAutofit fontScale="92500" lnSpcReduction="10000"/>
          </a:bodyPr>
          <a:lstStyle/>
          <a:p>
            <a:r>
              <a:rPr lang="en-IN" dirty="0" smtClean="0">
                <a:latin typeface="Andalus" pitchFamily="18" charset="-78"/>
                <a:cs typeface="Andalus" pitchFamily="18" charset="-78"/>
              </a:rPr>
              <a:t>then </a:t>
            </a:r>
            <a:r>
              <a:rPr lang="en-IN" i="1" dirty="0" err="1" smtClean="0">
                <a:latin typeface="Andalus" pitchFamily="18" charset="-78"/>
                <a:cs typeface="Andalus" pitchFamily="18" charset="-78"/>
              </a:rPr>
              <a:t>niruha</a:t>
            </a:r>
            <a:r>
              <a:rPr lang="en-IN" dirty="0" smtClean="0">
                <a:latin typeface="Andalus" pitchFamily="18" charset="-78"/>
                <a:cs typeface="Andalus" pitchFamily="18" charset="-78"/>
              </a:rPr>
              <a:t> and </a:t>
            </a:r>
            <a:r>
              <a:rPr lang="en-IN" i="1" dirty="0" err="1" smtClean="0">
                <a:latin typeface="Andalus" pitchFamily="18" charset="-78"/>
                <a:cs typeface="Andalus" pitchFamily="18" charset="-78"/>
              </a:rPr>
              <a:t>sneha</a:t>
            </a:r>
            <a:r>
              <a:rPr lang="en-IN" i="1" dirty="0" smtClean="0">
                <a:latin typeface="Andalus" pitchFamily="18" charset="-78"/>
                <a:cs typeface="Andalus" pitchFamily="18" charset="-78"/>
              </a:rPr>
              <a:t> </a:t>
            </a:r>
            <a:r>
              <a:rPr lang="en-IN" i="1" u="sng" dirty="0" err="1" smtClean="0">
                <a:latin typeface="Andalus" pitchFamily="18" charset="-78"/>
                <a:cs typeface="Andalus" pitchFamily="18" charset="-78"/>
                <a:hlinkClick r:id="rId3" tooltip="Basti"/>
              </a:rPr>
              <a:t>basti</a:t>
            </a:r>
            <a:r>
              <a:rPr lang="en-IN" dirty="0" smtClean="0">
                <a:latin typeface="Andalus" pitchFamily="18" charset="-78"/>
                <a:cs typeface="Andalus" pitchFamily="18" charset="-78"/>
              </a:rPr>
              <a:t> should be administered;</a:t>
            </a:r>
          </a:p>
          <a:p>
            <a:r>
              <a:rPr lang="en-IN" dirty="0" smtClean="0">
                <a:latin typeface="Andalus" pitchFamily="18" charset="-78"/>
                <a:cs typeface="Andalus" pitchFamily="18" charset="-78"/>
              </a:rPr>
              <a:t>then </a:t>
            </a:r>
            <a:r>
              <a:rPr lang="en-IN" i="1" u="sng" dirty="0" err="1" smtClean="0">
                <a:latin typeface="Andalus" pitchFamily="18" charset="-78"/>
                <a:cs typeface="Andalus" pitchFamily="18" charset="-78"/>
                <a:hlinkClick r:id="rId4" tooltip="Shodhana"/>
              </a:rPr>
              <a:t>shodhana</a:t>
            </a:r>
            <a:r>
              <a:rPr lang="en-IN" dirty="0" smtClean="0">
                <a:latin typeface="Andalus" pitchFamily="18" charset="-78"/>
                <a:cs typeface="Andalus" pitchFamily="18" charset="-78"/>
              </a:rPr>
              <a:t> as per </a:t>
            </a:r>
            <a:r>
              <a:rPr lang="en-IN" i="1" u="sng" dirty="0" err="1" smtClean="0">
                <a:latin typeface="Andalus" pitchFamily="18" charset="-78"/>
                <a:cs typeface="Andalus" pitchFamily="18" charset="-78"/>
                <a:hlinkClick r:id="rId2" tooltip="Dosha"/>
              </a:rPr>
              <a:t>dosha</a:t>
            </a:r>
            <a:r>
              <a:rPr lang="en-IN" dirty="0" smtClean="0">
                <a:latin typeface="Andalus" pitchFamily="18" charset="-78"/>
                <a:cs typeface="Andalus" pitchFamily="18" charset="-78"/>
              </a:rPr>
              <a:t> is indicated</a:t>
            </a:r>
          </a:p>
          <a:p>
            <a:pPr>
              <a:buNone/>
            </a:pPr>
            <a:endParaRPr lang="en-IN" dirty="0" smtClean="0">
              <a:latin typeface="Andalus" pitchFamily="18" charset="-78"/>
              <a:cs typeface="Andalus" pitchFamily="18" charset="-78"/>
            </a:endParaRPr>
          </a:p>
          <a:p>
            <a:r>
              <a:rPr lang="hi-IN" sz="1800" dirty="0" smtClean="0"/>
              <a:t>सर्पिरेवाग्निदीपनम्</a:t>
            </a:r>
            <a:r>
              <a:rPr lang="en-IN" sz="1800" dirty="0" smtClean="0"/>
              <a:t>|</a:t>
            </a:r>
          </a:p>
          <a:p>
            <a:r>
              <a:rPr lang="hi-IN" sz="1800" dirty="0" smtClean="0"/>
              <a:t>यवागूभिः पिबेद्घृतम्</a:t>
            </a:r>
            <a:r>
              <a:rPr lang="en-IN" sz="1800" dirty="0" smtClean="0"/>
              <a:t>||</a:t>
            </a:r>
            <a:r>
              <a:rPr lang="hi-IN" sz="1800" dirty="0" smtClean="0"/>
              <a:t>२०८</a:t>
            </a:r>
            <a:r>
              <a:rPr lang="en-IN" sz="1800" dirty="0" smtClean="0"/>
              <a:t>||</a:t>
            </a:r>
          </a:p>
          <a:p>
            <a:r>
              <a:rPr lang="en-IN" i="1" dirty="0" err="1" smtClean="0">
                <a:latin typeface="Andalus" pitchFamily="18" charset="-78"/>
                <a:cs typeface="Andalus" pitchFamily="18" charset="-78"/>
              </a:rPr>
              <a:t>Ghrita</a:t>
            </a:r>
            <a:r>
              <a:rPr lang="en-IN" dirty="0" smtClean="0">
                <a:latin typeface="Andalus" pitchFamily="18" charset="-78"/>
                <a:cs typeface="Andalus" pitchFamily="18" charset="-78"/>
              </a:rPr>
              <a:t> when taken in between the meal, it increases the strength, stimulates the digestion and nourishes the body [208]</a:t>
            </a:r>
          </a:p>
          <a:p>
            <a:endParaRPr lang="en-IN" sz="1800" dirty="0" smtClean="0">
              <a:latin typeface="Andalus" pitchFamily="18" charset="-78"/>
              <a:cs typeface="Andalus" pitchFamily="18" charset="-78"/>
            </a:endParaRPr>
          </a:p>
          <a:p>
            <a:endParaRPr lang="en-IN"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lgerian" pitchFamily="82" charset="0"/>
              </a:rPr>
              <a:t>Treatment principles</a:t>
            </a:r>
            <a:endParaRPr lang="en-IN" sz="3600" dirty="0"/>
          </a:p>
        </p:txBody>
      </p:sp>
      <p:sp>
        <p:nvSpPr>
          <p:cNvPr id="3" name="Text Placeholder 2"/>
          <p:cNvSpPr>
            <a:spLocks noGrp="1"/>
          </p:cNvSpPr>
          <p:nvPr>
            <p:ph type="body" idx="1"/>
          </p:nvPr>
        </p:nvSpPr>
        <p:spPr/>
        <p:txBody>
          <a:bodyPr/>
          <a:lstStyle/>
          <a:p>
            <a:r>
              <a:rPr lang="en-US" dirty="0" smtClean="0">
                <a:latin typeface="Andalus" pitchFamily="18" charset="-78"/>
                <a:cs typeface="Andalus" pitchFamily="18" charset="-78"/>
              </a:rPr>
              <a:t>Disease condition</a:t>
            </a:r>
            <a:endParaRPr lang="en-IN" dirty="0" smtClean="0">
              <a:latin typeface="Andalus" pitchFamily="18" charset="-78"/>
              <a:cs typeface="Andalus" pitchFamily="18" charset="-78"/>
            </a:endParaRPr>
          </a:p>
        </p:txBody>
      </p:sp>
      <p:sp>
        <p:nvSpPr>
          <p:cNvPr id="4" name="Content Placeholder 3"/>
          <p:cNvSpPr>
            <a:spLocks noGrp="1"/>
          </p:cNvSpPr>
          <p:nvPr>
            <p:ph sz="half" idx="2"/>
          </p:nvPr>
        </p:nvSpPr>
        <p:spPr/>
        <p:txBody>
          <a:bodyPr>
            <a:normAutofit lnSpcReduction="10000"/>
          </a:bodyPr>
          <a:lstStyle/>
          <a:p>
            <a:r>
              <a:rPr lang="hi-IN" sz="2000" dirty="0" smtClean="0"/>
              <a:t>दीर्घकालप्रसङ्गात्तु क्षामक्षीणकृशान्नरान्</a:t>
            </a:r>
            <a:r>
              <a:rPr lang="en-IN" sz="2000" dirty="0" smtClean="0"/>
              <a:t>||</a:t>
            </a:r>
            <a:r>
              <a:rPr lang="hi-IN" sz="2000" dirty="0" smtClean="0"/>
              <a:t>२०९</a:t>
            </a:r>
            <a:r>
              <a:rPr lang="en-IN" sz="2000" dirty="0" smtClean="0"/>
              <a:t>||</a:t>
            </a:r>
          </a:p>
          <a:p>
            <a:r>
              <a:rPr lang="en-IN" dirty="0" smtClean="0">
                <a:latin typeface="Andalus" pitchFamily="18" charset="-78"/>
                <a:cs typeface="Andalus" pitchFamily="18" charset="-78"/>
              </a:rPr>
              <a:t>If </a:t>
            </a:r>
            <a:r>
              <a:rPr lang="en-IN" i="1" dirty="0" err="1" smtClean="0">
                <a:latin typeface="Andalus" pitchFamily="18" charset="-78"/>
                <a:cs typeface="Andalus" pitchFamily="18" charset="-78"/>
              </a:rPr>
              <a:t>agnimandya</a:t>
            </a:r>
            <a:r>
              <a:rPr lang="en-IN" dirty="0" smtClean="0">
                <a:latin typeface="Andalus" pitchFamily="18" charset="-78"/>
                <a:cs typeface="Andalus" pitchFamily="18" charset="-78"/>
              </a:rPr>
              <a:t> has been chronic and patient has become indolent, weak and emaciated </a:t>
            </a:r>
          </a:p>
          <a:p>
            <a:r>
              <a:rPr lang="en-IN" dirty="0" smtClean="0">
                <a:solidFill>
                  <a:srgbClr val="7030A0"/>
                </a:solidFill>
                <a:latin typeface="Andalus" pitchFamily="18" charset="-78"/>
                <a:cs typeface="Andalus" pitchFamily="18" charset="-78"/>
              </a:rPr>
              <a:t>As this meat soups are light for digestion having penetrating, hot, purifying qualities stimulates the </a:t>
            </a:r>
            <a:r>
              <a:rPr lang="en-IN" i="1" dirty="0" err="1" smtClean="0">
                <a:solidFill>
                  <a:srgbClr val="7030A0"/>
                </a:solidFill>
                <a:latin typeface="Andalus" pitchFamily="18" charset="-78"/>
                <a:cs typeface="Andalus" pitchFamily="18" charset="-78"/>
              </a:rPr>
              <a:t>agni</a:t>
            </a:r>
            <a:r>
              <a:rPr lang="en-IN" dirty="0" smtClean="0">
                <a:solidFill>
                  <a:srgbClr val="7030A0"/>
                </a:solidFill>
                <a:latin typeface="Andalus" pitchFamily="18" charset="-78"/>
                <a:cs typeface="Andalus" pitchFamily="18" charset="-78"/>
              </a:rPr>
              <a:t>.</a:t>
            </a:r>
            <a:endParaRPr lang="en-IN" dirty="0">
              <a:solidFill>
                <a:srgbClr val="7030A0"/>
              </a:solidFill>
              <a:latin typeface="Andalus" pitchFamily="18" charset="-78"/>
              <a:cs typeface="Andalus" pitchFamily="18" charset="-78"/>
            </a:endParaRPr>
          </a:p>
        </p:txBody>
      </p:sp>
      <p:sp>
        <p:nvSpPr>
          <p:cNvPr id="5" name="Text Placeholder 4"/>
          <p:cNvSpPr>
            <a:spLocks noGrp="1"/>
          </p:cNvSpPr>
          <p:nvPr>
            <p:ph type="body" sz="quarter" idx="3"/>
          </p:nvPr>
        </p:nvSpPr>
        <p:spPr/>
        <p:txBody>
          <a:bodyPr/>
          <a:lstStyle/>
          <a:p>
            <a:r>
              <a:rPr lang="en-US" dirty="0" smtClean="0">
                <a:latin typeface="Andalus" pitchFamily="18" charset="-78"/>
                <a:cs typeface="Andalus" pitchFamily="18" charset="-78"/>
              </a:rPr>
              <a:t>Treatment principle</a:t>
            </a:r>
            <a:endParaRPr lang="en-IN" dirty="0" smtClean="0">
              <a:latin typeface="Andalus" pitchFamily="18" charset="-78"/>
              <a:cs typeface="Andalus" pitchFamily="18" charset="-78"/>
            </a:endParaRPr>
          </a:p>
        </p:txBody>
      </p:sp>
      <p:sp>
        <p:nvSpPr>
          <p:cNvPr id="6" name="Content Placeholder 5"/>
          <p:cNvSpPr>
            <a:spLocks noGrp="1"/>
          </p:cNvSpPr>
          <p:nvPr>
            <p:ph sz="quarter" idx="4"/>
          </p:nvPr>
        </p:nvSpPr>
        <p:spPr/>
        <p:txBody>
          <a:bodyPr/>
          <a:lstStyle/>
          <a:p>
            <a:r>
              <a:rPr lang="hi-IN" sz="2000" dirty="0" smtClean="0"/>
              <a:t>प्रसहानां रसैः साम्लैर्भोजयेत् पिशिताशिनाम्</a:t>
            </a:r>
            <a:r>
              <a:rPr lang="en-IN" dirty="0" smtClean="0"/>
              <a:t>|</a:t>
            </a:r>
          </a:p>
          <a:p>
            <a:r>
              <a:rPr lang="en-IN" dirty="0" smtClean="0">
                <a:latin typeface="Andalus" pitchFamily="18" charset="-78"/>
                <a:cs typeface="Andalus" pitchFamily="18" charset="-78"/>
              </a:rPr>
              <a:t>then soup of </a:t>
            </a:r>
            <a:r>
              <a:rPr lang="en-IN" i="1" dirty="0" err="1" smtClean="0">
                <a:latin typeface="Andalus" pitchFamily="18" charset="-78"/>
                <a:cs typeface="Andalus" pitchFamily="18" charset="-78"/>
              </a:rPr>
              <a:t>prasaha</a:t>
            </a:r>
            <a:r>
              <a:rPr lang="en-IN" dirty="0" smtClean="0">
                <a:latin typeface="Andalus" pitchFamily="18" charset="-78"/>
                <a:cs typeface="Andalus" pitchFamily="18" charset="-78"/>
              </a:rPr>
              <a:t> group of animals (animals who snatch their food) fortified with </a:t>
            </a:r>
            <a:r>
              <a:rPr lang="en-IN" i="1" dirty="0" err="1" smtClean="0">
                <a:latin typeface="Andalus" pitchFamily="18" charset="-78"/>
                <a:cs typeface="Andalus" pitchFamily="18" charset="-78"/>
              </a:rPr>
              <a:t>amla</a:t>
            </a:r>
            <a:r>
              <a:rPr lang="en-IN" dirty="0" smtClean="0">
                <a:latin typeface="Andalus" pitchFamily="18" charset="-78"/>
                <a:cs typeface="Andalus" pitchFamily="18" charset="-78"/>
              </a:rPr>
              <a:t> drugs is advised.</a:t>
            </a:r>
            <a:endParaRPr lang="en-IN"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accent6">
                    <a:lumMod val="50000"/>
                  </a:schemeClr>
                </a:solidFill>
                <a:latin typeface="Algerian" pitchFamily="82" charset="0"/>
              </a:rPr>
              <a:t>TREATMENT</a:t>
            </a:r>
            <a:endParaRPr lang="en-IN" sz="4000" dirty="0"/>
          </a:p>
        </p:txBody>
      </p:sp>
      <p:sp>
        <p:nvSpPr>
          <p:cNvPr id="3" name="Text Placeholder 2"/>
          <p:cNvSpPr>
            <a:spLocks noGrp="1"/>
          </p:cNvSpPr>
          <p:nvPr>
            <p:ph type="body" idx="1"/>
          </p:nvPr>
        </p:nvSpPr>
        <p:spPr/>
        <p:txBody>
          <a:bodyPr/>
          <a:lstStyle/>
          <a:p>
            <a:r>
              <a:rPr lang="en-US" dirty="0" smtClean="0">
                <a:latin typeface="Andalus" pitchFamily="18" charset="-78"/>
                <a:cs typeface="Andalus" pitchFamily="18" charset="-78"/>
              </a:rPr>
              <a:t>INDICATION</a:t>
            </a:r>
            <a:endParaRPr lang="en-IN" dirty="0" smtClean="0">
              <a:latin typeface="Andalus" pitchFamily="18" charset="-78"/>
              <a:cs typeface="Andalus" pitchFamily="18" charset="-78"/>
            </a:endParaRPr>
          </a:p>
        </p:txBody>
      </p:sp>
      <p:sp>
        <p:nvSpPr>
          <p:cNvPr id="4" name="Content Placeholder 3"/>
          <p:cNvSpPr>
            <a:spLocks noGrp="1"/>
          </p:cNvSpPr>
          <p:nvPr>
            <p:ph sz="half" idx="2"/>
          </p:nvPr>
        </p:nvSpPr>
        <p:spPr/>
        <p:txBody>
          <a:bodyPr/>
          <a:lstStyle/>
          <a:p>
            <a:r>
              <a:rPr lang="en-IN" b="1" i="1" dirty="0" err="1" smtClean="0">
                <a:latin typeface="Andalus" pitchFamily="18" charset="-78"/>
                <a:cs typeface="Andalus" pitchFamily="18" charset="-78"/>
              </a:rPr>
              <a:t>mandagni</a:t>
            </a:r>
            <a:r>
              <a:rPr lang="en-IN" b="1" dirty="0" smtClean="0">
                <a:latin typeface="Andalus" pitchFamily="18" charset="-78"/>
                <a:cs typeface="Andalus" pitchFamily="18" charset="-78"/>
              </a:rPr>
              <a:t> i.e. low digestive power </a:t>
            </a:r>
          </a:p>
          <a:p>
            <a:endParaRPr lang="en-US" b="1" dirty="0" smtClean="0">
              <a:latin typeface="Andalus" pitchFamily="18" charset="-78"/>
              <a:cs typeface="Andalus" pitchFamily="18" charset="-78"/>
            </a:endParaRPr>
          </a:p>
          <a:p>
            <a:endParaRPr lang="en-US" b="1" dirty="0" smtClean="0">
              <a:latin typeface="Andalus" pitchFamily="18" charset="-78"/>
              <a:cs typeface="Andalus" pitchFamily="18" charset="-78"/>
            </a:endParaRPr>
          </a:p>
          <a:p>
            <a:r>
              <a:rPr lang="hi-IN" sz="2000" b="1" dirty="0" smtClean="0"/>
              <a:t>शूलगुल्मोदरश्वासकासानिलकफापहम्</a:t>
            </a:r>
            <a:r>
              <a:rPr lang="en-IN" sz="2000" b="1" dirty="0" smtClean="0"/>
              <a:t>|</a:t>
            </a:r>
          </a:p>
          <a:p>
            <a:endParaRPr lang="en-IN" b="1" dirty="0">
              <a:latin typeface="Andalus" pitchFamily="18" charset="-78"/>
              <a:cs typeface="Andalus" pitchFamily="18" charset="-78"/>
            </a:endParaRPr>
          </a:p>
        </p:txBody>
      </p:sp>
      <p:sp>
        <p:nvSpPr>
          <p:cNvPr id="5" name="Text Placeholder 4"/>
          <p:cNvSpPr>
            <a:spLocks noGrp="1"/>
          </p:cNvSpPr>
          <p:nvPr>
            <p:ph type="body" sz="quarter" idx="3"/>
          </p:nvPr>
        </p:nvSpPr>
        <p:spPr/>
        <p:txBody>
          <a:bodyPr/>
          <a:lstStyle/>
          <a:p>
            <a:r>
              <a:rPr lang="en-US" dirty="0" smtClean="0">
                <a:latin typeface="Andalus" pitchFamily="18" charset="-78"/>
                <a:cs typeface="Andalus" pitchFamily="18" charset="-78"/>
              </a:rPr>
              <a:t>MEDICINES</a:t>
            </a:r>
            <a:endParaRPr lang="en-IN" dirty="0">
              <a:latin typeface="Andalus" pitchFamily="18" charset="-78"/>
              <a:cs typeface="Andalus" pitchFamily="18" charset="-78"/>
            </a:endParaRPr>
          </a:p>
        </p:txBody>
      </p:sp>
      <p:sp>
        <p:nvSpPr>
          <p:cNvPr id="6" name="Content Placeholder 5"/>
          <p:cNvSpPr>
            <a:spLocks noGrp="1"/>
          </p:cNvSpPr>
          <p:nvPr>
            <p:ph sz="quarter" idx="4"/>
          </p:nvPr>
        </p:nvSpPr>
        <p:spPr>
          <a:xfrm>
            <a:off x="4645025" y="2000240"/>
            <a:ext cx="3927503" cy="4572032"/>
          </a:xfrm>
        </p:spPr>
        <p:txBody>
          <a:bodyPr>
            <a:normAutofit fontScale="47500" lnSpcReduction="20000"/>
          </a:bodyPr>
          <a:lstStyle/>
          <a:p>
            <a:pPr marL="514350" indent="-514350">
              <a:buFont typeface="+mj-lt"/>
              <a:buAutoNum type="arabicPeriod"/>
            </a:pPr>
            <a:r>
              <a:rPr lang="en-IN" sz="3800" dirty="0" smtClean="0">
                <a:latin typeface="Times New Roman" pitchFamily="18" charset="0"/>
                <a:cs typeface="Times New Roman" pitchFamily="18" charset="0"/>
              </a:rPr>
              <a:t>paste of </a:t>
            </a:r>
            <a:r>
              <a:rPr lang="en-IN" sz="3800" i="1" dirty="0" err="1" smtClean="0">
                <a:solidFill>
                  <a:srgbClr val="002060"/>
                </a:solidFill>
                <a:latin typeface="Times New Roman" pitchFamily="18" charset="0"/>
                <a:cs typeface="Times New Roman" pitchFamily="18" charset="0"/>
              </a:rPr>
              <a:t>trikatu</a:t>
            </a:r>
            <a:r>
              <a:rPr lang="en-IN" sz="3800" dirty="0" smtClean="0">
                <a:solidFill>
                  <a:srgbClr val="002060"/>
                </a:solidFill>
                <a:latin typeface="Times New Roman" pitchFamily="18" charset="0"/>
                <a:cs typeface="Times New Roman" pitchFamily="18" charset="0"/>
              </a:rPr>
              <a:t> </a:t>
            </a:r>
            <a:r>
              <a:rPr lang="en-IN" sz="3800" dirty="0" smtClean="0">
                <a:latin typeface="Times New Roman" pitchFamily="18" charset="0"/>
                <a:cs typeface="Times New Roman" pitchFamily="18" charset="0"/>
              </a:rPr>
              <a:t>and </a:t>
            </a:r>
            <a:r>
              <a:rPr lang="en-IN" sz="3800" i="1" dirty="0" err="1" smtClean="0">
                <a:solidFill>
                  <a:srgbClr val="002060"/>
                </a:solidFill>
                <a:latin typeface="Times New Roman" pitchFamily="18" charset="0"/>
                <a:cs typeface="Times New Roman" pitchFamily="18" charset="0"/>
              </a:rPr>
              <a:t>triphala</a:t>
            </a:r>
            <a:r>
              <a:rPr lang="en-IN" sz="3800" dirty="0" smtClean="0">
                <a:solidFill>
                  <a:srgbClr val="002060"/>
                </a:solidFill>
                <a:latin typeface="Times New Roman" pitchFamily="18" charset="0"/>
                <a:cs typeface="Times New Roman" pitchFamily="18" charset="0"/>
              </a:rPr>
              <a:t> </a:t>
            </a:r>
            <a:r>
              <a:rPr lang="en-IN" sz="3800" dirty="0" smtClean="0">
                <a:latin typeface="Times New Roman" pitchFamily="18" charset="0"/>
                <a:cs typeface="Times New Roman" pitchFamily="18" charset="0"/>
              </a:rPr>
              <a:t>in quantity of one </a:t>
            </a:r>
            <a:r>
              <a:rPr lang="en-IN" sz="3800" i="1" dirty="0" err="1" smtClean="0">
                <a:latin typeface="Times New Roman" pitchFamily="18" charset="0"/>
                <a:cs typeface="Times New Roman" pitchFamily="18" charset="0"/>
              </a:rPr>
              <a:t>bilva</a:t>
            </a:r>
            <a:r>
              <a:rPr lang="en-IN" sz="3800" dirty="0" smtClean="0">
                <a:latin typeface="Times New Roman" pitchFamily="18" charset="0"/>
                <a:cs typeface="Times New Roman" pitchFamily="18" charset="0"/>
              </a:rPr>
              <a:t> and add one </a:t>
            </a:r>
            <a:r>
              <a:rPr lang="en-IN" sz="3800" i="1" dirty="0" err="1" smtClean="0">
                <a:latin typeface="Times New Roman" pitchFamily="18" charset="0"/>
                <a:cs typeface="Times New Roman" pitchFamily="18" charset="0"/>
              </a:rPr>
              <a:t>pala</a:t>
            </a:r>
            <a:r>
              <a:rPr lang="en-IN" sz="3800" dirty="0" smtClean="0">
                <a:latin typeface="Times New Roman" pitchFamily="18" charset="0"/>
                <a:cs typeface="Times New Roman" pitchFamily="18" charset="0"/>
              </a:rPr>
              <a:t> (48g) of</a:t>
            </a:r>
            <a:r>
              <a:rPr lang="en-IN" sz="3800" dirty="0" smtClean="0">
                <a:solidFill>
                  <a:srgbClr val="002060"/>
                </a:solidFill>
                <a:latin typeface="Times New Roman" pitchFamily="18" charset="0"/>
                <a:cs typeface="Times New Roman" pitchFamily="18" charset="0"/>
              </a:rPr>
              <a:t> </a:t>
            </a:r>
            <a:r>
              <a:rPr lang="en-IN" sz="3800" dirty="0" err="1" smtClean="0">
                <a:solidFill>
                  <a:srgbClr val="002060"/>
                </a:solidFill>
                <a:latin typeface="Times New Roman" pitchFamily="18" charset="0"/>
                <a:cs typeface="Times New Roman" pitchFamily="18" charset="0"/>
              </a:rPr>
              <a:t>jaggery</a:t>
            </a:r>
            <a:r>
              <a:rPr lang="en-IN" sz="3800" dirty="0" smtClean="0">
                <a:solidFill>
                  <a:srgbClr val="002060"/>
                </a:solidFill>
                <a:latin typeface="Times New Roman" pitchFamily="18" charset="0"/>
                <a:cs typeface="Times New Roman" pitchFamily="18" charset="0"/>
              </a:rPr>
              <a:t> </a:t>
            </a:r>
            <a:r>
              <a:rPr lang="en-IN" sz="3800" dirty="0" smtClean="0">
                <a:latin typeface="Times New Roman" pitchFamily="18" charset="0"/>
                <a:cs typeface="Times New Roman" pitchFamily="18" charset="0"/>
              </a:rPr>
              <a:t>and do </a:t>
            </a:r>
            <a:r>
              <a:rPr lang="en-IN" sz="3800" i="1" dirty="0" err="1" smtClean="0">
                <a:solidFill>
                  <a:srgbClr val="002060"/>
                </a:solidFill>
                <a:latin typeface="Times New Roman" pitchFamily="18" charset="0"/>
                <a:cs typeface="Times New Roman" pitchFamily="18" charset="0"/>
              </a:rPr>
              <a:t>sneha</a:t>
            </a:r>
            <a:r>
              <a:rPr lang="en-IN" sz="3800" i="1" dirty="0" smtClean="0">
                <a:solidFill>
                  <a:srgbClr val="002060"/>
                </a:solidFill>
                <a:latin typeface="Times New Roman" pitchFamily="18" charset="0"/>
                <a:cs typeface="Times New Roman" pitchFamily="18" charset="0"/>
              </a:rPr>
              <a:t> </a:t>
            </a:r>
            <a:r>
              <a:rPr lang="en-IN" sz="3800" i="1" dirty="0" err="1" smtClean="0">
                <a:solidFill>
                  <a:srgbClr val="002060"/>
                </a:solidFill>
                <a:latin typeface="Times New Roman" pitchFamily="18" charset="0"/>
                <a:cs typeface="Times New Roman" pitchFamily="18" charset="0"/>
              </a:rPr>
              <a:t>siddhi</a:t>
            </a:r>
            <a:r>
              <a:rPr lang="en-IN" sz="3800" dirty="0" smtClean="0">
                <a:solidFill>
                  <a:srgbClr val="002060"/>
                </a:solidFill>
                <a:latin typeface="Times New Roman" pitchFamily="18" charset="0"/>
                <a:cs typeface="Times New Roman" pitchFamily="18" charset="0"/>
              </a:rPr>
              <a:t> </a:t>
            </a:r>
            <a:r>
              <a:rPr lang="en-IN" sz="3800" dirty="0" smtClean="0">
                <a:latin typeface="Times New Roman" pitchFamily="18" charset="0"/>
                <a:cs typeface="Times New Roman" pitchFamily="18" charset="0"/>
              </a:rPr>
              <a:t>by adding eight </a:t>
            </a:r>
            <a:r>
              <a:rPr lang="en-IN" sz="3800" i="1" dirty="0" err="1" smtClean="0">
                <a:latin typeface="Times New Roman" pitchFamily="18" charset="0"/>
                <a:cs typeface="Times New Roman" pitchFamily="18" charset="0"/>
              </a:rPr>
              <a:t>palas</a:t>
            </a:r>
            <a:r>
              <a:rPr lang="en-IN" sz="3800" dirty="0" smtClean="0">
                <a:latin typeface="Times New Roman" pitchFamily="18" charset="0"/>
                <a:cs typeface="Times New Roman" pitchFamily="18" charset="0"/>
              </a:rPr>
              <a:t> (384 gm) of ghee</a:t>
            </a:r>
          </a:p>
          <a:p>
            <a:endParaRPr lang="en-US" sz="2000" b="1" dirty="0" smtClean="0">
              <a:latin typeface="Andalus" pitchFamily="18" charset="-78"/>
              <a:cs typeface="Andalus" pitchFamily="18" charset="-78"/>
            </a:endParaRPr>
          </a:p>
          <a:p>
            <a:endParaRPr lang="en-US" sz="2000" b="1" dirty="0" smtClean="0">
              <a:latin typeface="Andalus" pitchFamily="18" charset="-78"/>
              <a:cs typeface="Andalus" pitchFamily="18" charset="-78"/>
            </a:endParaRPr>
          </a:p>
          <a:p>
            <a:pPr>
              <a:buNone/>
            </a:pPr>
            <a:endParaRPr lang="en-US" sz="2000" b="1" dirty="0" smtClean="0">
              <a:latin typeface="Andalus" pitchFamily="18" charset="-78"/>
              <a:cs typeface="Andalus" pitchFamily="18" charset="-78"/>
            </a:endParaRPr>
          </a:p>
          <a:p>
            <a:pPr>
              <a:buNone/>
            </a:pPr>
            <a:endParaRPr lang="en-US" sz="2000" b="1" dirty="0" smtClean="0">
              <a:latin typeface="Andalus" pitchFamily="18" charset="-78"/>
              <a:cs typeface="Andalus" pitchFamily="18" charset="-78"/>
            </a:endParaRPr>
          </a:p>
          <a:p>
            <a:pPr>
              <a:buNone/>
            </a:pPr>
            <a:endParaRPr lang="en-IN" sz="2000" b="1" dirty="0" smtClean="0">
              <a:latin typeface="Andalus" pitchFamily="18" charset="-78"/>
              <a:cs typeface="Andalus" pitchFamily="18" charset="-78"/>
            </a:endParaRPr>
          </a:p>
          <a:p>
            <a:r>
              <a:rPr lang="en-IN" sz="2900" b="1" i="1" dirty="0" smtClean="0"/>
              <a:t>PASTE OF </a:t>
            </a:r>
            <a:r>
              <a:rPr lang="en-IN" sz="2900" b="1" i="1" dirty="0" err="1" smtClean="0"/>
              <a:t>panchamoola</a:t>
            </a:r>
            <a:r>
              <a:rPr lang="en-IN" sz="2900" b="1" dirty="0" smtClean="0"/>
              <a:t> , </a:t>
            </a:r>
            <a:r>
              <a:rPr lang="en-IN" sz="2900" b="1" i="1" dirty="0" err="1" smtClean="0"/>
              <a:t>abhaya</a:t>
            </a:r>
            <a:r>
              <a:rPr lang="en-IN" sz="2900" b="1" dirty="0" smtClean="0"/>
              <a:t>, </a:t>
            </a:r>
            <a:r>
              <a:rPr lang="en-IN" sz="2900" b="1" i="1" dirty="0" err="1" smtClean="0"/>
              <a:t>trikatu</a:t>
            </a:r>
            <a:r>
              <a:rPr lang="en-IN" sz="2900" b="1" i="1" dirty="0" smtClean="0"/>
              <a:t>, </a:t>
            </a:r>
            <a:r>
              <a:rPr lang="en-IN" sz="2900" b="1" i="1" dirty="0" err="1" smtClean="0"/>
              <a:t>pippalimoola</a:t>
            </a:r>
            <a:r>
              <a:rPr lang="en-IN" sz="2900" b="1" i="1" dirty="0" smtClean="0"/>
              <a:t>, </a:t>
            </a:r>
            <a:r>
              <a:rPr lang="en-IN" sz="2900" b="1" i="1" dirty="0" err="1" smtClean="0"/>
              <a:t>saindhava</a:t>
            </a:r>
            <a:r>
              <a:rPr lang="en-IN" sz="2900" b="1" i="1" dirty="0" smtClean="0"/>
              <a:t>, </a:t>
            </a:r>
            <a:r>
              <a:rPr lang="en-IN" sz="2900" b="1" i="1" dirty="0" err="1" smtClean="0"/>
              <a:t>rasna</a:t>
            </a:r>
            <a:r>
              <a:rPr lang="en-IN" sz="2900" b="1" i="1" dirty="0" smtClean="0"/>
              <a:t>,</a:t>
            </a:r>
            <a:r>
              <a:rPr lang="en-IN" sz="2900" b="1" dirty="0" smtClean="0"/>
              <a:t> two </a:t>
            </a:r>
            <a:r>
              <a:rPr lang="en-IN" sz="2900" b="1" i="1" dirty="0" err="1" smtClean="0"/>
              <a:t>kshara</a:t>
            </a:r>
            <a:r>
              <a:rPr lang="en-IN" sz="2900" b="1" dirty="0" smtClean="0"/>
              <a:t> (</a:t>
            </a:r>
            <a:r>
              <a:rPr lang="en-IN" sz="2900" b="1" i="1" dirty="0" err="1" smtClean="0"/>
              <a:t>sarjika</a:t>
            </a:r>
            <a:r>
              <a:rPr lang="en-IN" sz="2900" b="1" dirty="0" smtClean="0"/>
              <a:t> and </a:t>
            </a:r>
            <a:r>
              <a:rPr lang="en-IN" sz="2900" b="1" i="1" dirty="0" err="1" smtClean="0"/>
              <a:t>yavakshara</a:t>
            </a:r>
            <a:r>
              <a:rPr lang="en-IN" sz="2900" b="1" dirty="0" smtClean="0"/>
              <a:t>), </a:t>
            </a:r>
            <a:r>
              <a:rPr lang="en-IN" sz="2900" b="1" i="1" dirty="0" err="1" smtClean="0"/>
              <a:t>ajaji</a:t>
            </a:r>
            <a:r>
              <a:rPr lang="en-IN" sz="2900" b="1" i="1" dirty="0" smtClean="0"/>
              <a:t>, </a:t>
            </a:r>
            <a:r>
              <a:rPr lang="en-IN" sz="2900" b="1" i="1" dirty="0" err="1" smtClean="0"/>
              <a:t>vidanga</a:t>
            </a:r>
            <a:r>
              <a:rPr lang="en-IN" sz="2900" b="1" dirty="0" smtClean="0"/>
              <a:t> and </a:t>
            </a:r>
            <a:r>
              <a:rPr lang="en-IN" sz="2900" b="1" i="1" dirty="0" smtClean="0"/>
              <a:t>sati</a:t>
            </a:r>
            <a:r>
              <a:rPr lang="en-IN" sz="2900" b="1" dirty="0" smtClean="0"/>
              <a:t> and prepare medicated ghee with </a:t>
            </a:r>
            <a:r>
              <a:rPr lang="en-IN" sz="2900" b="1" i="1" dirty="0" err="1" smtClean="0"/>
              <a:t>sukta</a:t>
            </a:r>
            <a:r>
              <a:rPr lang="en-IN" sz="2900" b="1" i="1" dirty="0" smtClean="0"/>
              <a:t>,</a:t>
            </a:r>
            <a:r>
              <a:rPr lang="en-IN" sz="2900" b="1" dirty="0" smtClean="0"/>
              <a:t> juice of </a:t>
            </a:r>
            <a:r>
              <a:rPr lang="en-IN" sz="2900" b="1" i="1" dirty="0" err="1" smtClean="0"/>
              <a:t>matulunga</a:t>
            </a:r>
            <a:r>
              <a:rPr lang="en-IN" sz="2900" b="1" dirty="0" smtClean="0"/>
              <a:t> and </a:t>
            </a:r>
            <a:r>
              <a:rPr lang="en-IN" sz="2900" b="1" i="1" dirty="0" err="1" smtClean="0"/>
              <a:t>ardraka</a:t>
            </a:r>
            <a:r>
              <a:rPr lang="en-IN" sz="2900" b="1" i="1" dirty="0" smtClean="0"/>
              <a:t>, </a:t>
            </a:r>
            <a:r>
              <a:rPr lang="en-IN" sz="2900" b="1" i="1" dirty="0" err="1" smtClean="0"/>
              <a:t>suṣkamoolaka</a:t>
            </a:r>
            <a:r>
              <a:rPr lang="en-IN" sz="2900" b="1" i="1" dirty="0" smtClean="0"/>
              <a:t>, </a:t>
            </a:r>
            <a:r>
              <a:rPr lang="en-IN" sz="2900" b="1" i="1" dirty="0" err="1" smtClean="0"/>
              <a:t>kolambu</a:t>
            </a:r>
            <a:r>
              <a:rPr lang="en-IN" sz="2900" b="1" i="1" dirty="0" smtClean="0"/>
              <a:t>, </a:t>
            </a:r>
            <a:r>
              <a:rPr lang="en-IN" sz="2900" b="1" i="1" dirty="0" err="1" smtClean="0"/>
              <a:t>chukrika</a:t>
            </a:r>
            <a:r>
              <a:rPr lang="en-IN" sz="2900" b="1" i="1" dirty="0" smtClean="0"/>
              <a:t>,</a:t>
            </a:r>
            <a:r>
              <a:rPr lang="en-IN" sz="2900" b="1" dirty="0" smtClean="0"/>
              <a:t> </a:t>
            </a:r>
            <a:r>
              <a:rPr lang="en-IN" sz="2900" b="1" dirty="0" err="1" smtClean="0"/>
              <a:t>pomengranate</a:t>
            </a:r>
            <a:r>
              <a:rPr lang="en-IN" sz="2900" b="1" dirty="0" smtClean="0"/>
              <a:t>, butter milk, </a:t>
            </a:r>
            <a:r>
              <a:rPr lang="en-IN" sz="2900" b="1" i="1" dirty="0" err="1" smtClean="0"/>
              <a:t>mastu</a:t>
            </a:r>
            <a:r>
              <a:rPr lang="en-IN" sz="2900" b="1" dirty="0" smtClean="0"/>
              <a:t> (supplement liquid portion in the curd/yoghurt), </a:t>
            </a:r>
            <a:r>
              <a:rPr lang="en-IN" sz="2900" b="1" i="1" dirty="0" err="1" smtClean="0"/>
              <a:t>suramanda</a:t>
            </a:r>
            <a:r>
              <a:rPr lang="en-IN" sz="2900" b="1" dirty="0" smtClean="0"/>
              <a:t> (indigenous beer beverage prepared from fermented cereals) </a:t>
            </a:r>
            <a:r>
              <a:rPr lang="en-IN" sz="2900" b="1" i="1" dirty="0" err="1" smtClean="0"/>
              <a:t>sauviraka</a:t>
            </a:r>
            <a:r>
              <a:rPr lang="en-IN" sz="2900" b="1" dirty="0" smtClean="0"/>
              <a:t> (acidic fermented liquid obtained from wheat), </a:t>
            </a:r>
            <a:r>
              <a:rPr lang="en-IN" sz="2900" b="1" i="1" dirty="0" err="1" smtClean="0"/>
              <a:t>tushodaka</a:t>
            </a:r>
            <a:r>
              <a:rPr lang="en-IN" sz="2900" b="1" dirty="0" smtClean="0"/>
              <a:t> (fermented liquid using the coarse grains of barley) and </a:t>
            </a:r>
            <a:r>
              <a:rPr lang="en-IN" sz="2900" b="1" i="1" dirty="0" smtClean="0"/>
              <a:t>kanji</a:t>
            </a:r>
            <a:r>
              <a:rPr lang="en-IN" sz="2900" b="1" dirty="0" smtClean="0"/>
              <a:t> (fermented liquid).</a:t>
            </a:r>
          </a:p>
          <a:p>
            <a:endParaRPr lang="en-US" sz="2000" b="1" dirty="0" smtClean="0">
              <a:latin typeface="Andalus" pitchFamily="18" charset="-78"/>
              <a:cs typeface="Andalus" pitchFamily="18" charset="-7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accent6">
                    <a:lumMod val="50000"/>
                  </a:schemeClr>
                </a:solidFill>
                <a:latin typeface="Algerian" pitchFamily="82" charset="0"/>
              </a:rPr>
              <a:t>TREATMENT</a:t>
            </a:r>
            <a:endParaRPr lang="en-IN" sz="3600" dirty="0"/>
          </a:p>
        </p:txBody>
      </p:sp>
      <p:sp>
        <p:nvSpPr>
          <p:cNvPr id="3" name="Text Placeholder 2"/>
          <p:cNvSpPr>
            <a:spLocks noGrp="1"/>
          </p:cNvSpPr>
          <p:nvPr>
            <p:ph type="body" idx="1"/>
          </p:nvPr>
        </p:nvSpPr>
        <p:spPr/>
        <p:txBody>
          <a:bodyPr/>
          <a:lstStyle/>
          <a:p>
            <a:r>
              <a:rPr lang="en-US" dirty="0" smtClean="0">
                <a:latin typeface="Andalus" pitchFamily="18" charset="-78"/>
                <a:cs typeface="Andalus" pitchFamily="18" charset="-78"/>
              </a:rPr>
              <a:t>INDICATION</a:t>
            </a:r>
            <a:endParaRPr lang="en-IN" dirty="0" smtClean="0">
              <a:latin typeface="Andalus" pitchFamily="18" charset="-78"/>
              <a:cs typeface="Andalus" pitchFamily="18" charset="-78"/>
            </a:endParaRPr>
          </a:p>
        </p:txBody>
      </p:sp>
      <p:sp>
        <p:nvSpPr>
          <p:cNvPr id="4" name="Content Placeholder 3"/>
          <p:cNvSpPr>
            <a:spLocks noGrp="1"/>
          </p:cNvSpPr>
          <p:nvPr>
            <p:ph sz="half" idx="2"/>
          </p:nvPr>
        </p:nvSpPr>
        <p:spPr/>
        <p:txBody>
          <a:bodyPr/>
          <a:lstStyle/>
          <a:p>
            <a:r>
              <a:rPr lang="en-IN" b="1" dirty="0" err="1" smtClean="0">
                <a:solidFill>
                  <a:srgbClr val="C00000"/>
                </a:solidFill>
                <a:latin typeface="Andalus" pitchFamily="18" charset="-78"/>
                <a:cs typeface="Andalus" pitchFamily="18" charset="-78"/>
              </a:rPr>
              <a:t>pachana</a:t>
            </a:r>
            <a:r>
              <a:rPr lang="en-IN" b="1" dirty="0" smtClean="0">
                <a:solidFill>
                  <a:srgbClr val="C00000"/>
                </a:solidFill>
                <a:latin typeface="Andalus" pitchFamily="18" charset="-78"/>
                <a:cs typeface="Andalus" pitchFamily="18" charset="-78"/>
              </a:rPr>
              <a:t> of </a:t>
            </a:r>
            <a:r>
              <a:rPr lang="en-IN" b="1" i="1" dirty="0" err="1" smtClean="0">
                <a:solidFill>
                  <a:srgbClr val="C00000"/>
                </a:solidFill>
                <a:latin typeface="Andalus" pitchFamily="18" charset="-78"/>
                <a:cs typeface="Andalus" pitchFamily="18" charset="-78"/>
              </a:rPr>
              <a:t>ama</a:t>
            </a:r>
            <a:r>
              <a:rPr lang="en-IN" b="1" dirty="0" smtClean="0">
                <a:solidFill>
                  <a:srgbClr val="C00000"/>
                </a:solidFill>
                <a:latin typeface="Andalus" pitchFamily="18" charset="-78"/>
                <a:cs typeface="Andalus" pitchFamily="18" charset="-78"/>
              </a:rPr>
              <a:t> and stimulation of the </a:t>
            </a:r>
            <a:r>
              <a:rPr lang="en-IN" b="1" i="1" dirty="0" err="1" smtClean="0">
                <a:solidFill>
                  <a:srgbClr val="C00000"/>
                </a:solidFill>
                <a:latin typeface="Andalus" pitchFamily="18" charset="-78"/>
                <a:cs typeface="Andalus" pitchFamily="18" charset="-78"/>
              </a:rPr>
              <a:t>agni</a:t>
            </a:r>
            <a:r>
              <a:rPr lang="en-IN" b="1" dirty="0" smtClean="0">
                <a:solidFill>
                  <a:srgbClr val="C00000"/>
                </a:solidFill>
                <a:latin typeface="Andalus" pitchFamily="18" charset="-78"/>
                <a:cs typeface="Andalus" pitchFamily="18" charset="-78"/>
              </a:rPr>
              <a:t> </a:t>
            </a:r>
          </a:p>
          <a:p>
            <a:endParaRPr lang="en-US" dirty="0" smtClean="0">
              <a:latin typeface="Andalus" pitchFamily="18" charset="-78"/>
              <a:cs typeface="Andalus" pitchFamily="18" charset="-78"/>
            </a:endParaRPr>
          </a:p>
          <a:p>
            <a:endParaRPr lang="en-US" dirty="0" smtClean="0">
              <a:latin typeface="Andalus" pitchFamily="18" charset="-78"/>
              <a:cs typeface="Andalus" pitchFamily="18" charset="-78"/>
            </a:endParaRPr>
          </a:p>
          <a:p>
            <a:endParaRPr lang="en-US" dirty="0" smtClean="0">
              <a:latin typeface="Andalus" pitchFamily="18" charset="-78"/>
              <a:cs typeface="Andalus" pitchFamily="18" charset="-78"/>
            </a:endParaRPr>
          </a:p>
          <a:p>
            <a:endParaRPr lang="en-US" dirty="0" smtClean="0">
              <a:latin typeface="Andalus" pitchFamily="18" charset="-78"/>
              <a:cs typeface="Andalus" pitchFamily="18" charset="-78"/>
            </a:endParaRPr>
          </a:p>
          <a:p>
            <a:r>
              <a:rPr lang="en-IN" b="1" dirty="0" smtClean="0">
                <a:solidFill>
                  <a:srgbClr val="C00000"/>
                </a:solidFill>
                <a:latin typeface="Andalus" pitchFamily="18" charset="-78"/>
                <a:cs typeface="Andalus" pitchFamily="18" charset="-78"/>
              </a:rPr>
              <a:t>colicky pain along with mucus or undigested food in stool </a:t>
            </a:r>
            <a:endParaRPr lang="en-IN" b="1" dirty="0">
              <a:solidFill>
                <a:srgbClr val="C00000"/>
              </a:solidFill>
              <a:latin typeface="Andalus" pitchFamily="18" charset="-78"/>
              <a:cs typeface="Andalus" pitchFamily="18" charset="-78"/>
            </a:endParaRPr>
          </a:p>
        </p:txBody>
      </p:sp>
      <p:sp>
        <p:nvSpPr>
          <p:cNvPr id="5" name="Text Placeholder 4"/>
          <p:cNvSpPr>
            <a:spLocks noGrp="1"/>
          </p:cNvSpPr>
          <p:nvPr>
            <p:ph type="body" sz="quarter" idx="3"/>
          </p:nvPr>
        </p:nvSpPr>
        <p:spPr/>
        <p:txBody>
          <a:bodyPr/>
          <a:lstStyle/>
          <a:p>
            <a:r>
              <a:rPr lang="en-US" dirty="0" smtClean="0">
                <a:latin typeface="Andalus" pitchFamily="18" charset="-78"/>
                <a:cs typeface="Andalus" pitchFamily="18" charset="-78"/>
              </a:rPr>
              <a:t>MEDICINES</a:t>
            </a:r>
            <a:endParaRPr lang="en-IN" dirty="0" smtClean="0">
              <a:latin typeface="Andalus" pitchFamily="18" charset="-78"/>
              <a:cs typeface="Andalus" pitchFamily="18" charset="-78"/>
            </a:endParaRPr>
          </a:p>
        </p:txBody>
      </p:sp>
      <p:sp>
        <p:nvSpPr>
          <p:cNvPr id="6" name="Content Placeholder 5"/>
          <p:cNvSpPr>
            <a:spLocks noGrp="1"/>
          </p:cNvSpPr>
          <p:nvPr>
            <p:ph sz="quarter" idx="4"/>
          </p:nvPr>
        </p:nvSpPr>
        <p:spPr/>
        <p:txBody>
          <a:bodyPr>
            <a:normAutofit lnSpcReduction="10000"/>
          </a:bodyPr>
          <a:lstStyle/>
          <a:p>
            <a:r>
              <a:rPr lang="hi-IN" sz="1800" dirty="0" smtClean="0"/>
              <a:t>चित्रकं पिप्पलीमूलं द्वौ क्षारौ लवणानि च</a:t>
            </a:r>
            <a:r>
              <a:rPr lang="en-IN" sz="1800" dirty="0" smtClean="0"/>
              <a:t>|</a:t>
            </a:r>
          </a:p>
          <a:p>
            <a:pPr>
              <a:buNone/>
            </a:pPr>
            <a:r>
              <a:rPr lang="en-US" sz="1800" dirty="0" smtClean="0"/>
              <a:t>	</a:t>
            </a:r>
            <a:r>
              <a:rPr lang="hi-IN" sz="1800" dirty="0" smtClean="0"/>
              <a:t>व्योषं हिङ्ग्वजमोदां च चव्यं चैकत्र चूर्णयेत्</a:t>
            </a:r>
            <a:r>
              <a:rPr lang="en-IN" sz="1800" dirty="0" smtClean="0"/>
              <a:t>||</a:t>
            </a:r>
            <a:r>
              <a:rPr lang="hi-IN" sz="1800" dirty="0" smtClean="0"/>
              <a:t>९६</a:t>
            </a:r>
            <a:r>
              <a:rPr lang="en-IN" sz="1800" dirty="0" smtClean="0"/>
              <a:t>||</a:t>
            </a:r>
          </a:p>
          <a:p>
            <a:pPr>
              <a:buNone/>
            </a:pPr>
            <a:r>
              <a:rPr lang="en-US" sz="1800" dirty="0" smtClean="0"/>
              <a:t>	</a:t>
            </a:r>
            <a:r>
              <a:rPr lang="hi-IN" sz="1800" dirty="0" smtClean="0"/>
              <a:t>गुटिका मातुलुङ्गस्य दाडिमस्य रसेन वा</a:t>
            </a:r>
            <a:r>
              <a:rPr lang="en-IN" sz="1800" dirty="0" smtClean="0"/>
              <a:t>|</a:t>
            </a:r>
          </a:p>
          <a:p>
            <a:pPr>
              <a:buNone/>
            </a:pPr>
            <a:r>
              <a:rPr lang="en-US" sz="1800" dirty="0" smtClean="0"/>
              <a:t>	</a:t>
            </a:r>
            <a:r>
              <a:rPr lang="hi-IN" sz="1800" dirty="0" smtClean="0"/>
              <a:t>कृता विपाचयत्यामं दीपयत्याशु चानलम्</a:t>
            </a:r>
            <a:r>
              <a:rPr lang="en-IN" sz="1800" dirty="0" smtClean="0"/>
              <a:t>||</a:t>
            </a:r>
            <a:r>
              <a:rPr lang="hi-IN" sz="1800" dirty="0" smtClean="0"/>
              <a:t>९७</a:t>
            </a:r>
            <a:r>
              <a:rPr lang="en-IN" sz="1800" dirty="0" smtClean="0"/>
              <a:t>||</a:t>
            </a:r>
          </a:p>
          <a:p>
            <a:pPr>
              <a:buNone/>
            </a:pPr>
            <a:r>
              <a:rPr lang="en-US" sz="1800" b="1" dirty="0" smtClean="0"/>
              <a:t>	</a:t>
            </a:r>
            <a:r>
              <a:rPr lang="hi-IN" sz="1800" b="1" dirty="0" smtClean="0"/>
              <a:t>इति चित्रकाद्या गुटिका</a:t>
            </a:r>
            <a:endParaRPr lang="en-IN" sz="3200" b="1" dirty="0" smtClean="0"/>
          </a:p>
          <a:p>
            <a:r>
              <a:rPr lang="hi-IN" sz="1800" dirty="0" smtClean="0"/>
              <a:t>देवदारुवचामुस्तनागरातिविषाभयाः</a:t>
            </a:r>
            <a:r>
              <a:rPr lang="en-IN" sz="1800" dirty="0" smtClean="0"/>
              <a:t>|</a:t>
            </a:r>
          </a:p>
          <a:p>
            <a:pPr>
              <a:buNone/>
            </a:pPr>
            <a:r>
              <a:rPr lang="en-US" sz="1800" dirty="0" smtClean="0"/>
              <a:t>	</a:t>
            </a:r>
            <a:r>
              <a:rPr lang="hi-IN" sz="1800" dirty="0" smtClean="0"/>
              <a:t>वारुण्यामासुतास्तोये कोष्णे वाऽलवणाः पिबेत्</a:t>
            </a:r>
            <a:r>
              <a:rPr lang="en-IN" sz="1800" dirty="0" smtClean="0"/>
              <a:t>||</a:t>
            </a:r>
            <a:r>
              <a:rPr lang="hi-IN" sz="1800" dirty="0" smtClean="0"/>
              <a:t>९९</a:t>
            </a:r>
            <a:r>
              <a:rPr lang="en-IN" sz="1800" dirty="0" smtClean="0"/>
              <a:t>||</a:t>
            </a:r>
          </a:p>
          <a:p>
            <a:pPr>
              <a:buNone/>
            </a:pPr>
            <a:r>
              <a:rPr lang="en-US" sz="1800" dirty="0" smtClean="0"/>
              <a:t>	</a:t>
            </a:r>
            <a:r>
              <a:rPr lang="ar-SA" sz="1800" dirty="0" smtClean="0"/>
              <a:t>वर्चस्यामे सशूले च पिबेद्वा दाडिमाम्बुना</a:t>
            </a:r>
            <a:endParaRPr lang="en-IN" sz="18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accent6">
                    <a:lumMod val="50000"/>
                  </a:schemeClr>
                </a:solidFill>
                <a:latin typeface="Algerian" pitchFamily="82" charset="0"/>
              </a:rPr>
              <a:t>TREATMENT</a:t>
            </a:r>
            <a:endParaRPr lang="en-IN" sz="3600" dirty="0"/>
          </a:p>
        </p:txBody>
      </p:sp>
      <p:sp>
        <p:nvSpPr>
          <p:cNvPr id="3" name="Text Placeholder 2"/>
          <p:cNvSpPr>
            <a:spLocks noGrp="1"/>
          </p:cNvSpPr>
          <p:nvPr>
            <p:ph type="body" idx="1"/>
          </p:nvPr>
        </p:nvSpPr>
        <p:spPr/>
        <p:txBody>
          <a:bodyPr/>
          <a:lstStyle/>
          <a:p>
            <a:r>
              <a:rPr lang="en-US" dirty="0" smtClean="0">
                <a:latin typeface="Andalus" pitchFamily="18" charset="-78"/>
                <a:cs typeface="Andalus" pitchFamily="18" charset="-78"/>
              </a:rPr>
              <a:t>INDICATION</a:t>
            </a:r>
            <a:endParaRPr lang="en-IN" dirty="0" smtClean="0">
              <a:latin typeface="Andalus" pitchFamily="18" charset="-78"/>
              <a:cs typeface="Andalus" pitchFamily="18" charset="-78"/>
            </a:endParaRPr>
          </a:p>
        </p:txBody>
      </p:sp>
      <p:sp>
        <p:nvSpPr>
          <p:cNvPr id="4" name="Content Placeholder 3"/>
          <p:cNvSpPr>
            <a:spLocks noGrp="1"/>
          </p:cNvSpPr>
          <p:nvPr>
            <p:ph sz="half" idx="2"/>
          </p:nvPr>
        </p:nvSpPr>
        <p:spPr/>
        <p:txBody>
          <a:bodyPr/>
          <a:lstStyle/>
          <a:p>
            <a:r>
              <a:rPr lang="en-IN" b="1" dirty="0" smtClean="0">
                <a:latin typeface="Andalus" pitchFamily="18" charset="-78"/>
                <a:cs typeface="Andalus" pitchFamily="18" charset="-78"/>
              </a:rPr>
              <a:t>in </a:t>
            </a:r>
            <a:r>
              <a:rPr lang="en-IN" b="1" i="1" dirty="0" err="1" smtClean="0">
                <a:latin typeface="Andalus" pitchFamily="18" charset="-78"/>
                <a:cs typeface="Andalus" pitchFamily="18" charset="-78"/>
              </a:rPr>
              <a:t>sama</a:t>
            </a:r>
            <a:r>
              <a:rPr lang="en-IN" b="1" dirty="0" smtClean="0">
                <a:latin typeface="Andalus" pitchFamily="18" charset="-78"/>
                <a:cs typeface="Andalus" pitchFamily="18" charset="-78"/>
              </a:rPr>
              <a:t> stool or mucus in stool and pain in abdomen due to </a:t>
            </a:r>
            <a:r>
              <a:rPr lang="en-IN" b="1" u="sng" dirty="0" err="1" smtClean="0">
                <a:latin typeface="Andalus" pitchFamily="18" charset="-78"/>
                <a:cs typeface="Andalus" pitchFamily="18" charset="-78"/>
                <a:hlinkClick r:id="rId2" tooltip="Vata"/>
              </a:rPr>
              <a:t>vata</a:t>
            </a:r>
            <a:r>
              <a:rPr lang="en-IN" b="1" dirty="0" smtClean="0">
                <a:latin typeface="Andalus" pitchFamily="18" charset="-78"/>
                <a:cs typeface="Andalus" pitchFamily="18" charset="-78"/>
              </a:rPr>
              <a:t> aggravation </a:t>
            </a:r>
          </a:p>
          <a:p>
            <a:endParaRPr lang="en-US" dirty="0" smtClean="0">
              <a:latin typeface="Andalus" pitchFamily="18" charset="-78"/>
              <a:cs typeface="Andalus" pitchFamily="18" charset="-78"/>
            </a:endParaRPr>
          </a:p>
          <a:p>
            <a:r>
              <a:rPr lang="en-IN" b="1" dirty="0" smtClean="0">
                <a:latin typeface="Andalus" pitchFamily="18" charset="-78"/>
                <a:cs typeface="Andalus" pitchFamily="18" charset="-78"/>
              </a:rPr>
              <a:t>vomiting, </a:t>
            </a:r>
            <a:r>
              <a:rPr lang="en-IN" b="1" i="1" dirty="0" err="1" smtClean="0">
                <a:latin typeface="Andalus" pitchFamily="18" charset="-78"/>
                <a:cs typeface="Andalus" pitchFamily="18" charset="-78"/>
              </a:rPr>
              <a:t>arshogranthi</a:t>
            </a:r>
            <a:r>
              <a:rPr lang="en-IN" b="1" dirty="0" smtClean="0">
                <a:latin typeface="Andalus" pitchFamily="18" charset="-78"/>
                <a:cs typeface="Andalus" pitchFamily="18" charset="-78"/>
              </a:rPr>
              <a:t> (</a:t>
            </a:r>
            <a:r>
              <a:rPr lang="en-IN" b="1" dirty="0" err="1" smtClean="0">
                <a:latin typeface="Andalus" pitchFamily="18" charset="-78"/>
                <a:cs typeface="Andalus" pitchFamily="18" charset="-78"/>
              </a:rPr>
              <a:t>analpolyp</a:t>
            </a:r>
            <a:r>
              <a:rPr lang="en-IN" b="1" dirty="0" smtClean="0">
                <a:latin typeface="Andalus" pitchFamily="18" charset="-78"/>
                <a:cs typeface="Andalus" pitchFamily="18" charset="-78"/>
              </a:rPr>
              <a:t> with pellet stool) and pain in abdomen</a:t>
            </a:r>
            <a:endParaRPr lang="en-IN" b="1" dirty="0">
              <a:latin typeface="Andalus" pitchFamily="18" charset="-78"/>
              <a:cs typeface="Andalus" pitchFamily="18" charset="-78"/>
            </a:endParaRPr>
          </a:p>
        </p:txBody>
      </p:sp>
      <p:sp>
        <p:nvSpPr>
          <p:cNvPr id="5" name="Text Placeholder 4"/>
          <p:cNvSpPr>
            <a:spLocks noGrp="1"/>
          </p:cNvSpPr>
          <p:nvPr>
            <p:ph type="body" sz="quarter" idx="3"/>
          </p:nvPr>
        </p:nvSpPr>
        <p:spPr/>
        <p:txBody>
          <a:bodyPr/>
          <a:lstStyle/>
          <a:p>
            <a:r>
              <a:rPr lang="en-US" dirty="0" smtClean="0">
                <a:latin typeface="Andalus" pitchFamily="18" charset="-78"/>
                <a:cs typeface="Andalus" pitchFamily="18" charset="-78"/>
              </a:rPr>
              <a:t>MEDICINES</a:t>
            </a:r>
            <a:endParaRPr lang="en-IN" dirty="0" smtClean="0">
              <a:latin typeface="Andalus" pitchFamily="18" charset="-78"/>
              <a:cs typeface="Andalus" pitchFamily="18" charset="-78"/>
            </a:endParaRPr>
          </a:p>
        </p:txBody>
      </p:sp>
      <p:sp>
        <p:nvSpPr>
          <p:cNvPr id="6" name="Content Placeholder 5"/>
          <p:cNvSpPr>
            <a:spLocks noGrp="1"/>
          </p:cNvSpPr>
          <p:nvPr>
            <p:ph sz="quarter" idx="4"/>
          </p:nvPr>
        </p:nvSpPr>
        <p:spPr/>
        <p:txBody>
          <a:bodyPr>
            <a:normAutofit/>
          </a:bodyPr>
          <a:lstStyle/>
          <a:p>
            <a:r>
              <a:rPr lang="hi-IN" sz="2000" dirty="0" smtClean="0"/>
              <a:t>विडेन [२९] लवणं पिष्टं बिल्वं चित्रकनागरम्</a:t>
            </a:r>
            <a:r>
              <a:rPr lang="en-IN" sz="2000" dirty="0" smtClean="0"/>
              <a:t>||</a:t>
            </a:r>
            <a:r>
              <a:rPr lang="hi-IN" sz="2000" dirty="0" smtClean="0"/>
              <a:t>१००</a:t>
            </a:r>
            <a:r>
              <a:rPr lang="en-IN" sz="2000" dirty="0" smtClean="0"/>
              <a:t>||</a:t>
            </a:r>
          </a:p>
          <a:p>
            <a:pPr>
              <a:buNone/>
            </a:pPr>
            <a:r>
              <a:rPr lang="en-US" sz="2000" dirty="0" smtClean="0"/>
              <a:t>	</a:t>
            </a:r>
            <a:r>
              <a:rPr lang="hi-IN" sz="2000" dirty="0" smtClean="0"/>
              <a:t>सामे वा सकफे वाते कोष्ठशूलकरे पिबेत्</a:t>
            </a:r>
            <a:r>
              <a:rPr lang="en-IN" sz="2000" dirty="0" smtClean="0"/>
              <a:t>|</a:t>
            </a:r>
          </a:p>
          <a:p>
            <a:pPr>
              <a:buNone/>
            </a:pPr>
            <a:endParaRPr lang="en-IN" sz="2000" dirty="0" smtClean="0"/>
          </a:p>
          <a:p>
            <a:r>
              <a:rPr lang="hi-IN" sz="2000" dirty="0" smtClean="0"/>
              <a:t>कलिङ्गहिङ्ग्वतिविषावचासौवर्चलाभयाः</a:t>
            </a:r>
            <a:r>
              <a:rPr lang="en-IN" sz="2000" dirty="0" smtClean="0"/>
              <a:t>||</a:t>
            </a:r>
            <a:r>
              <a:rPr lang="hi-IN" sz="2000" dirty="0" smtClean="0"/>
              <a:t>१०१</a:t>
            </a:r>
            <a:r>
              <a:rPr lang="en-IN" sz="2000" dirty="0" smtClean="0"/>
              <a:t>||</a:t>
            </a:r>
          </a:p>
          <a:p>
            <a:pPr>
              <a:buNone/>
            </a:pPr>
            <a:r>
              <a:rPr lang="en-US" sz="2000" dirty="0" smtClean="0"/>
              <a:t>	</a:t>
            </a:r>
            <a:r>
              <a:rPr lang="hi-IN" sz="2000" dirty="0" smtClean="0"/>
              <a:t>छर्द्यर्शोग्रन्थिशूलेषु पिबेदुष्णेन वारिणा</a:t>
            </a:r>
            <a:r>
              <a:rPr lang="en-IN" sz="2000" dirty="0" smtClean="0"/>
              <a:t>|</a:t>
            </a:r>
          </a:p>
          <a:p>
            <a:pPr>
              <a:buNone/>
            </a:pPr>
            <a:r>
              <a:rPr lang="en-US" sz="2000" dirty="0" smtClean="0"/>
              <a:t>	</a:t>
            </a:r>
            <a:r>
              <a:rPr lang="hi-IN" sz="2000" dirty="0" smtClean="0"/>
              <a:t>पथ्यासौवर्चलाजाजीचूर्णं मरिचसंयुतम्</a:t>
            </a:r>
            <a:r>
              <a:rPr lang="en-IN" sz="2000" dirty="0" smtClean="0"/>
              <a:t>||</a:t>
            </a:r>
            <a:r>
              <a:rPr lang="hi-IN" sz="2000" dirty="0" smtClean="0"/>
              <a:t>१०२</a:t>
            </a:r>
            <a:r>
              <a:rPr lang="en-IN" sz="2000" dirty="0" smtClean="0"/>
              <a:t>||</a:t>
            </a:r>
          </a:p>
          <a:p>
            <a:endParaRPr lang="en-IN"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6">
                    <a:lumMod val="50000"/>
                  </a:schemeClr>
                </a:solidFill>
                <a:latin typeface="Algerian" pitchFamily="82" charset="0"/>
              </a:rPr>
              <a:t>TREATMENT</a:t>
            </a:r>
            <a:endParaRPr lang="en-IN" dirty="0"/>
          </a:p>
        </p:txBody>
      </p:sp>
      <p:sp>
        <p:nvSpPr>
          <p:cNvPr id="3" name="Text Placeholder 2"/>
          <p:cNvSpPr>
            <a:spLocks noGrp="1"/>
          </p:cNvSpPr>
          <p:nvPr>
            <p:ph type="body" idx="1"/>
          </p:nvPr>
        </p:nvSpPr>
        <p:spPr/>
        <p:txBody>
          <a:bodyPr/>
          <a:lstStyle/>
          <a:p>
            <a:r>
              <a:rPr lang="en-US" dirty="0" smtClean="0">
                <a:latin typeface="Andalus" pitchFamily="18" charset="-78"/>
                <a:cs typeface="Andalus" pitchFamily="18" charset="-78"/>
              </a:rPr>
              <a:t>INDICATION</a:t>
            </a:r>
            <a:endParaRPr lang="en-IN" dirty="0" smtClean="0">
              <a:latin typeface="Andalus" pitchFamily="18" charset="-78"/>
              <a:cs typeface="Andalus" pitchFamily="18" charset="-78"/>
            </a:endParaRPr>
          </a:p>
        </p:txBody>
      </p:sp>
      <p:sp>
        <p:nvSpPr>
          <p:cNvPr id="4" name="Content Placeholder 3"/>
          <p:cNvSpPr>
            <a:spLocks noGrp="1"/>
          </p:cNvSpPr>
          <p:nvPr>
            <p:ph sz="half" idx="2"/>
          </p:nvPr>
        </p:nvSpPr>
        <p:spPr/>
        <p:txBody>
          <a:bodyPr/>
          <a:lstStyle/>
          <a:p>
            <a:r>
              <a:rPr lang="en-IN" b="1" dirty="0" smtClean="0">
                <a:latin typeface="Andalus" pitchFamily="18" charset="-78"/>
                <a:cs typeface="Andalus" pitchFamily="18" charset="-78"/>
              </a:rPr>
              <a:t>colic pain is associated with </a:t>
            </a:r>
            <a:r>
              <a:rPr lang="en-IN" b="1" i="1" u="sng" dirty="0" err="1" smtClean="0">
                <a:latin typeface="Andalus" pitchFamily="18" charset="-78"/>
                <a:cs typeface="Andalus" pitchFamily="18" charset="-78"/>
                <a:hlinkClick r:id="rId2" tooltip="Pitta"/>
              </a:rPr>
              <a:t>pitta</a:t>
            </a:r>
            <a:r>
              <a:rPr lang="en-IN" b="1" i="1" dirty="0" err="1" smtClean="0">
                <a:latin typeface="Andalus" pitchFamily="18" charset="-78"/>
                <a:cs typeface="Andalus" pitchFamily="18" charset="-78"/>
              </a:rPr>
              <a:t>-</a:t>
            </a:r>
            <a:r>
              <a:rPr lang="en-IN" b="1" i="1" u="sng" dirty="0" err="1" smtClean="0">
                <a:latin typeface="Andalus" pitchFamily="18" charset="-78"/>
                <a:cs typeface="Andalus" pitchFamily="18" charset="-78"/>
                <a:hlinkClick r:id="rId3" tooltip="Kapha"/>
              </a:rPr>
              <a:t>kapha</a:t>
            </a:r>
            <a:r>
              <a:rPr lang="en-IN" b="1" dirty="0" smtClean="0">
                <a:latin typeface="Andalus" pitchFamily="18" charset="-78"/>
                <a:cs typeface="Andalus" pitchFamily="18" charset="-78"/>
              </a:rPr>
              <a:t> dominant </a:t>
            </a:r>
            <a:r>
              <a:rPr lang="en-IN" b="1" i="1" dirty="0" err="1" smtClean="0">
                <a:latin typeface="Andalus" pitchFamily="18" charset="-78"/>
                <a:cs typeface="Andalus" pitchFamily="18" charset="-78"/>
              </a:rPr>
              <a:t>grahani</a:t>
            </a:r>
            <a:r>
              <a:rPr lang="en-IN" b="1" dirty="0" smtClean="0"/>
              <a:t>  </a:t>
            </a:r>
          </a:p>
          <a:p>
            <a:endParaRPr lang="en-US" dirty="0" smtClean="0"/>
          </a:p>
          <a:p>
            <a:endParaRPr lang="en-US" dirty="0" smtClean="0"/>
          </a:p>
          <a:p>
            <a:r>
              <a:rPr lang="en-IN" b="1" dirty="0" smtClean="0">
                <a:latin typeface="Andalus" pitchFamily="18" charset="-78"/>
                <a:cs typeface="Andalus" pitchFamily="18" charset="-78"/>
              </a:rPr>
              <a:t>for increasing the power of </a:t>
            </a:r>
            <a:r>
              <a:rPr lang="en-IN" b="1" i="1" dirty="0" err="1" smtClean="0">
                <a:latin typeface="Andalus" pitchFamily="18" charset="-78"/>
                <a:cs typeface="Andalus" pitchFamily="18" charset="-78"/>
              </a:rPr>
              <a:t>agni</a:t>
            </a:r>
            <a:r>
              <a:rPr lang="en-IN" b="1" dirty="0" smtClean="0">
                <a:latin typeface="Andalus" pitchFamily="18" charset="-78"/>
                <a:cs typeface="Andalus" pitchFamily="18" charset="-78"/>
              </a:rPr>
              <a:t> and to eliminate the </a:t>
            </a:r>
            <a:r>
              <a:rPr lang="en-IN" b="1" i="1" u="sng" dirty="0" err="1" smtClean="0">
                <a:latin typeface="Andalus" pitchFamily="18" charset="-78"/>
                <a:cs typeface="Andalus" pitchFamily="18" charset="-78"/>
                <a:hlinkClick r:id="rId4" tooltip="Vata"/>
              </a:rPr>
              <a:t>vata</a:t>
            </a:r>
            <a:r>
              <a:rPr lang="en-IN" b="1" dirty="0" smtClean="0">
                <a:latin typeface="Andalus" pitchFamily="18" charset="-78"/>
                <a:cs typeface="Andalus" pitchFamily="18" charset="-78"/>
              </a:rPr>
              <a:t> in abdomen.</a:t>
            </a:r>
          </a:p>
          <a:p>
            <a:endParaRPr lang="en-IN" b="1" dirty="0" smtClean="0"/>
          </a:p>
          <a:p>
            <a:endParaRPr lang="en-US" dirty="0" smtClean="0"/>
          </a:p>
          <a:p>
            <a:endParaRPr lang="en-IN" dirty="0"/>
          </a:p>
        </p:txBody>
      </p:sp>
      <p:sp>
        <p:nvSpPr>
          <p:cNvPr id="5" name="Text Placeholder 4"/>
          <p:cNvSpPr>
            <a:spLocks noGrp="1"/>
          </p:cNvSpPr>
          <p:nvPr>
            <p:ph type="body" sz="quarter" idx="3"/>
          </p:nvPr>
        </p:nvSpPr>
        <p:spPr/>
        <p:txBody>
          <a:bodyPr/>
          <a:lstStyle/>
          <a:p>
            <a:r>
              <a:rPr lang="en-US" dirty="0" smtClean="0">
                <a:latin typeface="Andalus" pitchFamily="18" charset="-78"/>
                <a:cs typeface="Andalus" pitchFamily="18" charset="-78"/>
              </a:rPr>
              <a:t>MEDICINES</a:t>
            </a:r>
            <a:endParaRPr lang="en-IN" dirty="0" smtClean="0">
              <a:latin typeface="Andalus" pitchFamily="18" charset="-78"/>
              <a:cs typeface="Andalus" pitchFamily="18" charset="-78"/>
            </a:endParaRPr>
          </a:p>
        </p:txBody>
      </p:sp>
      <p:sp>
        <p:nvSpPr>
          <p:cNvPr id="6" name="Content Placeholder 5"/>
          <p:cNvSpPr>
            <a:spLocks noGrp="1"/>
          </p:cNvSpPr>
          <p:nvPr>
            <p:ph sz="quarter" idx="4"/>
          </p:nvPr>
        </p:nvSpPr>
        <p:spPr/>
        <p:txBody>
          <a:bodyPr>
            <a:normAutofit fontScale="70000" lnSpcReduction="20000"/>
          </a:bodyPr>
          <a:lstStyle/>
          <a:p>
            <a:r>
              <a:rPr lang="hi-IN" dirty="0" smtClean="0"/>
              <a:t>अभयां पिप्पलीमूलं वचां कटुकरोहिणीम्</a:t>
            </a:r>
            <a:r>
              <a:rPr lang="en-IN" dirty="0" smtClean="0"/>
              <a:t>|</a:t>
            </a:r>
          </a:p>
          <a:p>
            <a:pPr>
              <a:buNone/>
            </a:pPr>
            <a:r>
              <a:rPr lang="en-US" dirty="0" smtClean="0"/>
              <a:t>	</a:t>
            </a:r>
            <a:r>
              <a:rPr lang="hi-IN" dirty="0" smtClean="0"/>
              <a:t>पाठां वत्सकबीजानि चित्रकं विश्वभेषजम्</a:t>
            </a:r>
            <a:r>
              <a:rPr lang="en-IN" dirty="0" smtClean="0"/>
              <a:t>||</a:t>
            </a:r>
            <a:r>
              <a:rPr lang="hi-IN" dirty="0" smtClean="0"/>
              <a:t>१०३</a:t>
            </a:r>
            <a:r>
              <a:rPr lang="en-IN" dirty="0" smtClean="0"/>
              <a:t>||</a:t>
            </a:r>
          </a:p>
          <a:p>
            <a:pPr>
              <a:buNone/>
            </a:pPr>
            <a:r>
              <a:rPr lang="en-US" dirty="0" smtClean="0"/>
              <a:t>	</a:t>
            </a:r>
            <a:r>
              <a:rPr lang="hi-IN" dirty="0" smtClean="0"/>
              <a:t>पिबेन्निष्क्वाथ्य चूर्णं वा कृत्वा कोष्णेन वारिणा</a:t>
            </a:r>
            <a:r>
              <a:rPr lang="en-IN" dirty="0" smtClean="0"/>
              <a:t>|</a:t>
            </a:r>
          </a:p>
          <a:p>
            <a:pPr>
              <a:buNone/>
            </a:pPr>
            <a:endParaRPr lang="en-US" dirty="0" smtClean="0"/>
          </a:p>
          <a:p>
            <a:pPr>
              <a:buNone/>
            </a:pPr>
            <a:endParaRPr lang="en-IN" dirty="0" smtClean="0"/>
          </a:p>
          <a:p>
            <a:pPr>
              <a:buNone/>
            </a:pPr>
            <a:endParaRPr lang="en-IN" dirty="0" smtClean="0"/>
          </a:p>
          <a:p>
            <a:r>
              <a:rPr lang="hi-IN" dirty="0" smtClean="0"/>
              <a:t>पिप्पलीं नागरं पाठां सारिवां बृहतीद्वयम्</a:t>
            </a:r>
            <a:r>
              <a:rPr lang="en-IN" dirty="0" smtClean="0"/>
              <a:t>|</a:t>
            </a:r>
          </a:p>
          <a:p>
            <a:pPr>
              <a:buNone/>
            </a:pPr>
            <a:r>
              <a:rPr lang="en-US" dirty="0" smtClean="0"/>
              <a:t>	</a:t>
            </a:r>
            <a:r>
              <a:rPr lang="hi-IN" dirty="0" smtClean="0"/>
              <a:t>चित्रकं कौटजं बीजं लवणान्यथ पञ्च च</a:t>
            </a:r>
            <a:r>
              <a:rPr lang="en-IN" dirty="0" smtClean="0"/>
              <a:t>||</a:t>
            </a:r>
            <a:r>
              <a:rPr lang="hi-IN" dirty="0" smtClean="0"/>
              <a:t>१०६</a:t>
            </a:r>
            <a:r>
              <a:rPr lang="en-IN" dirty="0" smtClean="0"/>
              <a:t>||</a:t>
            </a:r>
          </a:p>
          <a:p>
            <a:pPr>
              <a:buNone/>
            </a:pPr>
            <a:r>
              <a:rPr lang="en-US" dirty="0" smtClean="0"/>
              <a:t>	</a:t>
            </a:r>
            <a:r>
              <a:rPr lang="hi-IN" dirty="0" smtClean="0"/>
              <a:t>तच्चूर्णं सयवक्षारं दध्युष्णाम्बुसुरादिभिः</a:t>
            </a:r>
            <a:r>
              <a:rPr lang="en-IN" dirty="0" smtClean="0"/>
              <a:t>|</a:t>
            </a:r>
          </a:p>
          <a:p>
            <a:pPr>
              <a:buNone/>
            </a:pPr>
            <a:r>
              <a:rPr lang="en-US" dirty="0" smtClean="0"/>
              <a:t>	</a:t>
            </a:r>
            <a:r>
              <a:rPr lang="hi-IN" dirty="0" smtClean="0"/>
              <a:t>पिबेदग्निविवृद्ध्यर्थं कोष्ठवातहरं नरः</a:t>
            </a:r>
            <a:r>
              <a:rPr lang="en-IN" dirty="0" smtClean="0"/>
              <a:t>||</a:t>
            </a:r>
            <a:r>
              <a:rPr lang="hi-IN" dirty="0" smtClean="0"/>
              <a:t>१०७</a:t>
            </a:r>
            <a:r>
              <a:rPr lang="en-IN" dirty="0" smtClean="0"/>
              <a:t>||</a:t>
            </a:r>
          </a:p>
          <a:p>
            <a:pPr>
              <a:buNone/>
            </a:pPr>
            <a:endParaRPr lang="en-IN" dirty="0" smtClean="0"/>
          </a:p>
          <a:p>
            <a:endParaRPr lang="en-IN"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6">
                    <a:lumMod val="50000"/>
                  </a:schemeClr>
                </a:solidFill>
                <a:latin typeface="Algerian" pitchFamily="82" charset="0"/>
              </a:rPr>
              <a:t>TREATMENT</a:t>
            </a:r>
            <a:endParaRPr lang="en-IN" dirty="0"/>
          </a:p>
        </p:txBody>
      </p:sp>
      <p:sp>
        <p:nvSpPr>
          <p:cNvPr id="3" name="Text Placeholder 2"/>
          <p:cNvSpPr>
            <a:spLocks noGrp="1"/>
          </p:cNvSpPr>
          <p:nvPr>
            <p:ph type="body" idx="1"/>
          </p:nvPr>
        </p:nvSpPr>
        <p:spPr/>
        <p:txBody>
          <a:bodyPr/>
          <a:lstStyle/>
          <a:p>
            <a:r>
              <a:rPr lang="en-US" dirty="0" smtClean="0">
                <a:latin typeface="Andalus" pitchFamily="18" charset="-78"/>
                <a:cs typeface="Andalus" pitchFamily="18" charset="-78"/>
              </a:rPr>
              <a:t>INDICATION</a:t>
            </a:r>
            <a:endParaRPr lang="en-IN" dirty="0" smtClean="0">
              <a:latin typeface="Andalus" pitchFamily="18" charset="-78"/>
              <a:cs typeface="Andalus" pitchFamily="18" charset="-78"/>
            </a:endParaRPr>
          </a:p>
        </p:txBody>
      </p:sp>
      <p:sp>
        <p:nvSpPr>
          <p:cNvPr id="4" name="Content Placeholder 3"/>
          <p:cNvSpPr>
            <a:spLocks noGrp="1"/>
          </p:cNvSpPr>
          <p:nvPr>
            <p:ph sz="half" idx="2"/>
          </p:nvPr>
        </p:nvSpPr>
        <p:spPr/>
        <p:txBody>
          <a:bodyPr/>
          <a:lstStyle/>
          <a:p>
            <a:r>
              <a:rPr lang="en-IN" i="1" u="sng" dirty="0" err="1" smtClean="0">
                <a:latin typeface="Andalus" pitchFamily="18" charset="-78"/>
                <a:cs typeface="Andalus" pitchFamily="18" charset="-78"/>
                <a:hlinkClick r:id="rId2" tooltip="Vata"/>
              </a:rPr>
              <a:t>vata</a:t>
            </a:r>
            <a:r>
              <a:rPr lang="en-IN" dirty="0" smtClean="0">
                <a:latin typeface="Andalus" pitchFamily="18" charset="-78"/>
                <a:cs typeface="Andalus" pitchFamily="18" charset="-78"/>
              </a:rPr>
              <a:t> dominant </a:t>
            </a:r>
            <a:r>
              <a:rPr lang="en-IN" i="1" dirty="0" err="1" smtClean="0">
                <a:latin typeface="Andalus" pitchFamily="18" charset="-78"/>
                <a:cs typeface="Andalus" pitchFamily="18" charset="-78"/>
              </a:rPr>
              <a:t>grahani</a:t>
            </a:r>
            <a:r>
              <a:rPr lang="en-IN" dirty="0" smtClean="0">
                <a:latin typeface="Andalus" pitchFamily="18" charset="-78"/>
                <a:cs typeface="Andalus" pitchFamily="18" charset="-78"/>
              </a:rPr>
              <a:t> and anorexia</a:t>
            </a:r>
          </a:p>
          <a:p>
            <a:endParaRPr lang="en-US" dirty="0" smtClean="0">
              <a:latin typeface="Andalus" pitchFamily="18" charset="-78"/>
              <a:cs typeface="Andalus" pitchFamily="18" charset="-78"/>
            </a:endParaRPr>
          </a:p>
          <a:p>
            <a:endParaRPr lang="en-US" dirty="0" smtClean="0">
              <a:latin typeface="Andalus" pitchFamily="18" charset="-78"/>
              <a:cs typeface="Andalus" pitchFamily="18" charset="-78"/>
            </a:endParaRPr>
          </a:p>
          <a:p>
            <a:endParaRPr lang="en-US" dirty="0" smtClean="0">
              <a:latin typeface="Andalus" pitchFamily="18" charset="-78"/>
              <a:cs typeface="Andalus" pitchFamily="18" charset="-78"/>
            </a:endParaRPr>
          </a:p>
          <a:p>
            <a:endParaRPr lang="en-US" dirty="0" smtClean="0">
              <a:latin typeface="Andalus" pitchFamily="18" charset="-78"/>
              <a:cs typeface="Andalus" pitchFamily="18" charset="-78"/>
            </a:endParaRPr>
          </a:p>
          <a:p>
            <a:r>
              <a:rPr lang="hi-IN" sz="2000" dirty="0" smtClean="0"/>
              <a:t>कासा</a:t>
            </a:r>
            <a:r>
              <a:rPr lang="hi-IN" sz="2000" dirty="0" smtClean="0">
                <a:solidFill>
                  <a:srgbClr val="FF0000"/>
                </a:solidFill>
              </a:rPr>
              <a:t>जीर्णा</a:t>
            </a:r>
            <a:r>
              <a:rPr lang="hi-IN" sz="2000" dirty="0" smtClean="0"/>
              <a:t>रुचिश्वासाहृत्पाण्ड्वामयशूलनुत्</a:t>
            </a:r>
            <a:r>
              <a:rPr lang="en-IN" sz="2000" dirty="0" smtClean="0"/>
              <a:t>|</a:t>
            </a:r>
          </a:p>
          <a:p>
            <a:endParaRPr lang="en-IN" dirty="0">
              <a:latin typeface="Andalus" pitchFamily="18" charset="-78"/>
              <a:cs typeface="Andalus" pitchFamily="18" charset="-78"/>
            </a:endParaRPr>
          </a:p>
        </p:txBody>
      </p:sp>
      <p:sp>
        <p:nvSpPr>
          <p:cNvPr id="5" name="Text Placeholder 4"/>
          <p:cNvSpPr>
            <a:spLocks noGrp="1"/>
          </p:cNvSpPr>
          <p:nvPr>
            <p:ph type="body" sz="quarter" idx="3"/>
          </p:nvPr>
        </p:nvSpPr>
        <p:spPr/>
        <p:txBody>
          <a:bodyPr/>
          <a:lstStyle/>
          <a:p>
            <a:r>
              <a:rPr lang="en-US" dirty="0" smtClean="0">
                <a:latin typeface="Andalus" pitchFamily="18" charset="-78"/>
                <a:cs typeface="Andalus" pitchFamily="18" charset="-78"/>
              </a:rPr>
              <a:t>MEDICINES</a:t>
            </a:r>
            <a:endParaRPr lang="en-IN" dirty="0" smtClean="0">
              <a:latin typeface="Andalus" pitchFamily="18" charset="-78"/>
              <a:cs typeface="Andalus" pitchFamily="18" charset="-78"/>
            </a:endParaRPr>
          </a:p>
        </p:txBody>
      </p:sp>
      <p:sp>
        <p:nvSpPr>
          <p:cNvPr id="6" name="Content Placeholder 5"/>
          <p:cNvSpPr>
            <a:spLocks noGrp="1"/>
          </p:cNvSpPr>
          <p:nvPr>
            <p:ph sz="quarter" idx="4"/>
          </p:nvPr>
        </p:nvSpPr>
        <p:spPr/>
        <p:txBody>
          <a:bodyPr>
            <a:normAutofit lnSpcReduction="10000"/>
          </a:bodyPr>
          <a:lstStyle/>
          <a:p>
            <a:r>
              <a:rPr lang="en-IN" i="1" dirty="0" err="1" smtClean="0">
                <a:latin typeface="Andalus" pitchFamily="18" charset="-78"/>
                <a:cs typeface="Andalus" pitchFamily="18" charset="-78"/>
              </a:rPr>
              <a:t>maricha</a:t>
            </a:r>
            <a:r>
              <a:rPr lang="en-IN" i="1" dirty="0" smtClean="0">
                <a:latin typeface="Andalus" pitchFamily="18" charset="-78"/>
                <a:cs typeface="Andalus" pitchFamily="18" charset="-78"/>
              </a:rPr>
              <a:t>, </a:t>
            </a:r>
            <a:r>
              <a:rPr lang="en-IN" i="1" dirty="0" err="1" smtClean="0">
                <a:latin typeface="Andalus" pitchFamily="18" charset="-78"/>
                <a:cs typeface="Andalus" pitchFamily="18" charset="-78"/>
              </a:rPr>
              <a:t>kunchika</a:t>
            </a:r>
            <a:r>
              <a:rPr lang="en-IN" i="1" dirty="0" smtClean="0">
                <a:latin typeface="Andalus" pitchFamily="18" charset="-78"/>
                <a:cs typeface="Andalus" pitchFamily="18" charset="-78"/>
              </a:rPr>
              <a:t>, </a:t>
            </a:r>
            <a:r>
              <a:rPr lang="en-IN" i="1" dirty="0" err="1" smtClean="0">
                <a:latin typeface="Andalus" pitchFamily="18" charset="-78"/>
                <a:cs typeface="Andalus" pitchFamily="18" charset="-78"/>
              </a:rPr>
              <a:t>ambashtha</a:t>
            </a:r>
            <a:r>
              <a:rPr lang="en-IN" dirty="0" smtClean="0">
                <a:latin typeface="Andalus" pitchFamily="18" charset="-78"/>
                <a:cs typeface="Andalus" pitchFamily="18" charset="-78"/>
              </a:rPr>
              <a:t> (</a:t>
            </a:r>
            <a:r>
              <a:rPr lang="en-IN" i="1" dirty="0" err="1" smtClean="0">
                <a:latin typeface="Andalus" pitchFamily="18" charset="-78"/>
                <a:cs typeface="Andalus" pitchFamily="18" charset="-78"/>
              </a:rPr>
              <a:t>patha</a:t>
            </a:r>
            <a:r>
              <a:rPr lang="en-IN" dirty="0" smtClean="0">
                <a:latin typeface="Andalus" pitchFamily="18" charset="-78"/>
                <a:cs typeface="Andalus" pitchFamily="18" charset="-78"/>
              </a:rPr>
              <a:t>), </a:t>
            </a:r>
            <a:r>
              <a:rPr lang="en-IN" i="1" dirty="0" err="1" smtClean="0">
                <a:latin typeface="Andalus" pitchFamily="18" charset="-78"/>
                <a:cs typeface="Andalus" pitchFamily="18" charset="-78"/>
              </a:rPr>
              <a:t>vrikshamlah</a:t>
            </a:r>
            <a:r>
              <a:rPr lang="en-IN" dirty="0" err="1" smtClean="0">
                <a:latin typeface="Andalus" pitchFamily="18" charset="-78"/>
                <a:cs typeface="Andalus" pitchFamily="18" charset="-78"/>
              </a:rPr>
              <a:t>,</a:t>
            </a:r>
            <a:r>
              <a:rPr lang="en-IN" i="1" dirty="0" err="1" smtClean="0">
                <a:latin typeface="Andalus" pitchFamily="18" charset="-78"/>
                <a:cs typeface="Andalus" pitchFamily="18" charset="-78"/>
              </a:rPr>
              <a:t>amlavetas</a:t>
            </a:r>
            <a:r>
              <a:rPr lang="en-IN" i="1" dirty="0" smtClean="0">
                <a:latin typeface="Andalus" pitchFamily="18" charset="-78"/>
                <a:cs typeface="Andalus" pitchFamily="18" charset="-78"/>
              </a:rPr>
              <a:t>,</a:t>
            </a:r>
            <a:r>
              <a:rPr lang="en-IN" dirty="0" smtClean="0">
                <a:latin typeface="Andalus" pitchFamily="18" charset="-78"/>
                <a:cs typeface="Andalus" pitchFamily="18" charset="-78"/>
              </a:rPr>
              <a:t>  </a:t>
            </a:r>
            <a:r>
              <a:rPr lang="en-IN" i="1" dirty="0" err="1" smtClean="0">
                <a:latin typeface="Andalus" pitchFamily="18" charset="-78"/>
                <a:cs typeface="Andalus" pitchFamily="18" charset="-78"/>
              </a:rPr>
              <a:t>sauvarchala</a:t>
            </a:r>
            <a:r>
              <a:rPr lang="en-IN" i="1" dirty="0" smtClean="0">
                <a:latin typeface="Andalus" pitchFamily="18" charset="-78"/>
                <a:cs typeface="Andalus" pitchFamily="18" charset="-78"/>
              </a:rPr>
              <a:t>, </a:t>
            </a:r>
            <a:r>
              <a:rPr lang="en-IN" i="1" dirty="0" err="1" smtClean="0">
                <a:latin typeface="Andalus" pitchFamily="18" charset="-78"/>
                <a:cs typeface="Andalus" pitchFamily="18" charset="-78"/>
              </a:rPr>
              <a:t>bidha</a:t>
            </a:r>
            <a:r>
              <a:rPr lang="en-IN" i="1" dirty="0" smtClean="0">
                <a:latin typeface="Andalus" pitchFamily="18" charset="-78"/>
                <a:cs typeface="Andalus" pitchFamily="18" charset="-78"/>
              </a:rPr>
              <a:t>, </a:t>
            </a:r>
            <a:r>
              <a:rPr lang="en-IN" i="1" dirty="0" err="1" smtClean="0">
                <a:latin typeface="Andalus" pitchFamily="18" charset="-78"/>
                <a:cs typeface="Andalus" pitchFamily="18" charset="-78"/>
              </a:rPr>
              <a:t>pakya</a:t>
            </a:r>
            <a:r>
              <a:rPr lang="en-IN" i="1" dirty="0" smtClean="0">
                <a:latin typeface="Andalus" pitchFamily="18" charset="-78"/>
                <a:cs typeface="Andalus" pitchFamily="18" charset="-78"/>
              </a:rPr>
              <a:t>, </a:t>
            </a:r>
            <a:r>
              <a:rPr lang="en-IN" i="1" dirty="0" err="1" smtClean="0">
                <a:latin typeface="Andalus" pitchFamily="18" charset="-78"/>
                <a:cs typeface="Andalus" pitchFamily="18" charset="-78"/>
              </a:rPr>
              <a:t>yavakshara</a:t>
            </a:r>
            <a:r>
              <a:rPr lang="en-IN" i="1" dirty="0" smtClean="0">
                <a:latin typeface="Andalus" pitchFamily="18" charset="-78"/>
                <a:cs typeface="Andalus" pitchFamily="18" charset="-78"/>
              </a:rPr>
              <a:t>, </a:t>
            </a:r>
            <a:r>
              <a:rPr lang="en-IN" i="1" dirty="0" err="1" smtClean="0">
                <a:latin typeface="Andalus" pitchFamily="18" charset="-78"/>
                <a:cs typeface="Andalus" pitchFamily="18" charset="-78"/>
              </a:rPr>
              <a:t>saindhava</a:t>
            </a:r>
            <a:r>
              <a:rPr lang="en-IN" i="1" dirty="0" smtClean="0">
                <a:latin typeface="Andalus" pitchFamily="18" charset="-78"/>
                <a:cs typeface="Andalus" pitchFamily="18" charset="-78"/>
              </a:rPr>
              <a:t>, </a:t>
            </a:r>
            <a:r>
              <a:rPr lang="en-IN" i="1" dirty="0" err="1" smtClean="0">
                <a:latin typeface="Andalus" pitchFamily="18" charset="-78"/>
                <a:cs typeface="Andalus" pitchFamily="18" charset="-78"/>
              </a:rPr>
              <a:t>sathi</a:t>
            </a:r>
            <a:r>
              <a:rPr lang="en-IN" i="1" dirty="0" smtClean="0">
                <a:latin typeface="Andalus" pitchFamily="18" charset="-78"/>
                <a:cs typeface="Andalus" pitchFamily="18" charset="-78"/>
              </a:rPr>
              <a:t>, </a:t>
            </a:r>
            <a:r>
              <a:rPr lang="en-IN" i="1" dirty="0" err="1" smtClean="0">
                <a:latin typeface="Andalus" pitchFamily="18" charset="-78"/>
                <a:cs typeface="Andalus" pitchFamily="18" charset="-78"/>
              </a:rPr>
              <a:t>pushkaramoola</a:t>
            </a:r>
            <a:r>
              <a:rPr lang="en-IN" i="1" dirty="0" smtClean="0">
                <a:latin typeface="Andalus" pitchFamily="18" charset="-78"/>
                <a:cs typeface="Andalus" pitchFamily="18" charset="-78"/>
              </a:rPr>
              <a:t>, </a:t>
            </a:r>
            <a:r>
              <a:rPr lang="en-IN" i="1" dirty="0" err="1" smtClean="0">
                <a:latin typeface="Andalus" pitchFamily="18" charset="-78"/>
                <a:cs typeface="Andalus" pitchFamily="18" charset="-78"/>
              </a:rPr>
              <a:t>hingu</a:t>
            </a:r>
            <a:r>
              <a:rPr lang="en-IN" dirty="0" smtClean="0">
                <a:latin typeface="Andalus" pitchFamily="18" charset="-78"/>
                <a:cs typeface="Andalus" pitchFamily="18" charset="-78"/>
              </a:rPr>
              <a:t> and </a:t>
            </a:r>
            <a:r>
              <a:rPr lang="en-IN" i="1" dirty="0" err="1" smtClean="0">
                <a:latin typeface="Andalus" pitchFamily="18" charset="-78"/>
                <a:cs typeface="Andalus" pitchFamily="18" charset="-78"/>
              </a:rPr>
              <a:t>hingushivatika</a:t>
            </a:r>
            <a:r>
              <a:rPr lang="en-IN" dirty="0" smtClean="0">
                <a:latin typeface="Andalus" pitchFamily="18" charset="-78"/>
                <a:cs typeface="Andalus" pitchFamily="18" charset="-78"/>
              </a:rPr>
              <a:t> (</a:t>
            </a:r>
            <a:r>
              <a:rPr lang="en-IN" i="1" dirty="0" err="1" smtClean="0">
                <a:latin typeface="Andalus" pitchFamily="18" charset="-78"/>
                <a:cs typeface="Andalus" pitchFamily="18" charset="-78"/>
              </a:rPr>
              <a:t>vamsapatri</a:t>
            </a:r>
            <a:r>
              <a:rPr lang="en-IN" dirty="0" smtClean="0">
                <a:latin typeface="Andalus" pitchFamily="18" charset="-78"/>
                <a:cs typeface="Andalus" pitchFamily="18" charset="-78"/>
              </a:rPr>
              <a:t>). </a:t>
            </a:r>
          </a:p>
          <a:p>
            <a:r>
              <a:rPr lang="en-IN" dirty="0" smtClean="0">
                <a:latin typeface="Andalus" pitchFamily="18" charset="-78"/>
                <a:cs typeface="Andalus" pitchFamily="18" charset="-78"/>
              </a:rPr>
              <a:t>four </a:t>
            </a:r>
            <a:r>
              <a:rPr lang="en-IN" i="1" dirty="0" err="1" smtClean="0">
                <a:latin typeface="Andalus" pitchFamily="18" charset="-78"/>
                <a:cs typeface="Andalus" pitchFamily="18" charset="-78"/>
              </a:rPr>
              <a:t>amla</a:t>
            </a:r>
            <a:r>
              <a:rPr lang="en-IN" dirty="0" smtClean="0">
                <a:latin typeface="Andalus" pitchFamily="18" charset="-78"/>
                <a:cs typeface="Andalus" pitchFamily="18" charset="-78"/>
              </a:rPr>
              <a:t> drugs,  </a:t>
            </a:r>
            <a:r>
              <a:rPr lang="en-IN" i="1" dirty="0" err="1" smtClean="0">
                <a:solidFill>
                  <a:srgbClr val="FF0000"/>
                </a:solidFill>
                <a:latin typeface="Andalus" pitchFamily="18" charset="-78"/>
                <a:cs typeface="Andalus" pitchFamily="18" charset="-78"/>
              </a:rPr>
              <a:t>trikatu</a:t>
            </a:r>
            <a:r>
              <a:rPr lang="en-IN" dirty="0" smtClean="0">
                <a:solidFill>
                  <a:srgbClr val="FF0000"/>
                </a:solidFill>
                <a:latin typeface="Andalus" pitchFamily="18" charset="-78"/>
                <a:cs typeface="Andalus" pitchFamily="18" charset="-78"/>
              </a:rPr>
              <a:t>, </a:t>
            </a:r>
            <a:r>
              <a:rPr lang="en-IN" i="1" dirty="0" err="1" smtClean="0">
                <a:solidFill>
                  <a:srgbClr val="FF0000"/>
                </a:solidFill>
                <a:latin typeface="Andalus" pitchFamily="18" charset="-78"/>
                <a:cs typeface="Andalus" pitchFamily="18" charset="-78"/>
              </a:rPr>
              <a:t>lavana</a:t>
            </a:r>
            <a:r>
              <a:rPr lang="en-IN" dirty="0" smtClean="0">
                <a:solidFill>
                  <a:srgbClr val="FF0000"/>
                </a:solidFill>
                <a:latin typeface="Andalus" pitchFamily="18" charset="-78"/>
                <a:cs typeface="Andalus" pitchFamily="18" charset="-78"/>
              </a:rPr>
              <a:t> (</a:t>
            </a:r>
            <a:r>
              <a:rPr lang="en-IN" i="1" dirty="0" err="1" smtClean="0">
                <a:solidFill>
                  <a:srgbClr val="FF0000"/>
                </a:solidFill>
                <a:latin typeface="Andalus" pitchFamily="18" charset="-78"/>
                <a:cs typeface="Andalus" pitchFamily="18" charset="-78"/>
              </a:rPr>
              <a:t>saindhava</a:t>
            </a:r>
            <a:r>
              <a:rPr lang="en-IN" dirty="0" smtClean="0">
                <a:solidFill>
                  <a:srgbClr val="FF0000"/>
                </a:solidFill>
                <a:latin typeface="Andalus" pitchFamily="18" charset="-78"/>
                <a:cs typeface="Andalus" pitchFamily="18" charset="-78"/>
              </a:rPr>
              <a:t>) a</a:t>
            </a:r>
            <a:r>
              <a:rPr lang="en-IN" dirty="0" smtClean="0">
                <a:latin typeface="Andalus" pitchFamily="18" charset="-78"/>
                <a:cs typeface="Andalus" pitchFamily="18" charset="-78"/>
              </a:rPr>
              <a:t>nd sugar</a:t>
            </a:r>
            <a:endParaRPr lang="en-IN" dirty="0">
              <a:latin typeface="Andalus" pitchFamily="18" charset="-78"/>
              <a:cs typeface="Andalus" pitchFamily="18" charset="-7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6">
                    <a:lumMod val="50000"/>
                  </a:schemeClr>
                </a:solidFill>
                <a:latin typeface="Algerian" pitchFamily="82" charset="0"/>
              </a:rPr>
              <a:t>TREATMENT</a:t>
            </a:r>
            <a:endParaRPr lang="en-IN" dirty="0"/>
          </a:p>
        </p:txBody>
      </p:sp>
      <p:sp>
        <p:nvSpPr>
          <p:cNvPr id="3" name="Text Placeholder 2"/>
          <p:cNvSpPr>
            <a:spLocks noGrp="1"/>
          </p:cNvSpPr>
          <p:nvPr>
            <p:ph type="body" idx="1"/>
          </p:nvPr>
        </p:nvSpPr>
        <p:spPr/>
        <p:txBody>
          <a:bodyPr/>
          <a:lstStyle/>
          <a:p>
            <a:r>
              <a:rPr lang="en-US" dirty="0" smtClean="0">
                <a:latin typeface="Andalus" pitchFamily="18" charset="-78"/>
                <a:cs typeface="Andalus" pitchFamily="18" charset="-78"/>
              </a:rPr>
              <a:t>INDICATION</a:t>
            </a:r>
            <a:endParaRPr lang="en-IN" dirty="0" smtClean="0">
              <a:latin typeface="Andalus" pitchFamily="18" charset="-78"/>
              <a:cs typeface="Andalus" pitchFamily="18" charset="-78"/>
            </a:endParaRPr>
          </a:p>
        </p:txBody>
      </p:sp>
      <p:sp>
        <p:nvSpPr>
          <p:cNvPr id="4" name="Content Placeholder 3"/>
          <p:cNvSpPr>
            <a:spLocks noGrp="1"/>
          </p:cNvSpPr>
          <p:nvPr>
            <p:ph sz="half" idx="2"/>
          </p:nvPr>
        </p:nvSpPr>
        <p:spPr/>
        <p:txBody>
          <a:bodyPr/>
          <a:lstStyle/>
          <a:p>
            <a:r>
              <a:rPr lang="hi-IN" dirty="0" smtClean="0">
                <a:solidFill>
                  <a:srgbClr val="FF0000"/>
                </a:solidFill>
              </a:rPr>
              <a:t>सर्वातिसार</a:t>
            </a:r>
            <a:r>
              <a:rPr lang="hi-IN" dirty="0" smtClean="0"/>
              <a:t>ग्रहणीगुल्मार्शः</a:t>
            </a:r>
            <a:r>
              <a:rPr lang="hi-IN" dirty="0" smtClean="0">
                <a:solidFill>
                  <a:srgbClr val="FF0000"/>
                </a:solidFill>
              </a:rPr>
              <a:t>प्लीहनाशिनी</a:t>
            </a:r>
            <a:r>
              <a:rPr lang="en-IN" dirty="0" smtClean="0"/>
              <a:t>|</a:t>
            </a:r>
          </a:p>
          <a:p>
            <a:endParaRPr lang="en-IN" dirty="0"/>
          </a:p>
        </p:txBody>
      </p:sp>
      <p:sp>
        <p:nvSpPr>
          <p:cNvPr id="5" name="Text Placeholder 4"/>
          <p:cNvSpPr>
            <a:spLocks noGrp="1"/>
          </p:cNvSpPr>
          <p:nvPr>
            <p:ph type="body" sz="quarter" idx="3"/>
          </p:nvPr>
        </p:nvSpPr>
        <p:spPr/>
        <p:txBody>
          <a:bodyPr/>
          <a:lstStyle/>
          <a:p>
            <a:r>
              <a:rPr lang="en-US" dirty="0" smtClean="0">
                <a:latin typeface="Andalus" pitchFamily="18" charset="-78"/>
                <a:cs typeface="Andalus" pitchFamily="18" charset="-78"/>
              </a:rPr>
              <a:t>MEDICINES</a:t>
            </a:r>
            <a:endParaRPr lang="en-IN" dirty="0" smtClean="0">
              <a:latin typeface="Andalus" pitchFamily="18" charset="-78"/>
              <a:cs typeface="Andalus" pitchFamily="18" charset="-78"/>
            </a:endParaRPr>
          </a:p>
        </p:txBody>
      </p:sp>
      <p:sp>
        <p:nvSpPr>
          <p:cNvPr id="6" name="Content Placeholder 5"/>
          <p:cNvSpPr>
            <a:spLocks noGrp="1"/>
          </p:cNvSpPr>
          <p:nvPr>
            <p:ph sz="quarter" idx="4"/>
          </p:nvPr>
        </p:nvSpPr>
        <p:spPr/>
        <p:txBody>
          <a:bodyPr>
            <a:normAutofit fontScale="92500" lnSpcReduction="20000"/>
          </a:bodyPr>
          <a:lstStyle/>
          <a:p>
            <a:r>
              <a:rPr lang="en-IN" b="1" i="1" dirty="0" err="1" smtClean="0">
                <a:solidFill>
                  <a:srgbClr val="7030A0"/>
                </a:solidFill>
              </a:rPr>
              <a:t>Yavagu</a:t>
            </a:r>
            <a:r>
              <a:rPr lang="en-IN" b="1" i="1" dirty="0" smtClean="0">
                <a:solidFill>
                  <a:srgbClr val="7030A0"/>
                </a:solidFill>
              </a:rPr>
              <a:t> preparation</a:t>
            </a:r>
          </a:p>
          <a:p>
            <a:pPr>
              <a:buNone/>
            </a:pPr>
            <a:r>
              <a:rPr lang="en-IN" i="1" dirty="0" smtClean="0"/>
              <a:t>	</a:t>
            </a:r>
            <a:r>
              <a:rPr lang="en-IN" i="1" dirty="0" err="1" smtClean="0"/>
              <a:t>chavya</a:t>
            </a:r>
            <a:r>
              <a:rPr lang="en-IN" i="1" dirty="0" smtClean="0"/>
              <a:t>, </a:t>
            </a:r>
            <a:r>
              <a:rPr lang="en-IN" i="1" dirty="0" err="1" smtClean="0"/>
              <a:t>tvak</a:t>
            </a:r>
            <a:r>
              <a:rPr lang="en-IN" i="1" dirty="0" smtClean="0"/>
              <a:t>, </a:t>
            </a:r>
            <a:r>
              <a:rPr lang="en-IN" i="1" dirty="0" err="1" smtClean="0"/>
              <a:t>pippalīmūla</a:t>
            </a:r>
            <a:r>
              <a:rPr lang="en-IN" i="1" dirty="0" smtClean="0"/>
              <a:t>, </a:t>
            </a:r>
            <a:r>
              <a:rPr lang="en-IN" i="1" dirty="0" err="1" smtClean="0"/>
              <a:t>dhātakī</a:t>
            </a:r>
            <a:r>
              <a:rPr lang="en-IN" i="1" dirty="0" smtClean="0"/>
              <a:t>, </a:t>
            </a:r>
            <a:r>
              <a:rPr lang="en-IN" i="1" dirty="0" err="1" smtClean="0"/>
              <a:t>trikatu</a:t>
            </a:r>
            <a:r>
              <a:rPr lang="en-IN" i="1" dirty="0" smtClean="0"/>
              <a:t>, </a:t>
            </a:r>
            <a:r>
              <a:rPr lang="en-IN" i="1" dirty="0" err="1" smtClean="0"/>
              <a:t>chitraka</a:t>
            </a:r>
            <a:r>
              <a:rPr lang="en-IN" i="1" dirty="0" smtClean="0"/>
              <a:t>, </a:t>
            </a:r>
            <a:r>
              <a:rPr lang="en-IN" i="1" dirty="0" err="1" smtClean="0"/>
              <a:t>kapittha</a:t>
            </a:r>
            <a:r>
              <a:rPr lang="en-IN" i="1" dirty="0" smtClean="0"/>
              <a:t>, </a:t>
            </a:r>
            <a:r>
              <a:rPr lang="en-IN" i="1" dirty="0" err="1" smtClean="0"/>
              <a:t>bilva</a:t>
            </a:r>
            <a:r>
              <a:rPr lang="en-IN" i="1" dirty="0" smtClean="0"/>
              <a:t>, </a:t>
            </a:r>
            <a:r>
              <a:rPr lang="en-IN" i="1" dirty="0" err="1" smtClean="0"/>
              <a:t>pāṭhā</a:t>
            </a:r>
            <a:r>
              <a:rPr lang="en-IN" i="1" dirty="0" smtClean="0"/>
              <a:t>, </a:t>
            </a:r>
            <a:r>
              <a:rPr lang="en-IN" i="1" dirty="0" err="1" smtClean="0"/>
              <a:t>sālmali</a:t>
            </a:r>
            <a:r>
              <a:rPr lang="en-IN" i="1" dirty="0" smtClean="0"/>
              <a:t>, </a:t>
            </a:r>
            <a:r>
              <a:rPr lang="en-IN" i="1" dirty="0" err="1" smtClean="0"/>
              <a:t>gajapippalī</a:t>
            </a:r>
            <a:r>
              <a:rPr lang="en-IN" i="1" dirty="0" smtClean="0"/>
              <a:t>, </a:t>
            </a:r>
            <a:r>
              <a:rPr lang="en-IN" i="1" dirty="0" err="1" smtClean="0"/>
              <a:t>slōdbhēda</a:t>
            </a:r>
            <a:r>
              <a:rPr lang="en-IN" dirty="0" smtClean="0"/>
              <a:t> </a:t>
            </a:r>
            <a:r>
              <a:rPr lang="en-IN" b="1" dirty="0" smtClean="0">
                <a:solidFill>
                  <a:srgbClr val="FF0000"/>
                </a:solidFill>
              </a:rPr>
              <a:t>(</a:t>
            </a:r>
            <a:r>
              <a:rPr lang="en-IN" b="1" i="1" dirty="0" err="1" smtClean="0">
                <a:solidFill>
                  <a:srgbClr val="FF0000"/>
                </a:solidFill>
              </a:rPr>
              <a:t>shilajeet</a:t>
            </a:r>
            <a:r>
              <a:rPr lang="en-IN" dirty="0" smtClean="0"/>
              <a:t>) and </a:t>
            </a:r>
            <a:r>
              <a:rPr lang="en-IN" i="1" dirty="0" err="1" smtClean="0"/>
              <a:t>ajājī</a:t>
            </a:r>
            <a:r>
              <a:rPr lang="en-IN" i="1" dirty="0" smtClean="0"/>
              <a:t>,</a:t>
            </a:r>
            <a:r>
              <a:rPr lang="en-IN" dirty="0" smtClean="0"/>
              <a:t> each taken in quantity equal to </a:t>
            </a:r>
            <a:r>
              <a:rPr lang="en-IN" i="1" dirty="0" err="1" smtClean="0"/>
              <a:t>badara</a:t>
            </a:r>
            <a:r>
              <a:rPr lang="en-IN" dirty="0" smtClean="0"/>
              <a:t> (about 6 gm). Fry it in ghee and prepare </a:t>
            </a:r>
            <a:r>
              <a:rPr lang="en-IN" i="1" dirty="0" err="1" smtClean="0"/>
              <a:t>yavāgu</a:t>
            </a:r>
            <a:r>
              <a:rPr lang="en-IN" dirty="0" smtClean="0"/>
              <a:t> by adding curd or </a:t>
            </a:r>
            <a:r>
              <a:rPr lang="en-IN" i="1" dirty="0" err="1" smtClean="0"/>
              <a:t>svarasa</a:t>
            </a:r>
            <a:r>
              <a:rPr lang="en-IN" dirty="0" smtClean="0"/>
              <a:t> of </a:t>
            </a:r>
            <a:r>
              <a:rPr lang="en-IN" i="1" dirty="0" err="1" smtClean="0"/>
              <a:t>kapittha</a:t>
            </a:r>
            <a:r>
              <a:rPr lang="en-IN" dirty="0" smtClean="0"/>
              <a:t> or </a:t>
            </a:r>
            <a:r>
              <a:rPr lang="en-IN" i="1" dirty="0" err="1" smtClean="0"/>
              <a:t>chukrikā</a:t>
            </a:r>
            <a:r>
              <a:rPr lang="en-IN" dirty="0" smtClean="0"/>
              <a:t> or </a:t>
            </a:r>
            <a:r>
              <a:rPr lang="en-IN" i="1" dirty="0" err="1" smtClean="0"/>
              <a:t>vrikshāmla</a:t>
            </a:r>
            <a:r>
              <a:rPr lang="en-IN" dirty="0" smtClean="0"/>
              <a:t> or </a:t>
            </a:r>
            <a:r>
              <a:rPr lang="en-IN" i="1" dirty="0" err="1" smtClean="0"/>
              <a:t>dadima</a:t>
            </a:r>
            <a:r>
              <a:rPr lang="en-IN" dirty="0" smtClean="0"/>
              <a:t>.</a:t>
            </a:r>
            <a:endParaRPr lang="en-IN"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6">
                    <a:lumMod val="50000"/>
                  </a:schemeClr>
                </a:solidFill>
                <a:latin typeface="Algerian" pitchFamily="82" charset="0"/>
              </a:rPr>
              <a:t>TREATMENT</a:t>
            </a:r>
            <a:endParaRPr lang="en-IN" dirty="0"/>
          </a:p>
        </p:txBody>
      </p:sp>
      <p:sp>
        <p:nvSpPr>
          <p:cNvPr id="3" name="Text Placeholder 2"/>
          <p:cNvSpPr>
            <a:spLocks noGrp="1"/>
          </p:cNvSpPr>
          <p:nvPr>
            <p:ph type="body" idx="1"/>
          </p:nvPr>
        </p:nvSpPr>
        <p:spPr/>
        <p:txBody>
          <a:bodyPr/>
          <a:lstStyle/>
          <a:p>
            <a:r>
              <a:rPr lang="en-US" dirty="0" smtClean="0">
                <a:latin typeface="Andalus" pitchFamily="18" charset="-78"/>
                <a:cs typeface="Andalus" pitchFamily="18" charset="-78"/>
              </a:rPr>
              <a:t>INDICATION</a:t>
            </a:r>
            <a:endParaRPr lang="en-IN" dirty="0" smtClean="0">
              <a:latin typeface="Andalus" pitchFamily="18" charset="-78"/>
              <a:cs typeface="Andalus" pitchFamily="18" charset="-78"/>
            </a:endParaRPr>
          </a:p>
        </p:txBody>
      </p:sp>
      <p:sp>
        <p:nvSpPr>
          <p:cNvPr id="4" name="Content Placeholder 3"/>
          <p:cNvSpPr>
            <a:spLocks noGrp="1"/>
          </p:cNvSpPr>
          <p:nvPr>
            <p:ph sz="half" idx="2"/>
          </p:nvPr>
        </p:nvSpPr>
        <p:spPr/>
        <p:txBody>
          <a:bodyPr/>
          <a:lstStyle/>
          <a:p>
            <a:r>
              <a:rPr lang="en-IN" i="1" dirty="0" err="1" smtClean="0">
                <a:latin typeface="Andalus" pitchFamily="18" charset="-78"/>
                <a:cs typeface="Andalus" pitchFamily="18" charset="-78"/>
              </a:rPr>
              <a:t>udara</a:t>
            </a:r>
            <a:r>
              <a:rPr lang="en-IN" i="1" dirty="0" smtClean="0">
                <a:latin typeface="Andalus" pitchFamily="18" charset="-78"/>
                <a:cs typeface="Andalus" pitchFamily="18" charset="-78"/>
              </a:rPr>
              <a:t>, </a:t>
            </a:r>
            <a:r>
              <a:rPr lang="en-IN" i="1" dirty="0" err="1" smtClean="0">
                <a:latin typeface="Andalus" pitchFamily="18" charset="-78"/>
                <a:cs typeface="Andalus" pitchFamily="18" charset="-78"/>
              </a:rPr>
              <a:t>arśa</a:t>
            </a:r>
            <a:r>
              <a:rPr lang="en-IN" dirty="0" smtClean="0">
                <a:latin typeface="Andalus" pitchFamily="18" charset="-78"/>
                <a:cs typeface="Andalus" pitchFamily="18" charset="-78"/>
              </a:rPr>
              <a:t> and all </a:t>
            </a:r>
            <a:r>
              <a:rPr lang="en-IN" i="1" dirty="0" err="1" smtClean="0">
                <a:latin typeface="Andalus" pitchFamily="18" charset="-78"/>
                <a:cs typeface="Andalus" pitchFamily="18" charset="-78"/>
              </a:rPr>
              <a:t>grahanidosha</a:t>
            </a:r>
            <a:r>
              <a:rPr lang="en-IN" dirty="0" smtClean="0">
                <a:latin typeface="Andalus" pitchFamily="18" charset="-78"/>
                <a:cs typeface="Andalus" pitchFamily="18" charset="-78"/>
              </a:rPr>
              <a:t> </a:t>
            </a:r>
          </a:p>
          <a:p>
            <a:endParaRPr lang="en-US" dirty="0" smtClean="0">
              <a:latin typeface="Andalus" pitchFamily="18" charset="-78"/>
              <a:cs typeface="Andalus" pitchFamily="18" charset="-78"/>
            </a:endParaRPr>
          </a:p>
          <a:p>
            <a:endParaRPr lang="en-US" dirty="0" smtClean="0">
              <a:latin typeface="Andalus" pitchFamily="18" charset="-78"/>
              <a:cs typeface="Andalus" pitchFamily="18" charset="-78"/>
            </a:endParaRPr>
          </a:p>
          <a:p>
            <a:endParaRPr lang="en-US" dirty="0" smtClean="0">
              <a:latin typeface="Andalus" pitchFamily="18" charset="-78"/>
              <a:cs typeface="Andalus" pitchFamily="18" charset="-78"/>
            </a:endParaRPr>
          </a:p>
          <a:p>
            <a:r>
              <a:rPr lang="en-IN" dirty="0" smtClean="0">
                <a:latin typeface="Andalus" pitchFamily="18" charset="-78"/>
                <a:cs typeface="Andalus" pitchFamily="18" charset="-78"/>
              </a:rPr>
              <a:t>stimulates the digestive power and relieves </a:t>
            </a:r>
            <a:r>
              <a:rPr lang="en-IN" i="1" dirty="0" err="1" smtClean="0">
                <a:latin typeface="Andalus" pitchFamily="18" charset="-78"/>
                <a:cs typeface="Andalus" pitchFamily="18" charset="-78"/>
              </a:rPr>
              <a:t>sotha</a:t>
            </a:r>
            <a:r>
              <a:rPr lang="en-IN" i="1" dirty="0" smtClean="0">
                <a:latin typeface="Andalus" pitchFamily="18" charset="-78"/>
                <a:cs typeface="Andalus" pitchFamily="18" charset="-78"/>
              </a:rPr>
              <a:t>, </a:t>
            </a:r>
            <a:r>
              <a:rPr lang="en-IN" i="1" dirty="0" err="1" smtClean="0">
                <a:latin typeface="Andalus" pitchFamily="18" charset="-78"/>
                <a:cs typeface="Andalus" pitchFamily="18" charset="-78"/>
              </a:rPr>
              <a:t>gulma</a:t>
            </a:r>
            <a:r>
              <a:rPr lang="en-IN" i="1" dirty="0" smtClean="0">
                <a:latin typeface="Andalus" pitchFamily="18" charset="-78"/>
                <a:cs typeface="Andalus" pitchFamily="18" charset="-78"/>
              </a:rPr>
              <a:t>, </a:t>
            </a:r>
            <a:r>
              <a:rPr lang="en-IN" i="1" dirty="0" err="1" smtClean="0">
                <a:latin typeface="Andalus" pitchFamily="18" charset="-78"/>
                <a:cs typeface="Andalus" pitchFamily="18" charset="-78"/>
              </a:rPr>
              <a:t>arsha</a:t>
            </a:r>
            <a:r>
              <a:rPr lang="en-IN" i="1" dirty="0" smtClean="0">
                <a:latin typeface="Andalus" pitchFamily="18" charset="-78"/>
                <a:cs typeface="Andalus" pitchFamily="18" charset="-78"/>
              </a:rPr>
              <a:t>, </a:t>
            </a:r>
            <a:r>
              <a:rPr lang="en-IN" i="1" dirty="0" err="1" smtClean="0">
                <a:latin typeface="Andalus" pitchFamily="18" charset="-78"/>
                <a:cs typeface="Andalus" pitchFamily="18" charset="-78"/>
              </a:rPr>
              <a:t>krimi</a:t>
            </a:r>
            <a:r>
              <a:rPr lang="en-IN" i="1" dirty="0" smtClean="0">
                <a:latin typeface="Andalus" pitchFamily="18" charset="-78"/>
                <a:cs typeface="Andalus" pitchFamily="18" charset="-78"/>
              </a:rPr>
              <a:t>, </a:t>
            </a:r>
            <a:r>
              <a:rPr lang="en-IN" i="1" dirty="0" err="1" smtClean="0">
                <a:latin typeface="Andalus" pitchFamily="18" charset="-78"/>
                <a:cs typeface="Andalus" pitchFamily="18" charset="-78"/>
              </a:rPr>
              <a:t>prameha</a:t>
            </a:r>
            <a:r>
              <a:rPr lang="en-IN" dirty="0" smtClean="0">
                <a:latin typeface="Andalus" pitchFamily="18" charset="-78"/>
                <a:cs typeface="Andalus" pitchFamily="18" charset="-78"/>
              </a:rPr>
              <a:t> and </a:t>
            </a:r>
            <a:r>
              <a:rPr lang="en-IN" i="1" dirty="0" err="1" smtClean="0">
                <a:latin typeface="Andalus" pitchFamily="18" charset="-78"/>
                <a:cs typeface="Andalus" pitchFamily="18" charset="-78"/>
              </a:rPr>
              <a:t>udara</a:t>
            </a:r>
            <a:r>
              <a:rPr lang="en-IN" i="1" dirty="0" smtClean="0">
                <a:latin typeface="Andalus" pitchFamily="18" charset="-78"/>
                <a:cs typeface="Andalus" pitchFamily="18" charset="-78"/>
              </a:rPr>
              <a:t> </a:t>
            </a:r>
            <a:r>
              <a:rPr lang="en-IN" i="1" dirty="0" err="1" smtClean="0">
                <a:latin typeface="Andalus" pitchFamily="18" charset="-78"/>
                <a:cs typeface="Andalus" pitchFamily="18" charset="-78"/>
              </a:rPr>
              <a:t>roga</a:t>
            </a:r>
            <a:r>
              <a:rPr lang="en-IN" dirty="0" smtClean="0"/>
              <a:t> </a:t>
            </a:r>
            <a:endParaRPr lang="en-US" dirty="0" smtClean="0">
              <a:latin typeface="Andalus" pitchFamily="18" charset="-78"/>
              <a:cs typeface="Andalus" pitchFamily="18" charset="-78"/>
            </a:endParaRPr>
          </a:p>
          <a:p>
            <a:endParaRPr lang="en-IN" dirty="0">
              <a:latin typeface="Andalus" pitchFamily="18" charset="-78"/>
              <a:cs typeface="Andalus" pitchFamily="18" charset="-78"/>
            </a:endParaRPr>
          </a:p>
        </p:txBody>
      </p:sp>
      <p:sp>
        <p:nvSpPr>
          <p:cNvPr id="5" name="Text Placeholder 4"/>
          <p:cNvSpPr>
            <a:spLocks noGrp="1"/>
          </p:cNvSpPr>
          <p:nvPr>
            <p:ph type="body" sz="quarter" idx="3"/>
          </p:nvPr>
        </p:nvSpPr>
        <p:spPr/>
        <p:txBody>
          <a:bodyPr/>
          <a:lstStyle/>
          <a:p>
            <a:r>
              <a:rPr lang="en-US" dirty="0" smtClean="0">
                <a:latin typeface="Andalus" pitchFamily="18" charset="-78"/>
                <a:cs typeface="Andalus" pitchFamily="18" charset="-78"/>
              </a:rPr>
              <a:t>MEDICINES</a:t>
            </a:r>
            <a:endParaRPr lang="en-IN" dirty="0" smtClean="0">
              <a:latin typeface="Andalus" pitchFamily="18" charset="-78"/>
              <a:cs typeface="Andalus" pitchFamily="18" charset="-78"/>
            </a:endParaRPr>
          </a:p>
        </p:txBody>
      </p:sp>
      <p:sp>
        <p:nvSpPr>
          <p:cNvPr id="6" name="Content Placeholder 5"/>
          <p:cNvSpPr>
            <a:spLocks noGrp="1"/>
          </p:cNvSpPr>
          <p:nvPr>
            <p:ph sz="quarter" idx="4"/>
          </p:nvPr>
        </p:nvSpPr>
        <p:spPr/>
        <p:txBody>
          <a:bodyPr>
            <a:normAutofit fontScale="70000" lnSpcReduction="20000"/>
          </a:bodyPr>
          <a:lstStyle/>
          <a:p>
            <a:r>
              <a:rPr lang="hi-IN" b="1" dirty="0" smtClean="0"/>
              <a:t>तक्रं तु ग्रहणीदोषे </a:t>
            </a:r>
            <a:r>
              <a:rPr lang="hi-IN" dirty="0" smtClean="0"/>
              <a:t>दीपनग्राहिलाघवात्</a:t>
            </a:r>
            <a:r>
              <a:rPr lang="en-IN" dirty="0" smtClean="0"/>
              <a:t>||</a:t>
            </a:r>
            <a:r>
              <a:rPr lang="hi-IN" dirty="0" smtClean="0"/>
              <a:t>११७</a:t>
            </a:r>
            <a:r>
              <a:rPr lang="en-IN" dirty="0" smtClean="0"/>
              <a:t>||</a:t>
            </a:r>
          </a:p>
          <a:p>
            <a:pPr>
              <a:buNone/>
            </a:pPr>
            <a:r>
              <a:rPr lang="en-US" dirty="0" smtClean="0"/>
              <a:t>	</a:t>
            </a:r>
            <a:r>
              <a:rPr lang="hi-IN" dirty="0" smtClean="0"/>
              <a:t>श्रेष्ठं मधुरपाकित्वान्न च पित्तं प्रकोपयेत्</a:t>
            </a:r>
            <a:r>
              <a:rPr lang="en-IN" dirty="0" smtClean="0"/>
              <a:t>|</a:t>
            </a:r>
          </a:p>
          <a:p>
            <a:pPr>
              <a:buNone/>
            </a:pPr>
            <a:r>
              <a:rPr lang="en-US" dirty="0" smtClean="0"/>
              <a:t>	</a:t>
            </a:r>
            <a:r>
              <a:rPr lang="hi-IN" dirty="0" smtClean="0"/>
              <a:t>कषायोष्णविकाशित्वाद्रौक्ष्याच्चैव कफे हितम्</a:t>
            </a:r>
            <a:r>
              <a:rPr lang="en-IN" dirty="0" smtClean="0"/>
              <a:t>||</a:t>
            </a:r>
            <a:r>
              <a:rPr lang="hi-IN" dirty="0" smtClean="0"/>
              <a:t>११८</a:t>
            </a:r>
            <a:r>
              <a:rPr lang="en-IN" dirty="0" smtClean="0"/>
              <a:t>||</a:t>
            </a:r>
          </a:p>
          <a:p>
            <a:pPr>
              <a:buNone/>
            </a:pPr>
            <a:r>
              <a:rPr lang="en-US" dirty="0" smtClean="0"/>
              <a:t>	</a:t>
            </a:r>
            <a:r>
              <a:rPr lang="hi-IN" dirty="0" smtClean="0"/>
              <a:t>वाते स्वाद्वम्लसान्द्रत्वात् सद्यस्कमविदाहि तत्</a:t>
            </a:r>
            <a:r>
              <a:rPr lang="en-IN" dirty="0" smtClean="0"/>
              <a:t>|</a:t>
            </a:r>
          </a:p>
          <a:p>
            <a:r>
              <a:rPr lang="hi-IN" b="1" dirty="0" smtClean="0"/>
              <a:t>इति तक्रारिष्टः</a:t>
            </a:r>
            <a:endParaRPr lang="en-IN" b="1" dirty="0" smtClean="0"/>
          </a:p>
          <a:p>
            <a:pPr>
              <a:buNone/>
            </a:pPr>
            <a:r>
              <a:rPr lang="en-IN" dirty="0" smtClean="0"/>
              <a:t>	Take </a:t>
            </a:r>
            <a:r>
              <a:rPr lang="en-IN" i="1" dirty="0" err="1" smtClean="0"/>
              <a:t>yavani</a:t>
            </a:r>
            <a:r>
              <a:rPr lang="en-IN" i="1" dirty="0" smtClean="0"/>
              <a:t>, </a:t>
            </a:r>
            <a:r>
              <a:rPr lang="en-IN" i="1" dirty="0" err="1" smtClean="0"/>
              <a:t>amalaki</a:t>
            </a:r>
            <a:r>
              <a:rPr lang="en-IN" i="1" dirty="0" smtClean="0"/>
              <a:t>, </a:t>
            </a:r>
            <a:r>
              <a:rPr lang="en-IN" i="1" dirty="0" err="1" smtClean="0"/>
              <a:t>haritaki</a:t>
            </a:r>
            <a:r>
              <a:rPr lang="en-IN" dirty="0" smtClean="0"/>
              <a:t> and </a:t>
            </a:r>
            <a:r>
              <a:rPr lang="en-IN" i="1" dirty="0" err="1" smtClean="0"/>
              <a:t>maricha</a:t>
            </a:r>
            <a:r>
              <a:rPr lang="en-IN" dirty="0" smtClean="0"/>
              <a:t> each in three </a:t>
            </a:r>
            <a:r>
              <a:rPr lang="en-IN" i="1" dirty="0" err="1" smtClean="0"/>
              <a:t>pala</a:t>
            </a:r>
            <a:r>
              <a:rPr lang="en-IN" dirty="0" smtClean="0"/>
              <a:t> (144 gm) and </a:t>
            </a:r>
            <a:r>
              <a:rPr lang="en-IN" i="1" dirty="0" err="1" smtClean="0"/>
              <a:t>pancha-lavana</a:t>
            </a:r>
            <a:r>
              <a:rPr lang="en-IN" dirty="0" smtClean="0"/>
              <a:t> in one </a:t>
            </a:r>
            <a:r>
              <a:rPr lang="en-IN" i="1" dirty="0" err="1" smtClean="0"/>
              <a:t>pala</a:t>
            </a:r>
            <a:r>
              <a:rPr lang="en-IN" dirty="0" smtClean="0"/>
              <a:t> (48 gm) and powder together and add buttermilk to it and ferment till sour taste is obtained.</a:t>
            </a:r>
            <a:endParaRPr lang="en-IN"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6">
                    <a:lumMod val="50000"/>
                  </a:schemeClr>
                </a:solidFill>
                <a:latin typeface="Algerian" pitchFamily="82" charset="0"/>
              </a:rPr>
              <a:t>TREATMENT</a:t>
            </a:r>
            <a:endParaRPr lang="en-IN" dirty="0"/>
          </a:p>
        </p:txBody>
      </p:sp>
      <p:sp>
        <p:nvSpPr>
          <p:cNvPr id="3" name="Text Placeholder 2"/>
          <p:cNvSpPr>
            <a:spLocks noGrp="1"/>
          </p:cNvSpPr>
          <p:nvPr>
            <p:ph type="body" idx="1"/>
          </p:nvPr>
        </p:nvSpPr>
        <p:spPr/>
        <p:txBody>
          <a:bodyPr/>
          <a:lstStyle/>
          <a:p>
            <a:r>
              <a:rPr lang="en-US" dirty="0" smtClean="0">
                <a:latin typeface="Andalus" pitchFamily="18" charset="-78"/>
                <a:cs typeface="Andalus" pitchFamily="18" charset="-78"/>
              </a:rPr>
              <a:t>INDICATION</a:t>
            </a:r>
            <a:endParaRPr lang="en-IN" dirty="0" smtClean="0">
              <a:latin typeface="Andalus" pitchFamily="18" charset="-78"/>
              <a:cs typeface="Andalus" pitchFamily="18" charset="-78"/>
            </a:endParaRPr>
          </a:p>
        </p:txBody>
      </p:sp>
      <p:sp>
        <p:nvSpPr>
          <p:cNvPr id="4" name="Content Placeholder 3"/>
          <p:cNvSpPr>
            <a:spLocks noGrp="1"/>
          </p:cNvSpPr>
          <p:nvPr>
            <p:ph sz="half" idx="2"/>
          </p:nvPr>
        </p:nvSpPr>
        <p:spPr/>
        <p:txBody>
          <a:bodyPr/>
          <a:lstStyle/>
          <a:p>
            <a:r>
              <a:rPr lang="en-IN" i="1" dirty="0" err="1" smtClean="0">
                <a:latin typeface="Andalus" pitchFamily="18" charset="-78"/>
                <a:cs typeface="Andalus" pitchFamily="18" charset="-78"/>
              </a:rPr>
              <a:t>paittika</a:t>
            </a:r>
            <a:r>
              <a:rPr lang="en-IN" i="1" dirty="0" smtClean="0">
                <a:latin typeface="Andalus" pitchFamily="18" charset="-78"/>
                <a:cs typeface="Andalus" pitchFamily="18" charset="-78"/>
              </a:rPr>
              <a:t> </a:t>
            </a:r>
            <a:r>
              <a:rPr lang="en-IN" i="1" dirty="0" err="1" smtClean="0">
                <a:latin typeface="Andalus" pitchFamily="18" charset="-78"/>
                <a:cs typeface="Andalus" pitchFamily="18" charset="-78"/>
              </a:rPr>
              <a:t>grahani</a:t>
            </a:r>
            <a:r>
              <a:rPr lang="en-IN" dirty="0" smtClean="0">
                <a:latin typeface="Andalus" pitchFamily="18" charset="-78"/>
                <a:cs typeface="Andalus" pitchFamily="18" charset="-78"/>
              </a:rPr>
              <a:t> with bloody stools, </a:t>
            </a:r>
            <a:r>
              <a:rPr lang="en-IN" dirty="0" err="1" smtClean="0">
                <a:latin typeface="Andalus" pitchFamily="18" charset="-78"/>
                <a:cs typeface="Andalus" pitchFamily="18" charset="-78"/>
              </a:rPr>
              <a:t>hemorrhoids</a:t>
            </a:r>
            <a:r>
              <a:rPr lang="en-IN" dirty="0" smtClean="0">
                <a:latin typeface="Andalus" pitchFamily="18" charset="-78"/>
                <a:cs typeface="Andalus" pitchFamily="18" charset="-78"/>
              </a:rPr>
              <a:t>, pain in anal area and dysentery</a:t>
            </a:r>
            <a:r>
              <a:rPr lang="en-IN" dirty="0" smtClean="0"/>
              <a:t>.</a:t>
            </a:r>
            <a:endParaRPr lang="en-IN" dirty="0"/>
          </a:p>
        </p:txBody>
      </p:sp>
      <p:sp>
        <p:nvSpPr>
          <p:cNvPr id="5" name="Text Placeholder 4"/>
          <p:cNvSpPr>
            <a:spLocks noGrp="1"/>
          </p:cNvSpPr>
          <p:nvPr>
            <p:ph type="body" sz="quarter" idx="3"/>
          </p:nvPr>
        </p:nvSpPr>
        <p:spPr/>
        <p:txBody>
          <a:bodyPr/>
          <a:lstStyle/>
          <a:p>
            <a:r>
              <a:rPr lang="en-US" dirty="0" smtClean="0">
                <a:latin typeface="Andalus" pitchFamily="18" charset="-78"/>
                <a:cs typeface="Andalus" pitchFamily="18" charset="-78"/>
              </a:rPr>
              <a:t>MEDICINES</a:t>
            </a:r>
            <a:endParaRPr lang="en-IN" dirty="0" smtClean="0">
              <a:latin typeface="Andalus" pitchFamily="18" charset="-78"/>
              <a:cs typeface="Andalus" pitchFamily="18" charset="-78"/>
            </a:endParaRPr>
          </a:p>
        </p:txBody>
      </p:sp>
      <p:sp>
        <p:nvSpPr>
          <p:cNvPr id="6" name="Content Placeholder 5"/>
          <p:cNvSpPr>
            <a:spLocks noGrp="1"/>
          </p:cNvSpPr>
          <p:nvPr>
            <p:ph sz="quarter" idx="4"/>
          </p:nvPr>
        </p:nvSpPr>
        <p:spPr/>
        <p:txBody>
          <a:bodyPr>
            <a:normAutofit lnSpcReduction="10000"/>
          </a:bodyPr>
          <a:lstStyle/>
          <a:p>
            <a:r>
              <a:rPr lang="en-IN" dirty="0" smtClean="0"/>
              <a:t> </a:t>
            </a:r>
            <a:r>
              <a:rPr lang="en-IN" i="1" dirty="0" err="1" smtClean="0">
                <a:latin typeface="Andalus" pitchFamily="18" charset="-78"/>
                <a:cs typeface="Andalus" pitchFamily="18" charset="-78"/>
              </a:rPr>
              <a:t>nagara</a:t>
            </a:r>
            <a:r>
              <a:rPr lang="en-IN" i="1" dirty="0" smtClean="0">
                <a:latin typeface="Andalus" pitchFamily="18" charset="-78"/>
                <a:cs typeface="Andalus" pitchFamily="18" charset="-78"/>
              </a:rPr>
              <a:t>, </a:t>
            </a:r>
            <a:r>
              <a:rPr lang="en-IN" i="1" dirty="0" err="1" smtClean="0">
                <a:latin typeface="Andalus" pitchFamily="18" charset="-78"/>
                <a:cs typeface="Andalus" pitchFamily="18" charset="-78"/>
              </a:rPr>
              <a:t>ativisha</a:t>
            </a:r>
            <a:r>
              <a:rPr lang="en-IN" i="1" dirty="0" smtClean="0">
                <a:latin typeface="Andalus" pitchFamily="18" charset="-78"/>
                <a:cs typeface="Andalus" pitchFamily="18" charset="-78"/>
              </a:rPr>
              <a:t>, </a:t>
            </a:r>
            <a:r>
              <a:rPr lang="en-IN" i="1" dirty="0" err="1" smtClean="0">
                <a:latin typeface="Andalus" pitchFamily="18" charset="-78"/>
                <a:cs typeface="Andalus" pitchFamily="18" charset="-78"/>
              </a:rPr>
              <a:t>musta</a:t>
            </a:r>
            <a:r>
              <a:rPr lang="en-IN" i="1" dirty="0" smtClean="0">
                <a:latin typeface="Andalus" pitchFamily="18" charset="-78"/>
                <a:cs typeface="Andalus" pitchFamily="18" charset="-78"/>
              </a:rPr>
              <a:t>, </a:t>
            </a:r>
            <a:r>
              <a:rPr lang="en-IN" i="1" dirty="0" err="1" smtClean="0">
                <a:latin typeface="Andalus" pitchFamily="18" charset="-78"/>
                <a:cs typeface="Andalus" pitchFamily="18" charset="-78"/>
              </a:rPr>
              <a:t>dhataki</a:t>
            </a:r>
            <a:r>
              <a:rPr lang="en-IN" i="1" dirty="0" smtClean="0">
                <a:latin typeface="Andalus" pitchFamily="18" charset="-78"/>
                <a:cs typeface="Andalus" pitchFamily="18" charset="-78"/>
              </a:rPr>
              <a:t>, </a:t>
            </a:r>
            <a:r>
              <a:rPr lang="en-IN" i="1" dirty="0" err="1" smtClean="0">
                <a:latin typeface="Andalus" pitchFamily="18" charset="-78"/>
                <a:cs typeface="Andalus" pitchFamily="18" charset="-78"/>
              </a:rPr>
              <a:t>rasanjana</a:t>
            </a:r>
            <a:r>
              <a:rPr lang="en-IN" i="1" dirty="0" smtClean="0">
                <a:latin typeface="Andalus" pitchFamily="18" charset="-78"/>
                <a:cs typeface="Andalus" pitchFamily="18" charset="-78"/>
              </a:rPr>
              <a:t>,</a:t>
            </a:r>
            <a:r>
              <a:rPr lang="en-IN" dirty="0" smtClean="0">
                <a:latin typeface="Andalus" pitchFamily="18" charset="-78"/>
                <a:cs typeface="Andalus" pitchFamily="18" charset="-78"/>
              </a:rPr>
              <a:t> bark and fruit of </a:t>
            </a:r>
            <a:r>
              <a:rPr lang="en-IN" i="1" dirty="0" err="1" smtClean="0">
                <a:latin typeface="Andalus" pitchFamily="18" charset="-78"/>
                <a:cs typeface="Andalus" pitchFamily="18" charset="-78"/>
              </a:rPr>
              <a:t>vatsaka</a:t>
            </a:r>
            <a:r>
              <a:rPr lang="en-IN" i="1" dirty="0" smtClean="0">
                <a:latin typeface="Andalus" pitchFamily="18" charset="-78"/>
                <a:cs typeface="Andalus" pitchFamily="18" charset="-78"/>
              </a:rPr>
              <a:t>, </a:t>
            </a:r>
            <a:r>
              <a:rPr lang="en-IN" i="1" dirty="0" err="1" smtClean="0">
                <a:latin typeface="Andalus" pitchFamily="18" charset="-78"/>
                <a:cs typeface="Andalus" pitchFamily="18" charset="-78"/>
              </a:rPr>
              <a:t>bilva</a:t>
            </a:r>
            <a:r>
              <a:rPr lang="en-IN" i="1" dirty="0" smtClean="0">
                <a:latin typeface="Andalus" pitchFamily="18" charset="-78"/>
                <a:cs typeface="Andalus" pitchFamily="18" charset="-78"/>
              </a:rPr>
              <a:t>, </a:t>
            </a:r>
            <a:r>
              <a:rPr lang="en-IN" i="1" dirty="0" err="1" smtClean="0">
                <a:latin typeface="Andalus" pitchFamily="18" charset="-78"/>
                <a:cs typeface="Andalus" pitchFamily="18" charset="-78"/>
              </a:rPr>
              <a:t>patha</a:t>
            </a:r>
            <a:r>
              <a:rPr lang="en-IN" dirty="0" smtClean="0">
                <a:latin typeface="Andalus" pitchFamily="18" charset="-78"/>
                <a:cs typeface="Andalus" pitchFamily="18" charset="-78"/>
              </a:rPr>
              <a:t> and </a:t>
            </a:r>
            <a:r>
              <a:rPr lang="en-IN" i="1" dirty="0" err="1" smtClean="0">
                <a:latin typeface="Andalus" pitchFamily="18" charset="-78"/>
                <a:cs typeface="Andalus" pitchFamily="18" charset="-78"/>
              </a:rPr>
              <a:t>katuki</a:t>
            </a:r>
            <a:r>
              <a:rPr lang="en-IN" dirty="0" smtClean="0">
                <a:latin typeface="Andalus" pitchFamily="18" charset="-78"/>
                <a:cs typeface="Andalus" pitchFamily="18" charset="-78"/>
              </a:rPr>
              <a:t> and powder together, is known as </a:t>
            </a:r>
            <a:r>
              <a:rPr lang="en-IN" b="1" i="1" dirty="0" err="1" smtClean="0">
                <a:solidFill>
                  <a:srgbClr val="7030A0"/>
                </a:solidFill>
                <a:latin typeface="Andalus" pitchFamily="18" charset="-78"/>
                <a:cs typeface="Andalus" pitchFamily="18" charset="-78"/>
              </a:rPr>
              <a:t>nagaradya</a:t>
            </a:r>
            <a:r>
              <a:rPr lang="en-IN" b="1" i="1" dirty="0" smtClean="0">
                <a:solidFill>
                  <a:srgbClr val="7030A0"/>
                </a:solidFill>
                <a:latin typeface="Andalus" pitchFamily="18" charset="-78"/>
                <a:cs typeface="Andalus" pitchFamily="18" charset="-78"/>
              </a:rPr>
              <a:t> </a:t>
            </a:r>
            <a:r>
              <a:rPr lang="en-IN" b="1" i="1" dirty="0" err="1" smtClean="0">
                <a:solidFill>
                  <a:srgbClr val="7030A0"/>
                </a:solidFill>
                <a:latin typeface="Andalus" pitchFamily="18" charset="-78"/>
                <a:cs typeface="Andalus" pitchFamily="18" charset="-78"/>
              </a:rPr>
              <a:t>churna</a:t>
            </a:r>
            <a:r>
              <a:rPr lang="en-IN" b="1" dirty="0" smtClean="0">
                <a:solidFill>
                  <a:srgbClr val="7030A0"/>
                </a:solidFill>
                <a:latin typeface="Andalus" pitchFamily="18" charset="-78"/>
                <a:cs typeface="Andalus" pitchFamily="18" charset="-78"/>
              </a:rPr>
              <a:t> explained by </a:t>
            </a:r>
            <a:r>
              <a:rPr lang="en-IN" b="1" i="1" dirty="0" err="1" smtClean="0">
                <a:solidFill>
                  <a:srgbClr val="7030A0"/>
                </a:solidFill>
                <a:latin typeface="Andalus" pitchFamily="18" charset="-78"/>
                <a:cs typeface="Andalus" pitchFamily="18" charset="-78"/>
              </a:rPr>
              <a:t>krishnatreyena</a:t>
            </a:r>
            <a:r>
              <a:rPr lang="en-IN" dirty="0" smtClean="0">
                <a:latin typeface="Andalus" pitchFamily="18" charset="-78"/>
                <a:cs typeface="Andalus" pitchFamily="18" charset="-78"/>
              </a:rPr>
              <a:t>.</a:t>
            </a:r>
          </a:p>
          <a:p>
            <a:r>
              <a:rPr lang="en-US" dirty="0" err="1" smtClean="0">
                <a:latin typeface="Andalus" pitchFamily="18" charset="-78"/>
                <a:cs typeface="Andalus" pitchFamily="18" charset="-78"/>
              </a:rPr>
              <a:t>Anupana</a:t>
            </a:r>
            <a:r>
              <a:rPr lang="en-US" dirty="0" smtClean="0">
                <a:latin typeface="Andalus" pitchFamily="18" charset="-78"/>
                <a:cs typeface="Andalus" pitchFamily="18" charset="-78"/>
              </a:rPr>
              <a:t> : </a:t>
            </a:r>
            <a:r>
              <a:rPr lang="en-IN" dirty="0" smtClean="0">
                <a:latin typeface="Andalus" pitchFamily="18" charset="-78"/>
                <a:cs typeface="Andalus" pitchFamily="18" charset="-78"/>
              </a:rPr>
              <a:t>honey and </a:t>
            </a:r>
            <a:r>
              <a:rPr lang="en-IN" i="1" dirty="0" err="1" smtClean="0">
                <a:latin typeface="Andalus" pitchFamily="18" charset="-78"/>
                <a:cs typeface="Andalus" pitchFamily="18" charset="-78"/>
              </a:rPr>
              <a:t>tandulodaka</a:t>
            </a:r>
            <a:r>
              <a:rPr lang="en-IN" dirty="0" smtClean="0">
                <a:latin typeface="Andalus" pitchFamily="18" charset="-78"/>
                <a:cs typeface="Andalus" pitchFamily="18" charset="-78"/>
              </a:rPr>
              <a:t> (rice water, prepared cold)</a:t>
            </a:r>
            <a:endParaRPr lang="en-IN" dirty="0">
              <a:latin typeface="Andalus" pitchFamily="18" charset="-78"/>
              <a:cs typeface="Andalus" pitchFamily="18" charset="-7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6">
                    <a:lumMod val="50000"/>
                  </a:schemeClr>
                </a:solidFill>
                <a:latin typeface="Algerian" pitchFamily="82" charset="0"/>
              </a:rPr>
              <a:t>TREATMENT</a:t>
            </a:r>
            <a:endParaRPr lang="en-IN" dirty="0"/>
          </a:p>
        </p:txBody>
      </p:sp>
      <p:sp>
        <p:nvSpPr>
          <p:cNvPr id="3" name="Text Placeholder 2"/>
          <p:cNvSpPr>
            <a:spLocks noGrp="1"/>
          </p:cNvSpPr>
          <p:nvPr>
            <p:ph type="body" idx="1"/>
          </p:nvPr>
        </p:nvSpPr>
        <p:spPr/>
        <p:txBody>
          <a:bodyPr/>
          <a:lstStyle/>
          <a:p>
            <a:r>
              <a:rPr lang="en-US" dirty="0" smtClean="0">
                <a:latin typeface="Andalus" pitchFamily="18" charset="-78"/>
                <a:cs typeface="Andalus" pitchFamily="18" charset="-78"/>
              </a:rPr>
              <a:t>INDICATION</a:t>
            </a:r>
            <a:endParaRPr lang="en-IN" dirty="0" smtClean="0">
              <a:latin typeface="Andalus" pitchFamily="18" charset="-78"/>
              <a:cs typeface="Andalus" pitchFamily="18" charset="-78"/>
            </a:endParaRPr>
          </a:p>
        </p:txBody>
      </p:sp>
      <p:sp>
        <p:nvSpPr>
          <p:cNvPr id="4" name="Content Placeholder 3"/>
          <p:cNvSpPr>
            <a:spLocks noGrp="1"/>
          </p:cNvSpPr>
          <p:nvPr>
            <p:ph sz="half" idx="2"/>
          </p:nvPr>
        </p:nvSpPr>
        <p:spPr/>
        <p:txBody>
          <a:bodyPr/>
          <a:lstStyle/>
          <a:p>
            <a:r>
              <a:rPr lang="hi-IN" sz="2000" dirty="0" smtClean="0"/>
              <a:t>ग्रहणीदोषगुल्मनुत्</a:t>
            </a:r>
            <a:r>
              <a:rPr lang="en-IN" sz="2000" dirty="0" smtClean="0"/>
              <a:t>|</a:t>
            </a:r>
          </a:p>
          <a:p>
            <a:pPr>
              <a:buNone/>
            </a:pPr>
            <a:r>
              <a:rPr lang="en-US" sz="2000" dirty="0" smtClean="0"/>
              <a:t>	</a:t>
            </a:r>
            <a:r>
              <a:rPr lang="hi-IN" sz="2000" dirty="0" smtClean="0">
                <a:solidFill>
                  <a:srgbClr val="C00000"/>
                </a:solidFill>
              </a:rPr>
              <a:t>कामलाज्वरपाण्डुत्वमेहा</a:t>
            </a:r>
            <a:r>
              <a:rPr lang="hi-IN" sz="2000" dirty="0" smtClean="0"/>
              <a:t>रुच्यतिसारनुत्</a:t>
            </a:r>
            <a:r>
              <a:rPr lang="en-IN" sz="2000" dirty="0" smtClean="0"/>
              <a:t>|</a:t>
            </a:r>
          </a:p>
          <a:p>
            <a:pPr>
              <a:buNone/>
            </a:pPr>
            <a:endParaRPr lang="en-US" dirty="0" smtClean="0"/>
          </a:p>
          <a:p>
            <a:r>
              <a:rPr lang="hi-IN" sz="2000" dirty="0" smtClean="0">
                <a:solidFill>
                  <a:srgbClr val="C00000"/>
                </a:solidFill>
              </a:rPr>
              <a:t>हृत्पाण्डु</a:t>
            </a:r>
            <a:r>
              <a:rPr lang="hi-IN" sz="2000" dirty="0" smtClean="0"/>
              <a:t>ग्रहणीरोगगुल्मशूलारुचिज्वरान्</a:t>
            </a:r>
            <a:r>
              <a:rPr lang="en-IN" sz="2000" dirty="0" smtClean="0"/>
              <a:t>|</a:t>
            </a:r>
          </a:p>
          <a:p>
            <a:pPr>
              <a:buNone/>
            </a:pPr>
            <a:r>
              <a:rPr lang="en-IN" sz="2000" dirty="0" smtClean="0"/>
              <a:t>	</a:t>
            </a:r>
            <a:r>
              <a:rPr lang="hi-IN" sz="2000" dirty="0" smtClean="0"/>
              <a:t>कामलां सन्निपातं च </a:t>
            </a:r>
            <a:r>
              <a:rPr lang="hi-IN" sz="2000" dirty="0" smtClean="0">
                <a:solidFill>
                  <a:srgbClr val="C00000"/>
                </a:solidFill>
              </a:rPr>
              <a:t>मुखरोगां</a:t>
            </a:r>
            <a:r>
              <a:rPr lang="hi-IN" sz="2000" dirty="0" smtClean="0"/>
              <a:t>श्च नाशयेत्</a:t>
            </a:r>
            <a:r>
              <a:rPr lang="en-IN" sz="2000" dirty="0" smtClean="0"/>
              <a:t>|</a:t>
            </a:r>
          </a:p>
          <a:p>
            <a:endParaRPr lang="en-IN" sz="2000" dirty="0" smtClean="0"/>
          </a:p>
        </p:txBody>
      </p:sp>
      <p:sp>
        <p:nvSpPr>
          <p:cNvPr id="5" name="Text Placeholder 4"/>
          <p:cNvSpPr>
            <a:spLocks noGrp="1"/>
          </p:cNvSpPr>
          <p:nvPr>
            <p:ph type="body" sz="quarter" idx="3"/>
          </p:nvPr>
        </p:nvSpPr>
        <p:spPr/>
        <p:txBody>
          <a:bodyPr/>
          <a:lstStyle/>
          <a:p>
            <a:r>
              <a:rPr lang="en-US" dirty="0" smtClean="0">
                <a:latin typeface="Andalus" pitchFamily="18" charset="-78"/>
                <a:cs typeface="Andalus" pitchFamily="18" charset="-78"/>
              </a:rPr>
              <a:t>MEDICINES</a:t>
            </a:r>
            <a:endParaRPr lang="en-IN" dirty="0" smtClean="0">
              <a:latin typeface="Andalus" pitchFamily="18" charset="-78"/>
              <a:cs typeface="Andalus" pitchFamily="18" charset="-78"/>
            </a:endParaRPr>
          </a:p>
        </p:txBody>
      </p:sp>
      <p:sp>
        <p:nvSpPr>
          <p:cNvPr id="6" name="Content Placeholder 5"/>
          <p:cNvSpPr>
            <a:spLocks noGrp="1"/>
          </p:cNvSpPr>
          <p:nvPr>
            <p:ph sz="quarter" idx="4"/>
          </p:nvPr>
        </p:nvSpPr>
        <p:spPr/>
        <p:txBody>
          <a:bodyPr>
            <a:normAutofit fontScale="70000" lnSpcReduction="20000"/>
          </a:bodyPr>
          <a:lstStyle/>
          <a:p>
            <a:r>
              <a:rPr lang="hi-IN" dirty="0" smtClean="0">
                <a:solidFill>
                  <a:srgbClr val="C00000"/>
                </a:solidFill>
              </a:rPr>
              <a:t>भूनिम्बकटुका</a:t>
            </a:r>
            <a:r>
              <a:rPr lang="hi-IN" dirty="0" smtClean="0"/>
              <a:t>व्योषमुस्तकेन्द्रयवान् समान्</a:t>
            </a:r>
            <a:r>
              <a:rPr lang="en-IN" dirty="0" smtClean="0"/>
              <a:t>|</a:t>
            </a:r>
          </a:p>
          <a:p>
            <a:pPr>
              <a:buNone/>
            </a:pPr>
            <a:r>
              <a:rPr lang="en-US" dirty="0" smtClean="0"/>
              <a:t>	</a:t>
            </a:r>
            <a:r>
              <a:rPr lang="hi-IN" dirty="0" smtClean="0"/>
              <a:t>द्वौ चित्रकाद्वत्सकत्वग्भागान् षोडश चूर्णयेत्</a:t>
            </a:r>
            <a:r>
              <a:rPr lang="en-IN" dirty="0" smtClean="0"/>
              <a:t>||</a:t>
            </a:r>
            <a:r>
              <a:rPr lang="hi-IN" dirty="0" smtClean="0"/>
              <a:t>१३२</a:t>
            </a:r>
            <a:r>
              <a:rPr lang="en-IN" dirty="0" smtClean="0"/>
              <a:t>||</a:t>
            </a:r>
          </a:p>
          <a:p>
            <a:pPr>
              <a:buNone/>
            </a:pPr>
            <a:r>
              <a:rPr lang="en-US" dirty="0" smtClean="0"/>
              <a:t>	</a:t>
            </a:r>
            <a:r>
              <a:rPr lang="ar-SA" dirty="0" smtClean="0"/>
              <a:t>गुडशीताम्बुना पीतं</a:t>
            </a:r>
            <a:endParaRPr lang="en-US" dirty="0" smtClean="0"/>
          </a:p>
          <a:p>
            <a:pPr>
              <a:buNone/>
            </a:pPr>
            <a:endParaRPr lang="en-US" dirty="0" smtClean="0"/>
          </a:p>
          <a:p>
            <a:r>
              <a:rPr lang="hi-IN" dirty="0" smtClean="0">
                <a:solidFill>
                  <a:srgbClr val="C00000"/>
                </a:solidFill>
              </a:rPr>
              <a:t>किराततिक्तः षड्ग्रन्था त्रायमाणा </a:t>
            </a:r>
            <a:r>
              <a:rPr lang="hi-IN" dirty="0" smtClean="0"/>
              <a:t>कटुत्रिकम्</a:t>
            </a:r>
            <a:r>
              <a:rPr lang="en-IN" dirty="0" smtClean="0"/>
              <a:t>|</a:t>
            </a:r>
          </a:p>
          <a:p>
            <a:pPr>
              <a:buNone/>
            </a:pPr>
            <a:r>
              <a:rPr lang="en-US" dirty="0" smtClean="0"/>
              <a:t>	</a:t>
            </a:r>
            <a:r>
              <a:rPr lang="hi-IN" dirty="0" smtClean="0"/>
              <a:t>चन्दनं पद्मकोशीरं दार्वीत्वक् कटुरोहिणी</a:t>
            </a:r>
            <a:r>
              <a:rPr lang="en-IN" dirty="0" smtClean="0"/>
              <a:t>||</a:t>
            </a:r>
            <a:r>
              <a:rPr lang="hi-IN" dirty="0" smtClean="0"/>
              <a:t>१३७</a:t>
            </a:r>
            <a:r>
              <a:rPr lang="en-IN" dirty="0" smtClean="0"/>
              <a:t>||</a:t>
            </a:r>
          </a:p>
          <a:p>
            <a:pPr>
              <a:buNone/>
            </a:pPr>
            <a:r>
              <a:rPr lang="en-US" dirty="0" smtClean="0"/>
              <a:t>	</a:t>
            </a:r>
            <a:r>
              <a:rPr lang="hi-IN" dirty="0" smtClean="0"/>
              <a:t>कुटजत्वक्फलं मुस्तं </a:t>
            </a:r>
            <a:r>
              <a:rPr lang="hi-IN" dirty="0" smtClean="0">
                <a:solidFill>
                  <a:srgbClr val="C00000"/>
                </a:solidFill>
              </a:rPr>
              <a:t>यवानी देवदारु </a:t>
            </a:r>
            <a:r>
              <a:rPr lang="hi-IN" dirty="0" smtClean="0"/>
              <a:t>च</a:t>
            </a:r>
            <a:r>
              <a:rPr lang="en-IN" dirty="0" smtClean="0"/>
              <a:t>|</a:t>
            </a:r>
          </a:p>
          <a:p>
            <a:pPr>
              <a:buNone/>
            </a:pPr>
            <a:r>
              <a:rPr lang="en-US" dirty="0" smtClean="0"/>
              <a:t>	</a:t>
            </a:r>
            <a:r>
              <a:rPr lang="hi-IN" dirty="0" smtClean="0"/>
              <a:t>पटोलनिम्बपत्रैलासौराष्ट्रय</a:t>
            </a:r>
            <a:r>
              <a:rPr lang="hi-IN" dirty="0" smtClean="0">
                <a:solidFill>
                  <a:srgbClr val="C00000"/>
                </a:solidFill>
              </a:rPr>
              <a:t>तिविषा</a:t>
            </a:r>
            <a:r>
              <a:rPr lang="hi-IN" dirty="0" smtClean="0"/>
              <a:t>त्वचः</a:t>
            </a:r>
            <a:r>
              <a:rPr lang="en-IN" dirty="0" smtClean="0"/>
              <a:t>||</a:t>
            </a:r>
            <a:r>
              <a:rPr lang="hi-IN" dirty="0" smtClean="0"/>
              <a:t>१३८</a:t>
            </a:r>
            <a:r>
              <a:rPr lang="en-IN" dirty="0" smtClean="0"/>
              <a:t>||</a:t>
            </a:r>
          </a:p>
          <a:p>
            <a:pPr>
              <a:buNone/>
            </a:pPr>
            <a:r>
              <a:rPr lang="en-US" dirty="0" smtClean="0"/>
              <a:t>	</a:t>
            </a:r>
            <a:r>
              <a:rPr lang="hi-IN" dirty="0" smtClean="0"/>
              <a:t>मधुशिग्रोश्च बीजानि मूर्वा पर्पटकस्तथा</a:t>
            </a:r>
            <a:r>
              <a:rPr lang="en-IN" dirty="0" smtClean="0"/>
              <a:t>|</a:t>
            </a:r>
          </a:p>
          <a:p>
            <a:pPr>
              <a:buNone/>
            </a:pPr>
            <a:r>
              <a:rPr lang="en-US" dirty="0" smtClean="0"/>
              <a:t>	</a:t>
            </a:r>
            <a:r>
              <a:rPr lang="hi-IN" dirty="0" smtClean="0"/>
              <a:t>तच्चूर्णं मधुना लेह्यं पेयं मद्यैर्जलेन वा</a:t>
            </a:r>
            <a:r>
              <a:rPr lang="en-IN" dirty="0" smtClean="0"/>
              <a:t>||</a:t>
            </a:r>
            <a:r>
              <a:rPr lang="hi-IN" dirty="0" smtClean="0"/>
              <a:t>१३९</a:t>
            </a:r>
            <a:r>
              <a:rPr lang="en-IN" dirty="0" smtClean="0"/>
              <a:t>||</a:t>
            </a:r>
          </a:p>
          <a:p>
            <a:pPr>
              <a:buNone/>
            </a:pPr>
            <a:endParaRPr lang="en-IN"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6">
                    <a:lumMod val="50000"/>
                  </a:schemeClr>
                </a:solidFill>
                <a:latin typeface="Algerian" pitchFamily="82" charset="0"/>
              </a:rPr>
              <a:t>TREATMENT</a:t>
            </a:r>
            <a:endParaRPr lang="en-IN" dirty="0"/>
          </a:p>
        </p:txBody>
      </p:sp>
      <p:sp>
        <p:nvSpPr>
          <p:cNvPr id="3" name="Text Placeholder 2"/>
          <p:cNvSpPr>
            <a:spLocks noGrp="1"/>
          </p:cNvSpPr>
          <p:nvPr>
            <p:ph type="body" idx="1"/>
          </p:nvPr>
        </p:nvSpPr>
        <p:spPr/>
        <p:txBody>
          <a:bodyPr/>
          <a:lstStyle/>
          <a:p>
            <a:r>
              <a:rPr lang="en-US" dirty="0" smtClean="0">
                <a:latin typeface="Andalus" pitchFamily="18" charset="-78"/>
                <a:cs typeface="Andalus" pitchFamily="18" charset="-78"/>
              </a:rPr>
              <a:t>INDICATION</a:t>
            </a:r>
            <a:endParaRPr lang="en-IN" dirty="0" smtClean="0">
              <a:latin typeface="Andalus" pitchFamily="18" charset="-78"/>
              <a:cs typeface="Andalus" pitchFamily="18" charset="-78"/>
            </a:endParaRPr>
          </a:p>
        </p:txBody>
      </p:sp>
      <p:sp>
        <p:nvSpPr>
          <p:cNvPr id="4" name="Content Placeholder 3"/>
          <p:cNvSpPr>
            <a:spLocks noGrp="1"/>
          </p:cNvSpPr>
          <p:nvPr>
            <p:ph sz="half" idx="2"/>
          </p:nvPr>
        </p:nvSpPr>
        <p:spPr/>
        <p:txBody>
          <a:bodyPr/>
          <a:lstStyle/>
          <a:p>
            <a:r>
              <a:rPr lang="hi-IN" sz="2000" dirty="0" smtClean="0"/>
              <a:t>ग्रहणीं दीपयत्येव बृंहणः कफपित्तजित्</a:t>
            </a:r>
            <a:r>
              <a:rPr lang="en-IN" sz="2000" dirty="0" smtClean="0"/>
              <a:t>|</a:t>
            </a:r>
          </a:p>
          <a:p>
            <a:pPr>
              <a:buNone/>
            </a:pPr>
            <a:r>
              <a:rPr lang="en-US" sz="2000" dirty="0" smtClean="0"/>
              <a:t>	</a:t>
            </a:r>
            <a:r>
              <a:rPr lang="hi-IN" sz="2000" dirty="0" smtClean="0"/>
              <a:t>शोथं कुष्ठं किलासं च प्रमेहांश्च प्रणाशयेत्</a:t>
            </a:r>
            <a:r>
              <a:rPr lang="en-IN" sz="2000" dirty="0" smtClean="0"/>
              <a:t>|</a:t>
            </a:r>
          </a:p>
          <a:p>
            <a:endParaRPr lang="en-IN" dirty="0"/>
          </a:p>
        </p:txBody>
      </p:sp>
      <p:sp>
        <p:nvSpPr>
          <p:cNvPr id="5" name="Text Placeholder 4"/>
          <p:cNvSpPr>
            <a:spLocks noGrp="1"/>
          </p:cNvSpPr>
          <p:nvPr>
            <p:ph type="body" sz="quarter" idx="3"/>
          </p:nvPr>
        </p:nvSpPr>
        <p:spPr/>
        <p:txBody>
          <a:bodyPr/>
          <a:lstStyle/>
          <a:p>
            <a:r>
              <a:rPr lang="en-US" dirty="0" smtClean="0">
                <a:latin typeface="Andalus" pitchFamily="18" charset="-78"/>
                <a:cs typeface="Andalus" pitchFamily="18" charset="-78"/>
              </a:rPr>
              <a:t>MEDICINES</a:t>
            </a:r>
            <a:endParaRPr lang="en-IN" dirty="0" smtClean="0">
              <a:latin typeface="Andalus" pitchFamily="18" charset="-78"/>
              <a:cs typeface="Andalus" pitchFamily="18" charset="-78"/>
            </a:endParaRPr>
          </a:p>
        </p:txBody>
      </p:sp>
      <p:sp>
        <p:nvSpPr>
          <p:cNvPr id="6" name="Content Placeholder 5"/>
          <p:cNvSpPr>
            <a:spLocks noGrp="1"/>
          </p:cNvSpPr>
          <p:nvPr>
            <p:ph sz="quarter" idx="4"/>
          </p:nvPr>
        </p:nvSpPr>
        <p:spPr/>
        <p:txBody>
          <a:bodyPr>
            <a:normAutofit fontScale="70000" lnSpcReduction="20000"/>
          </a:bodyPr>
          <a:lstStyle/>
          <a:p>
            <a:r>
              <a:rPr lang="hi-IN" b="1" dirty="0" smtClean="0"/>
              <a:t>इति मधूकासवः</a:t>
            </a:r>
            <a:endParaRPr lang="en-IN" b="1" dirty="0" smtClean="0"/>
          </a:p>
          <a:p>
            <a:pPr>
              <a:buNone/>
            </a:pPr>
            <a:r>
              <a:rPr lang="en-IN" dirty="0" smtClean="0"/>
              <a:t>	Take one </a:t>
            </a:r>
            <a:r>
              <a:rPr lang="en-IN" i="1" dirty="0" err="1" smtClean="0"/>
              <a:t>drona</a:t>
            </a:r>
            <a:r>
              <a:rPr lang="en-IN" dirty="0" smtClean="0"/>
              <a:t> (12.22 kg/l) flowers of </a:t>
            </a:r>
            <a:r>
              <a:rPr lang="en-IN" i="1" dirty="0" err="1" smtClean="0"/>
              <a:t>madhuka</a:t>
            </a:r>
            <a:r>
              <a:rPr lang="en-IN" i="1" dirty="0" smtClean="0"/>
              <a:t>,</a:t>
            </a:r>
            <a:r>
              <a:rPr lang="en-IN" dirty="0" smtClean="0"/>
              <a:t> half </a:t>
            </a:r>
            <a:r>
              <a:rPr lang="en-IN" i="1" dirty="0" err="1" smtClean="0"/>
              <a:t>drona</a:t>
            </a:r>
            <a:r>
              <a:rPr lang="en-IN" dirty="0" smtClean="0"/>
              <a:t> (6.11 kg/l) of </a:t>
            </a:r>
            <a:r>
              <a:rPr lang="en-IN" i="1" dirty="0" err="1" smtClean="0"/>
              <a:t>vidanga</a:t>
            </a:r>
            <a:r>
              <a:rPr lang="en-IN" i="1" dirty="0" smtClean="0"/>
              <a:t>, </a:t>
            </a:r>
            <a:r>
              <a:rPr lang="en-IN" i="1" dirty="0" err="1" smtClean="0"/>
              <a:t>chitraka</a:t>
            </a:r>
            <a:r>
              <a:rPr lang="en-IN" dirty="0" smtClean="0"/>
              <a:t> half of </a:t>
            </a:r>
            <a:r>
              <a:rPr lang="en-IN" i="1" dirty="0" err="1" smtClean="0"/>
              <a:t>vidanga</a:t>
            </a:r>
            <a:r>
              <a:rPr lang="en-IN" dirty="0" smtClean="0"/>
              <a:t> i.e. 1/4th </a:t>
            </a:r>
            <a:r>
              <a:rPr lang="en-IN" i="1" dirty="0" err="1" smtClean="0"/>
              <a:t>drona</a:t>
            </a:r>
            <a:r>
              <a:rPr lang="en-IN" dirty="0" smtClean="0"/>
              <a:t> (3.05 kg/l), </a:t>
            </a:r>
            <a:r>
              <a:rPr lang="en-IN" i="1" dirty="0" err="1" smtClean="0"/>
              <a:t>bhallataka</a:t>
            </a:r>
            <a:r>
              <a:rPr lang="en-IN" dirty="0" smtClean="0"/>
              <a:t> one </a:t>
            </a:r>
            <a:r>
              <a:rPr lang="en-IN" i="1" dirty="0" err="1" smtClean="0"/>
              <a:t>adhaka</a:t>
            </a:r>
            <a:r>
              <a:rPr lang="en-IN" dirty="0" smtClean="0"/>
              <a:t> (3.073 kg) and eight </a:t>
            </a:r>
            <a:r>
              <a:rPr lang="en-IN" i="1" dirty="0" err="1" smtClean="0"/>
              <a:t>pala</a:t>
            </a:r>
            <a:r>
              <a:rPr lang="en-IN" dirty="0" smtClean="0"/>
              <a:t> (384 gm) of </a:t>
            </a:r>
            <a:r>
              <a:rPr lang="en-IN" i="1" dirty="0" err="1" smtClean="0"/>
              <a:t>manjishtha</a:t>
            </a:r>
            <a:r>
              <a:rPr lang="en-IN" dirty="0" smtClean="0"/>
              <a:t> and mix with three </a:t>
            </a:r>
            <a:r>
              <a:rPr lang="en-IN" i="1" dirty="0" err="1" smtClean="0"/>
              <a:t>drona</a:t>
            </a:r>
            <a:r>
              <a:rPr lang="en-IN" dirty="0" smtClean="0"/>
              <a:t> (36.66 kg/l) of water and reduce to one </a:t>
            </a:r>
            <a:r>
              <a:rPr lang="en-IN" i="1" dirty="0" err="1" smtClean="0"/>
              <a:t>drona</a:t>
            </a:r>
            <a:r>
              <a:rPr lang="en-IN" dirty="0" smtClean="0"/>
              <a:t> (12.22 L) and after the decoction comes to room temperature add half </a:t>
            </a:r>
            <a:r>
              <a:rPr lang="en-IN" i="1" dirty="0" err="1" smtClean="0"/>
              <a:t>adhaka</a:t>
            </a:r>
            <a:r>
              <a:rPr lang="en-IN" dirty="0" smtClean="0"/>
              <a:t> (1.53 kg) of honey. Keep this preparation in a pot lined with paste of </a:t>
            </a:r>
            <a:r>
              <a:rPr lang="en-IN" i="1" dirty="0" err="1" smtClean="0"/>
              <a:t>ela</a:t>
            </a:r>
            <a:r>
              <a:rPr lang="en-IN" i="1" dirty="0" smtClean="0"/>
              <a:t>, </a:t>
            </a:r>
            <a:r>
              <a:rPr lang="en-IN" i="1" dirty="0" err="1" smtClean="0"/>
              <a:t>mrinala</a:t>
            </a:r>
            <a:r>
              <a:rPr lang="en-IN" i="1" dirty="0" smtClean="0"/>
              <a:t>, </a:t>
            </a:r>
            <a:r>
              <a:rPr lang="en-IN" i="1" dirty="0" err="1" smtClean="0"/>
              <a:t>agaru</a:t>
            </a:r>
            <a:r>
              <a:rPr lang="en-IN" dirty="0" smtClean="0"/>
              <a:t> and </a:t>
            </a:r>
            <a:r>
              <a:rPr lang="en-IN" i="1" dirty="0" err="1" smtClean="0"/>
              <a:t>chandana</a:t>
            </a:r>
            <a:r>
              <a:rPr lang="en-IN" dirty="0" smtClean="0"/>
              <a:t> and store for period of one month till </a:t>
            </a:r>
            <a:r>
              <a:rPr lang="en-IN" i="1" dirty="0" err="1" smtClean="0"/>
              <a:t>asava</a:t>
            </a:r>
            <a:r>
              <a:rPr lang="en-IN" i="1" dirty="0" smtClean="0"/>
              <a:t> </a:t>
            </a:r>
            <a:r>
              <a:rPr lang="en-IN" i="1" dirty="0" err="1" smtClean="0"/>
              <a:t>siddhi</a:t>
            </a:r>
            <a:r>
              <a:rPr lang="en-IN" dirty="0" smtClean="0"/>
              <a:t> occurs. This preparation is called </a:t>
            </a:r>
            <a:r>
              <a:rPr lang="en-IN" i="1" dirty="0" err="1" smtClean="0"/>
              <a:t>madhukasava</a:t>
            </a:r>
            <a:r>
              <a:rPr lang="en-IN" dirty="0" smtClean="0"/>
              <a:t> </a:t>
            </a:r>
            <a:endParaRPr lang="en-IN"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6">
                    <a:lumMod val="50000"/>
                  </a:schemeClr>
                </a:solidFill>
                <a:latin typeface="Algerian" pitchFamily="82" charset="0"/>
              </a:rPr>
              <a:t>TREATMENT</a:t>
            </a:r>
            <a:endParaRPr lang="en-IN" dirty="0"/>
          </a:p>
        </p:txBody>
      </p:sp>
      <p:sp>
        <p:nvSpPr>
          <p:cNvPr id="3" name="Text Placeholder 2"/>
          <p:cNvSpPr>
            <a:spLocks noGrp="1"/>
          </p:cNvSpPr>
          <p:nvPr>
            <p:ph type="body" idx="1"/>
          </p:nvPr>
        </p:nvSpPr>
        <p:spPr/>
        <p:txBody>
          <a:bodyPr/>
          <a:lstStyle/>
          <a:p>
            <a:r>
              <a:rPr lang="en-US" dirty="0" smtClean="0">
                <a:latin typeface="Andalus" pitchFamily="18" charset="-78"/>
                <a:cs typeface="Andalus" pitchFamily="18" charset="-78"/>
              </a:rPr>
              <a:t>INDICATION</a:t>
            </a:r>
            <a:endParaRPr lang="en-IN" dirty="0" smtClean="0">
              <a:latin typeface="Andalus" pitchFamily="18" charset="-78"/>
              <a:cs typeface="Andalus" pitchFamily="18" charset="-78"/>
            </a:endParaRPr>
          </a:p>
        </p:txBody>
      </p:sp>
      <p:sp>
        <p:nvSpPr>
          <p:cNvPr id="4" name="Content Placeholder 3"/>
          <p:cNvSpPr>
            <a:spLocks noGrp="1"/>
          </p:cNvSpPr>
          <p:nvPr>
            <p:ph sz="half" idx="2"/>
          </p:nvPr>
        </p:nvSpPr>
        <p:spPr/>
        <p:txBody>
          <a:bodyPr>
            <a:normAutofit/>
          </a:bodyPr>
          <a:lstStyle/>
          <a:p>
            <a:r>
              <a:rPr lang="hi-IN" sz="2000" dirty="0" smtClean="0"/>
              <a:t>ग्रहणीपाण्डुरोगार्शः</a:t>
            </a:r>
            <a:r>
              <a:rPr lang="hi-IN" sz="2000" dirty="0" smtClean="0">
                <a:solidFill>
                  <a:srgbClr val="C00000"/>
                </a:solidFill>
              </a:rPr>
              <a:t>कुष्ठवीसर्प</a:t>
            </a:r>
            <a:r>
              <a:rPr lang="hi-IN" sz="2000" dirty="0" smtClean="0"/>
              <a:t>मेहनुत्</a:t>
            </a:r>
            <a:endParaRPr lang="en-IN" sz="2000" dirty="0" smtClean="0"/>
          </a:p>
          <a:p>
            <a:pPr>
              <a:buNone/>
            </a:pPr>
            <a:r>
              <a:rPr lang="en-US" sz="2000" dirty="0" smtClean="0"/>
              <a:t>	</a:t>
            </a:r>
            <a:r>
              <a:rPr lang="hi-IN" sz="2000" dirty="0" smtClean="0"/>
              <a:t>स्वरवर्णकरश्चैष रक्तपित्तकफापहः</a:t>
            </a:r>
            <a:r>
              <a:rPr lang="en-IN" sz="2000" dirty="0" smtClean="0"/>
              <a:t>||</a:t>
            </a:r>
            <a:endParaRPr lang="en-US" sz="2000" dirty="0" smtClean="0"/>
          </a:p>
          <a:p>
            <a:r>
              <a:rPr lang="hi-IN" sz="2000" dirty="0" smtClean="0"/>
              <a:t>दीपनो रक्तपित्तजित्</a:t>
            </a:r>
            <a:r>
              <a:rPr lang="en-IN" sz="2000" dirty="0" smtClean="0"/>
              <a:t>|</a:t>
            </a:r>
          </a:p>
          <a:p>
            <a:pPr>
              <a:buNone/>
            </a:pPr>
            <a:r>
              <a:rPr lang="en-US" sz="2000" dirty="0" smtClean="0"/>
              <a:t>	</a:t>
            </a:r>
            <a:r>
              <a:rPr lang="hi-IN" sz="2000" dirty="0" smtClean="0">
                <a:solidFill>
                  <a:srgbClr val="C00000"/>
                </a:solidFill>
              </a:rPr>
              <a:t>आनाहकफहृद्रोग</a:t>
            </a:r>
            <a:r>
              <a:rPr lang="hi-IN" sz="2000" dirty="0" smtClean="0"/>
              <a:t>पाण्डुरोगाङ्गसादनुत्</a:t>
            </a:r>
            <a:r>
              <a:rPr lang="en-IN" sz="2000" dirty="0" smtClean="0"/>
              <a:t>||</a:t>
            </a:r>
            <a:r>
              <a:rPr lang="hi-IN" sz="2000" dirty="0" smtClean="0"/>
              <a:t>१५९</a:t>
            </a:r>
            <a:r>
              <a:rPr lang="en-IN" sz="2000" dirty="0" smtClean="0"/>
              <a:t>||</a:t>
            </a:r>
          </a:p>
          <a:p>
            <a:r>
              <a:rPr lang="hi-IN" sz="2000" dirty="0" smtClean="0"/>
              <a:t>पिबेत्पिण्डासवो ह्येष </a:t>
            </a:r>
            <a:r>
              <a:rPr lang="hi-IN" sz="2000" dirty="0" smtClean="0">
                <a:solidFill>
                  <a:srgbClr val="C00000"/>
                </a:solidFill>
              </a:rPr>
              <a:t>रोगानीकविनाशनः</a:t>
            </a:r>
            <a:r>
              <a:rPr lang="en-IN" sz="2000" dirty="0" smtClean="0">
                <a:solidFill>
                  <a:srgbClr val="C00000"/>
                </a:solidFill>
              </a:rPr>
              <a:t>|</a:t>
            </a:r>
          </a:p>
          <a:p>
            <a:pPr>
              <a:buNone/>
            </a:pPr>
            <a:endParaRPr lang="en-IN" dirty="0" smtClean="0"/>
          </a:p>
          <a:p>
            <a:pPr>
              <a:buNone/>
            </a:pPr>
            <a:endParaRPr lang="en-IN" dirty="0" smtClean="0"/>
          </a:p>
          <a:p>
            <a:endParaRPr lang="en-IN" dirty="0"/>
          </a:p>
        </p:txBody>
      </p:sp>
      <p:sp>
        <p:nvSpPr>
          <p:cNvPr id="5" name="Text Placeholder 4"/>
          <p:cNvSpPr>
            <a:spLocks noGrp="1"/>
          </p:cNvSpPr>
          <p:nvPr>
            <p:ph type="body" sz="quarter" idx="3"/>
          </p:nvPr>
        </p:nvSpPr>
        <p:spPr/>
        <p:txBody>
          <a:bodyPr/>
          <a:lstStyle/>
          <a:p>
            <a:r>
              <a:rPr lang="en-US" dirty="0" smtClean="0">
                <a:latin typeface="Andalus" pitchFamily="18" charset="-78"/>
                <a:cs typeface="Andalus" pitchFamily="18" charset="-78"/>
              </a:rPr>
              <a:t>MEDICINES</a:t>
            </a:r>
            <a:endParaRPr lang="en-IN" dirty="0" smtClean="0">
              <a:latin typeface="Andalus" pitchFamily="18" charset="-78"/>
              <a:cs typeface="Andalus" pitchFamily="18" charset="-78"/>
            </a:endParaRPr>
          </a:p>
        </p:txBody>
      </p:sp>
      <p:sp>
        <p:nvSpPr>
          <p:cNvPr id="6" name="Content Placeholder 5"/>
          <p:cNvSpPr>
            <a:spLocks noGrp="1"/>
          </p:cNvSpPr>
          <p:nvPr>
            <p:ph sz="quarter" idx="4"/>
          </p:nvPr>
        </p:nvSpPr>
        <p:spPr/>
        <p:txBody>
          <a:bodyPr>
            <a:normAutofit fontScale="85000" lnSpcReduction="20000"/>
          </a:bodyPr>
          <a:lstStyle/>
          <a:p>
            <a:r>
              <a:rPr lang="hi-IN" dirty="0" smtClean="0"/>
              <a:t>इति </a:t>
            </a:r>
            <a:r>
              <a:rPr lang="hi-IN" dirty="0" smtClean="0">
                <a:solidFill>
                  <a:srgbClr val="C00000"/>
                </a:solidFill>
              </a:rPr>
              <a:t>दुरालभासवः</a:t>
            </a:r>
            <a:endParaRPr lang="en-IN" dirty="0" smtClean="0">
              <a:solidFill>
                <a:srgbClr val="C00000"/>
              </a:solidFill>
            </a:endParaRPr>
          </a:p>
          <a:p>
            <a:endParaRPr lang="en-US" dirty="0" smtClean="0"/>
          </a:p>
          <a:p>
            <a:endParaRPr lang="en-US" dirty="0" smtClean="0"/>
          </a:p>
          <a:p>
            <a:endParaRPr lang="en-US" dirty="0" smtClean="0"/>
          </a:p>
          <a:p>
            <a:r>
              <a:rPr lang="hi-IN" dirty="0" smtClean="0"/>
              <a:t>इति </a:t>
            </a:r>
            <a:r>
              <a:rPr lang="hi-IN" dirty="0" smtClean="0">
                <a:solidFill>
                  <a:srgbClr val="C00000"/>
                </a:solidFill>
              </a:rPr>
              <a:t>मूलासवः</a:t>
            </a:r>
            <a:endParaRPr lang="en-US" dirty="0" smtClean="0">
              <a:solidFill>
                <a:srgbClr val="C00000"/>
              </a:solidFill>
            </a:endParaRPr>
          </a:p>
          <a:p>
            <a:pPr>
              <a:buNone/>
            </a:pPr>
            <a:endParaRPr lang="en-IN" dirty="0" smtClean="0"/>
          </a:p>
          <a:p>
            <a:pPr>
              <a:buNone/>
            </a:pPr>
            <a:endParaRPr lang="en-US" dirty="0" smtClean="0"/>
          </a:p>
          <a:p>
            <a:r>
              <a:rPr lang="hi-IN" dirty="0" smtClean="0"/>
              <a:t>प्रास्थिकं [३७] पिप्पलीं पिष्ट्वा गुडं मध्यं बिभीतकात्</a:t>
            </a:r>
            <a:r>
              <a:rPr lang="en-IN" dirty="0" smtClean="0"/>
              <a:t>|</a:t>
            </a:r>
          </a:p>
          <a:p>
            <a:pPr>
              <a:buNone/>
            </a:pPr>
            <a:r>
              <a:rPr lang="en-US" dirty="0" smtClean="0"/>
              <a:t>	</a:t>
            </a:r>
            <a:r>
              <a:rPr lang="hi-IN" dirty="0" smtClean="0"/>
              <a:t>उदकप्रस्थसंयुक्तं यवपल्ले निधापयेत्</a:t>
            </a:r>
            <a:r>
              <a:rPr lang="en-IN" dirty="0" smtClean="0"/>
              <a:t>||</a:t>
            </a:r>
            <a:r>
              <a:rPr lang="hi-IN" dirty="0" smtClean="0"/>
              <a:t>१६०</a:t>
            </a:r>
            <a:r>
              <a:rPr lang="en-IN" dirty="0" smtClean="0"/>
              <a:t>||</a:t>
            </a:r>
          </a:p>
          <a:p>
            <a:pPr>
              <a:buNone/>
            </a:pPr>
            <a:r>
              <a:rPr lang="en-US" dirty="0" smtClean="0"/>
              <a:t>	</a:t>
            </a:r>
            <a:r>
              <a:rPr lang="hi-IN" dirty="0" smtClean="0"/>
              <a:t>तस्मात् पलं सुजातात्तु सलिलाञ्जलिसंयुतम्</a:t>
            </a:r>
            <a:r>
              <a:rPr lang="en-IN" dirty="0" smtClean="0"/>
              <a:t>|</a:t>
            </a:r>
          </a:p>
          <a:p>
            <a:pPr>
              <a:buNone/>
            </a:pPr>
            <a:endParaRPr lang="en-IN"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solidFill>
                  <a:schemeClr val="accent6">
                    <a:lumMod val="50000"/>
                  </a:schemeClr>
                </a:solidFill>
                <a:latin typeface="Algerian" pitchFamily="82" charset="0"/>
              </a:rPr>
              <a:t>TREATMENT</a:t>
            </a:r>
            <a:endParaRPr lang="en-IN" dirty="0"/>
          </a:p>
        </p:txBody>
      </p:sp>
      <p:sp>
        <p:nvSpPr>
          <p:cNvPr id="3" name="Text Placeholder 2"/>
          <p:cNvSpPr>
            <a:spLocks noGrp="1"/>
          </p:cNvSpPr>
          <p:nvPr>
            <p:ph type="body" idx="1"/>
          </p:nvPr>
        </p:nvSpPr>
        <p:spPr/>
        <p:txBody>
          <a:bodyPr/>
          <a:lstStyle/>
          <a:p>
            <a:r>
              <a:rPr lang="en-US" dirty="0" smtClean="0">
                <a:latin typeface="Andalus" pitchFamily="18" charset="-78"/>
                <a:cs typeface="Andalus" pitchFamily="18" charset="-78"/>
              </a:rPr>
              <a:t>INDICATION</a:t>
            </a:r>
            <a:endParaRPr lang="en-IN" dirty="0" smtClean="0">
              <a:latin typeface="Andalus" pitchFamily="18" charset="-78"/>
              <a:cs typeface="Andalus" pitchFamily="18" charset="-78"/>
            </a:endParaRPr>
          </a:p>
        </p:txBody>
      </p:sp>
      <p:sp>
        <p:nvSpPr>
          <p:cNvPr id="4" name="Content Placeholder 3"/>
          <p:cNvSpPr>
            <a:spLocks noGrp="1"/>
          </p:cNvSpPr>
          <p:nvPr>
            <p:ph sz="half" idx="2"/>
          </p:nvPr>
        </p:nvSpPr>
        <p:spPr/>
        <p:txBody>
          <a:bodyPr>
            <a:normAutofit/>
          </a:bodyPr>
          <a:lstStyle/>
          <a:p>
            <a:r>
              <a:rPr lang="hi-IN" sz="2000" dirty="0" smtClean="0"/>
              <a:t>हृत्पाण्डुग्रहणीरोगकुष्ठार्शःश्वयथुज्वरान्</a:t>
            </a:r>
            <a:r>
              <a:rPr lang="en-IN" sz="2000" dirty="0" smtClean="0"/>
              <a:t>|</a:t>
            </a:r>
          </a:p>
          <a:p>
            <a:pPr>
              <a:buNone/>
            </a:pPr>
            <a:r>
              <a:rPr lang="en-US" sz="2000" dirty="0" smtClean="0"/>
              <a:t>	</a:t>
            </a:r>
            <a:r>
              <a:rPr lang="hi-IN" sz="2000" dirty="0" smtClean="0"/>
              <a:t>वातश्लेष्मामयांश्चान्यान्मध्वरिष्टो व्यपोहति</a:t>
            </a:r>
            <a:r>
              <a:rPr lang="en-IN" sz="2000" dirty="0" smtClean="0"/>
              <a:t>||</a:t>
            </a:r>
            <a:r>
              <a:rPr lang="hi-IN" sz="2000" dirty="0" smtClean="0"/>
              <a:t>१६७</a:t>
            </a:r>
            <a:r>
              <a:rPr lang="en-IN" sz="2000" dirty="0" smtClean="0"/>
              <a:t>||</a:t>
            </a:r>
          </a:p>
          <a:p>
            <a:r>
              <a:rPr lang="hi-IN" sz="2000" dirty="0" smtClean="0"/>
              <a:t>हृत्पाण्डुग्रहणीदोषगुल्मोदावर्तशूलनुत्</a:t>
            </a:r>
            <a:r>
              <a:rPr lang="en-IN" sz="2000" dirty="0" smtClean="0"/>
              <a:t>||</a:t>
            </a:r>
            <a:r>
              <a:rPr lang="hi-IN" sz="2000" dirty="0" smtClean="0"/>
              <a:t>१७८</a:t>
            </a:r>
            <a:r>
              <a:rPr lang="en-IN" sz="2000" dirty="0" smtClean="0"/>
              <a:t>||</a:t>
            </a:r>
          </a:p>
          <a:p>
            <a:r>
              <a:rPr lang="hi-IN" sz="2000" dirty="0" smtClean="0"/>
              <a:t>भुक्तं भुक्तं पचन्त्याशु </a:t>
            </a:r>
            <a:r>
              <a:rPr lang="hi-IN" sz="2000" dirty="0" smtClean="0">
                <a:solidFill>
                  <a:srgbClr val="C00000"/>
                </a:solidFill>
              </a:rPr>
              <a:t>कासश्वासार्शसां</a:t>
            </a:r>
            <a:r>
              <a:rPr lang="hi-IN" sz="2000" dirty="0" smtClean="0"/>
              <a:t> हिताः</a:t>
            </a:r>
            <a:r>
              <a:rPr lang="en-IN" sz="2000" dirty="0" smtClean="0"/>
              <a:t>||</a:t>
            </a:r>
            <a:r>
              <a:rPr lang="hi-IN" sz="2000" dirty="0" smtClean="0"/>
              <a:t>१८४</a:t>
            </a:r>
            <a:r>
              <a:rPr lang="en-IN" sz="2000" dirty="0" smtClean="0"/>
              <a:t>||</a:t>
            </a:r>
          </a:p>
          <a:p>
            <a:pPr>
              <a:buNone/>
            </a:pPr>
            <a:r>
              <a:rPr lang="en-US" sz="2000" dirty="0" smtClean="0"/>
              <a:t>	</a:t>
            </a:r>
            <a:r>
              <a:rPr lang="hi-IN" sz="2000" dirty="0" smtClean="0">
                <a:solidFill>
                  <a:srgbClr val="C00000"/>
                </a:solidFill>
              </a:rPr>
              <a:t>विसूचिकाप्रतिश्याय</a:t>
            </a:r>
            <a:r>
              <a:rPr lang="hi-IN" sz="2000" dirty="0" smtClean="0"/>
              <a:t>हृद्रोगशमनाश्च ताः</a:t>
            </a:r>
            <a:r>
              <a:rPr lang="en-IN" sz="2000" dirty="0" smtClean="0"/>
              <a:t>|</a:t>
            </a:r>
          </a:p>
          <a:p>
            <a:endParaRPr lang="en-IN" dirty="0"/>
          </a:p>
        </p:txBody>
      </p:sp>
      <p:sp>
        <p:nvSpPr>
          <p:cNvPr id="5" name="Text Placeholder 4"/>
          <p:cNvSpPr>
            <a:spLocks noGrp="1"/>
          </p:cNvSpPr>
          <p:nvPr>
            <p:ph type="body" sz="quarter" idx="3"/>
          </p:nvPr>
        </p:nvSpPr>
        <p:spPr/>
        <p:txBody>
          <a:bodyPr/>
          <a:lstStyle/>
          <a:p>
            <a:r>
              <a:rPr lang="en-US" dirty="0" smtClean="0">
                <a:latin typeface="Andalus" pitchFamily="18" charset="-78"/>
                <a:cs typeface="Andalus" pitchFamily="18" charset="-78"/>
              </a:rPr>
              <a:t>MEDICINES</a:t>
            </a:r>
            <a:endParaRPr lang="en-IN" dirty="0" smtClean="0">
              <a:latin typeface="Andalus" pitchFamily="18" charset="-78"/>
              <a:cs typeface="Andalus" pitchFamily="18" charset="-78"/>
            </a:endParaRPr>
          </a:p>
        </p:txBody>
      </p:sp>
      <p:sp>
        <p:nvSpPr>
          <p:cNvPr id="6" name="Content Placeholder 5"/>
          <p:cNvSpPr>
            <a:spLocks noGrp="1"/>
          </p:cNvSpPr>
          <p:nvPr>
            <p:ph sz="quarter" idx="4"/>
          </p:nvPr>
        </p:nvSpPr>
        <p:spPr/>
        <p:txBody>
          <a:bodyPr>
            <a:normAutofit fontScale="70000" lnSpcReduction="20000"/>
          </a:bodyPr>
          <a:lstStyle/>
          <a:p>
            <a:r>
              <a:rPr lang="hi-IN" b="1" dirty="0" smtClean="0"/>
              <a:t>इति मध्वरिष्टः</a:t>
            </a:r>
            <a:endParaRPr lang="en-US" b="1" dirty="0" smtClean="0"/>
          </a:p>
          <a:p>
            <a:endParaRPr lang="en-US" b="1" dirty="0" smtClean="0"/>
          </a:p>
          <a:p>
            <a:endParaRPr lang="en-IN" b="1" dirty="0" smtClean="0"/>
          </a:p>
          <a:p>
            <a:endParaRPr lang="en-US" dirty="0" smtClean="0"/>
          </a:p>
          <a:p>
            <a:endParaRPr lang="en-US" dirty="0" smtClean="0"/>
          </a:p>
          <a:p>
            <a:r>
              <a:rPr lang="hi-IN" dirty="0" smtClean="0"/>
              <a:t>भल्लातकं त्रिकटुकं त्रिफलां लवणत्रयम्</a:t>
            </a:r>
            <a:r>
              <a:rPr lang="en-IN" dirty="0" smtClean="0"/>
              <a:t>|</a:t>
            </a:r>
          </a:p>
          <a:p>
            <a:pPr>
              <a:buNone/>
            </a:pPr>
            <a:r>
              <a:rPr lang="en-US" dirty="0" smtClean="0"/>
              <a:t>	</a:t>
            </a:r>
            <a:r>
              <a:rPr lang="hi-IN" dirty="0" smtClean="0"/>
              <a:t>अन्तर्धूमं द्विपलिकं गोपुरीषाग्निना दहेत्</a:t>
            </a:r>
            <a:r>
              <a:rPr lang="en-IN" dirty="0" smtClean="0"/>
              <a:t>||</a:t>
            </a:r>
            <a:r>
              <a:rPr lang="hi-IN" dirty="0" smtClean="0"/>
              <a:t>१७७</a:t>
            </a:r>
            <a:r>
              <a:rPr lang="en-IN" dirty="0" smtClean="0"/>
              <a:t>||</a:t>
            </a:r>
          </a:p>
          <a:p>
            <a:pPr>
              <a:buNone/>
            </a:pPr>
            <a:endParaRPr lang="en-IN" dirty="0" smtClean="0"/>
          </a:p>
          <a:p>
            <a:r>
              <a:rPr lang="hi-IN" dirty="0" smtClean="0"/>
              <a:t>चतुष्पलं सुधाकाण्डात्त्रिपलं लवणत्रयात्</a:t>
            </a:r>
            <a:r>
              <a:rPr lang="en-IN" dirty="0" smtClean="0"/>
              <a:t>|</a:t>
            </a:r>
          </a:p>
          <a:p>
            <a:pPr>
              <a:buNone/>
            </a:pPr>
            <a:r>
              <a:rPr lang="en-US" dirty="0" smtClean="0"/>
              <a:t>	</a:t>
            </a:r>
            <a:r>
              <a:rPr lang="hi-IN" dirty="0" smtClean="0"/>
              <a:t>वार्ताकीकुडवं चार्कादष्टौ द्वे चित्रकात् पले</a:t>
            </a:r>
            <a:r>
              <a:rPr lang="en-IN" dirty="0" smtClean="0"/>
              <a:t>||</a:t>
            </a:r>
            <a:r>
              <a:rPr lang="hi-IN" dirty="0" smtClean="0"/>
              <a:t>१८३</a:t>
            </a:r>
            <a:r>
              <a:rPr lang="en-IN" dirty="0" smtClean="0"/>
              <a:t>||</a:t>
            </a:r>
          </a:p>
          <a:p>
            <a:pPr>
              <a:buNone/>
            </a:pPr>
            <a:r>
              <a:rPr lang="en-US" dirty="0" smtClean="0"/>
              <a:t>	</a:t>
            </a:r>
            <a:r>
              <a:rPr lang="hi-IN" dirty="0" smtClean="0"/>
              <a:t>दग्धानि वार्ताकुरसे गुटिका भोजनोत्तराः</a:t>
            </a:r>
            <a:r>
              <a:rPr lang="en-IN" dirty="0" smtClean="0"/>
              <a:t>|</a:t>
            </a:r>
            <a:r>
              <a:rPr lang="hi-IN" b="1" dirty="0" smtClean="0"/>
              <a:t>इति क्षारगुडिका</a:t>
            </a:r>
            <a:endParaRPr lang="en-IN" b="1" dirty="0" smtClean="0"/>
          </a:p>
          <a:p>
            <a:pPr>
              <a:buNone/>
            </a:pPr>
            <a:endParaRPr lang="en-IN" dirty="0" smtClean="0"/>
          </a:p>
          <a:p>
            <a:endParaRPr lang="en-US" dirty="0" smtClean="0"/>
          </a:p>
          <a:p>
            <a:endParaRPr lang="en-IN"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accent6">
                    <a:lumMod val="50000"/>
                  </a:schemeClr>
                </a:solidFill>
                <a:latin typeface="Algerian" pitchFamily="82" charset="0"/>
              </a:rPr>
              <a:t>TREATMENT</a:t>
            </a:r>
            <a:endParaRPr lang="en-IN" sz="3600" dirty="0"/>
          </a:p>
        </p:txBody>
      </p:sp>
      <p:sp>
        <p:nvSpPr>
          <p:cNvPr id="3" name="Text Placeholder 2"/>
          <p:cNvSpPr>
            <a:spLocks noGrp="1"/>
          </p:cNvSpPr>
          <p:nvPr>
            <p:ph type="body" idx="1"/>
          </p:nvPr>
        </p:nvSpPr>
        <p:spPr/>
        <p:txBody>
          <a:bodyPr/>
          <a:lstStyle/>
          <a:p>
            <a:r>
              <a:rPr lang="en-US" dirty="0" smtClean="0">
                <a:latin typeface="Andalus" pitchFamily="18" charset="-78"/>
                <a:cs typeface="Andalus" pitchFamily="18" charset="-78"/>
              </a:rPr>
              <a:t>INDICATION</a:t>
            </a:r>
            <a:endParaRPr lang="en-IN" dirty="0" smtClean="0">
              <a:latin typeface="Andalus" pitchFamily="18" charset="-78"/>
              <a:cs typeface="Andalus" pitchFamily="18" charset="-78"/>
            </a:endParaRPr>
          </a:p>
        </p:txBody>
      </p:sp>
      <p:sp>
        <p:nvSpPr>
          <p:cNvPr id="4" name="Content Placeholder 3"/>
          <p:cNvSpPr>
            <a:spLocks noGrp="1"/>
          </p:cNvSpPr>
          <p:nvPr>
            <p:ph sz="half" idx="2"/>
          </p:nvPr>
        </p:nvSpPr>
        <p:spPr/>
        <p:txBody>
          <a:bodyPr>
            <a:noAutofit/>
          </a:bodyPr>
          <a:lstStyle/>
          <a:p>
            <a:r>
              <a:rPr lang="hi-IN" sz="1800" dirty="0" smtClean="0"/>
              <a:t>ग्रहणीदोषशोथार्शःपाण्डुमान् पिबेत्</a:t>
            </a:r>
            <a:r>
              <a:rPr lang="en-IN" sz="1800" dirty="0" smtClean="0"/>
              <a:t>||</a:t>
            </a:r>
            <a:r>
              <a:rPr lang="hi-IN" sz="1800" dirty="0" smtClean="0"/>
              <a:t>१८७</a:t>
            </a:r>
            <a:r>
              <a:rPr lang="en-IN" sz="1800" dirty="0" smtClean="0"/>
              <a:t>||</a:t>
            </a:r>
          </a:p>
          <a:p>
            <a:endParaRPr lang="en-US" sz="1800" dirty="0" smtClean="0"/>
          </a:p>
          <a:p>
            <a:pPr>
              <a:buNone/>
            </a:pPr>
            <a:endParaRPr lang="en-US" sz="1800" dirty="0" smtClean="0"/>
          </a:p>
          <a:p>
            <a:pPr>
              <a:buNone/>
            </a:pPr>
            <a:endParaRPr lang="en-US" sz="1800" dirty="0" smtClean="0"/>
          </a:p>
          <a:p>
            <a:r>
              <a:rPr lang="hi-IN" sz="1800" dirty="0" smtClean="0"/>
              <a:t>सर्पिषा कफवातार्शोग्रहणीपाण्डुरोगवान्</a:t>
            </a:r>
            <a:r>
              <a:rPr lang="en-IN" sz="1800" dirty="0" smtClean="0"/>
              <a:t>|</a:t>
            </a:r>
          </a:p>
          <a:p>
            <a:pPr>
              <a:buNone/>
            </a:pPr>
            <a:r>
              <a:rPr lang="en-US" sz="1800" dirty="0" smtClean="0"/>
              <a:t>	</a:t>
            </a:r>
            <a:r>
              <a:rPr lang="hi-IN" sz="1800" dirty="0" smtClean="0">
                <a:solidFill>
                  <a:srgbClr val="C00000"/>
                </a:solidFill>
              </a:rPr>
              <a:t>प्लीहमूत्रग्रहश्वासहिक्काकासक्रिमिज्वरान्</a:t>
            </a:r>
            <a:r>
              <a:rPr lang="en-IN" sz="1800" dirty="0" smtClean="0">
                <a:solidFill>
                  <a:srgbClr val="C00000"/>
                </a:solidFill>
              </a:rPr>
              <a:t>||</a:t>
            </a:r>
            <a:r>
              <a:rPr lang="hi-IN" sz="1800" dirty="0" smtClean="0">
                <a:solidFill>
                  <a:srgbClr val="C00000"/>
                </a:solidFill>
              </a:rPr>
              <a:t>१९२</a:t>
            </a:r>
            <a:r>
              <a:rPr lang="en-IN" sz="1800" dirty="0" smtClean="0">
                <a:solidFill>
                  <a:srgbClr val="C00000"/>
                </a:solidFill>
              </a:rPr>
              <a:t>||</a:t>
            </a:r>
          </a:p>
          <a:p>
            <a:pPr>
              <a:buNone/>
            </a:pPr>
            <a:r>
              <a:rPr lang="en-US" sz="1800" dirty="0" smtClean="0">
                <a:solidFill>
                  <a:srgbClr val="C00000"/>
                </a:solidFill>
              </a:rPr>
              <a:t>	</a:t>
            </a:r>
            <a:r>
              <a:rPr lang="hi-IN" sz="1800" dirty="0" smtClean="0">
                <a:solidFill>
                  <a:srgbClr val="C00000"/>
                </a:solidFill>
              </a:rPr>
              <a:t>शोषातिसारौ श्वयथुं प्रमेहानाहहृद्ग्रहान्</a:t>
            </a:r>
            <a:r>
              <a:rPr lang="en-IN" sz="1800" dirty="0" smtClean="0">
                <a:solidFill>
                  <a:srgbClr val="C00000"/>
                </a:solidFill>
              </a:rPr>
              <a:t>|</a:t>
            </a:r>
          </a:p>
          <a:p>
            <a:pPr>
              <a:buNone/>
            </a:pPr>
            <a:r>
              <a:rPr lang="en-US" sz="1800" dirty="0" smtClean="0">
                <a:solidFill>
                  <a:srgbClr val="C00000"/>
                </a:solidFill>
              </a:rPr>
              <a:t>	</a:t>
            </a:r>
            <a:r>
              <a:rPr lang="hi-IN" sz="1800" dirty="0" smtClean="0">
                <a:solidFill>
                  <a:srgbClr val="C00000"/>
                </a:solidFill>
              </a:rPr>
              <a:t>हन्यात् सर्वविषं [</a:t>
            </a:r>
            <a:r>
              <a:rPr lang="hi-IN" sz="1800" dirty="0" smtClean="0"/>
              <a:t>४१] चैव क्षारोऽग्निजननो वरः</a:t>
            </a:r>
            <a:r>
              <a:rPr lang="en-IN" sz="1800" dirty="0" smtClean="0"/>
              <a:t>||</a:t>
            </a:r>
            <a:r>
              <a:rPr lang="hi-IN" sz="1800" dirty="0" smtClean="0"/>
              <a:t>१९३</a:t>
            </a:r>
            <a:r>
              <a:rPr lang="en-IN" sz="1800" dirty="0" smtClean="0"/>
              <a:t>||</a:t>
            </a:r>
          </a:p>
          <a:p>
            <a:endParaRPr lang="en-IN" sz="1800" dirty="0"/>
          </a:p>
        </p:txBody>
      </p:sp>
      <p:sp>
        <p:nvSpPr>
          <p:cNvPr id="5" name="Text Placeholder 4"/>
          <p:cNvSpPr>
            <a:spLocks noGrp="1"/>
          </p:cNvSpPr>
          <p:nvPr>
            <p:ph type="body" sz="quarter" idx="3"/>
          </p:nvPr>
        </p:nvSpPr>
        <p:spPr/>
        <p:txBody>
          <a:bodyPr/>
          <a:lstStyle/>
          <a:p>
            <a:r>
              <a:rPr lang="en-US" dirty="0" smtClean="0">
                <a:latin typeface="Andalus" pitchFamily="18" charset="-78"/>
                <a:cs typeface="Andalus" pitchFamily="18" charset="-78"/>
              </a:rPr>
              <a:t>MEDICINES</a:t>
            </a:r>
            <a:endParaRPr lang="en-IN" dirty="0" smtClean="0">
              <a:latin typeface="Andalus" pitchFamily="18" charset="-78"/>
              <a:cs typeface="Andalus" pitchFamily="18" charset="-78"/>
            </a:endParaRPr>
          </a:p>
        </p:txBody>
      </p:sp>
      <p:sp>
        <p:nvSpPr>
          <p:cNvPr id="6" name="Content Placeholder 5"/>
          <p:cNvSpPr>
            <a:spLocks noGrp="1"/>
          </p:cNvSpPr>
          <p:nvPr>
            <p:ph sz="quarter" idx="4"/>
          </p:nvPr>
        </p:nvSpPr>
        <p:spPr/>
        <p:txBody>
          <a:bodyPr>
            <a:normAutofit fontScale="85000" lnSpcReduction="10000"/>
          </a:bodyPr>
          <a:lstStyle/>
          <a:p>
            <a:r>
              <a:rPr lang="hi-IN" sz="1800" b="1" dirty="0" smtClean="0"/>
              <a:t>इति चतुर्थक्षारः</a:t>
            </a:r>
            <a:endParaRPr lang="en-IN" sz="1800" b="1" dirty="0" smtClean="0"/>
          </a:p>
          <a:p>
            <a:pPr>
              <a:buNone/>
            </a:pPr>
            <a:r>
              <a:rPr lang="en-US" sz="1800" dirty="0" smtClean="0"/>
              <a:t>	</a:t>
            </a:r>
            <a:r>
              <a:rPr lang="hi-IN" sz="1800" dirty="0" smtClean="0"/>
              <a:t>वत्सकातिविषे पाठां दुःस्पर्शां हिङ्गु चित्रकम्</a:t>
            </a:r>
            <a:r>
              <a:rPr lang="en-IN" sz="1800" dirty="0" smtClean="0"/>
              <a:t>|</a:t>
            </a:r>
          </a:p>
          <a:p>
            <a:pPr>
              <a:buNone/>
            </a:pPr>
            <a:r>
              <a:rPr lang="en-US" sz="1800" dirty="0" smtClean="0"/>
              <a:t>	</a:t>
            </a:r>
            <a:r>
              <a:rPr lang="hi-IN" sz="1800" dirty="0" smtClean="0"/>
              <a:t>चूर्णीकृत्य पलाशाग्रक्षारे मूत्रस्रुते पचेत्</a:t>
            </a:r>
            <a:r>
              <a:rPr lang="en-IN" sz="1800" dirty="0" smtClean="0"/>
              <a:t>||</a:t>
            </a:r>
            <a:r>
              <a:rPr lang="hi-IN" sz="1800" dirty="0" smtClean="0"/>
              <a:t>१८६</a:t>
            </a:r>
            <a:r>
              <a:rPr lang="en-IN" sz="1800" dirty="0" smtClean="0"/>
              <a:t>||</a:t>
            </a:r>
          </a:p>
          <a:p>
            <a:pPr>
              <a:buNone/>
            </a:pPr>
            <a:r>
              <a:rPr lang="en-US" sz="1800" dirty="0" smtClean="0"/>
              <a:t>	</a:t>
            </a:r>
            <a:r>
              <a:rPr lang="hi-IN" sz="1800" dirty="0" smtClean="0"/>
              <a:t>आयसे भाजने सान्द्रात्तस्मात् [४०] कोलं सुखाम्बुना</a:t>
            </a:r>
            <a:r>
              <a:rPr lang="en-IN" sz="1800" dirty="0" smtClean="0"/>
              <a:t>|</a:t>
            </a:r>
          </a:p>
          <a:p>
            <a:r>
              <a:rPr lang="hi-IN" sz="1800" b="1" dirty="0" smtClean="0"/>
              <a:t>इति पञ्चमक्षारः</a:t>
            </a:r>
            <a:endParaRPr lang="en-US" sz="1800" b="1" dirty="0" smtClean="0"/>
          </a:p>
          <a:p>
            <a:r>
              <a:rPr lang="en-IN" sz="1800" i="1" dirty="0" err="1" smtClean="0"/>
              <a:t>Triphala</a:t>
            </a:r>
            <a:r>
              <a:rPr lang="en-IN" sz="1800" i="1" dirty="0" smtClean="0"/>
              <a:t>, </a:t>
            </a:r>
            <a:r>
              <a:rPr lang="en-IN" sz="1800" i="1" dirty="0" err="1" smtClean="0"/>
              <a:t>kaṭabhi</a:t>
            </a:r>
            <a:r>
              <a:rPr lang="en-IN" sz="1800" i="1" dirty="0" smtClean="0"/>
              <a:t>, </a:t>
            </a:r>
            <a:r>
              <a:rPr lang="en-IN" sz="1800" i="1" dirty="0" err="1" smtClean="0"/>
              <a:t>chavya</a:t>
            </a:r>
            <a:r>
              <a:rPr lang="en-IN" sz="1800" i="1" dirty="0" smtClean="0"/>
              <a:t>,</a:t>
            </a:r>
            <a:r>
              <a:rPr lang="en-IN" sz="1800" dirty="0" smtClean="0"/>
              <a:t> pulp of </a:t>
            </a:r>
            <a:r>
              <a:rPr lang="en-IN" sz="1800" i="1" dirty="0" err="1" smtClean="0"/>
              <a:t>bilva</a:t>
            </a:r>
            <a:r>
              <a:rPr lang="en-IN" sz="1800" dirty="0" smtClean="0"/>
              <a:t>, powder of </a:t>
            </a:r>
            <a:r>
              <a:rPr lang="en-IN" sz="1800" i="1" dirty="0" err="1" smtClean="0"/>
              <a:t>ayoraja</a:t>
            </a:r>
            <a:r>
              <a:rPr lang="en-IN" sz="1800" dirty="0" smtClean="0"/>
              <a:t> (</a:t>
            </a:r>
            <a:r>
              <a:rPr lang="en-IN" sz="1800" i="1" dirty="0" err="1" smtClean="0"/>
              <a:t>mandura</a:t>
            </a:r>
            <a:r>
              <a:rPr lang="en-IN" sz="1800" dirty="0" smtClean="0"/>
              <a:t>), </a:t>
            </a:r>
            <a:r>
              <a:rPr lang="en-IN" sz="1800" i="1" dirty="0" err="1" smtClean="0"/>
              <a:t>katutki</a:t>
            </a:r>
            <a:r>
              <a:rPr lang="en-IN" sz="1800" i="1" dirty="0" smtClean="0"/>
              <a:t>, </a:t>
            </a:r>
            <a:r>
              <a:rPr lang="en-IN" sz="1800" i="1" dirty="0" err="1" smtClean="0"/>
              <a:t>musta</a:t>
            </a:r>
            <a:r>
              <a:rPr lang="en-IN" sz="1800" i="1" dirty="0" smtClean="0"/>
              <a:t>, </a:t>
            </a:r>
            <a:r>
              <a:rPr lang="en-IN" sz="1800" i="1" dirty="0" err="1" smtClean="0"/>
              <a:t>kushtha</a:t>
            </a:r>
            <a:r>
              <a:rPr lang="en-IN" sz="1800" i="1" dirty="0" smtClean="0"/>
              <a:t>, </a:t>
            </a:r>
            <a:r>
              <a:rPr lang="en-IN" sz="1800" i="1" dirty="0" err="1" smtClean="0"/>
              <a:t>patha</a:t>
            </a:r>
            <a:r>
              <a:rPr lang="en-IN" sz="1800" i="1" dirty="0" smtClean="0"/>
              <a:t>, </a:t>
            </a:r>
            <a:r>
              <a:rPr lang="en-IN" sz="1800" i="1" dirty="0" err="1" smtClean="0"/>
              <a:t>hingu</a:t>
            </a:r>
            <a:r>
              <a:rPr lang="en-IN" sz="1800" i="1" dirty="0" smtClean="0"/>
              <a:t>, </a:t>
            </a:r>
            <a:r>
              <a:rPr lang="en-IN" sz="1800" i="1" dirty="0" err="1" smtClean="0"/>
              <a:t>madhuka</a:t>
            </a:r>
            <a:r>
              <a:rPr lang="en-IN" sz="1800" i="1" dirty="0" smtClean="0"/>
              <a:t>, </a:t>
            </a:r>
            <a:r>
              <a:rPr lang="en-IN" sz="1800" i="1" dirty="0" err="1" smtClean="0"/>
              <a:t>kshara</a:t>
            </a:r>
            <a:r>
              <a:rPr lang="en-IN" sz="1800" dirty="0" smtClean="0"/>
              <a:t> of </a:t>
            </a:r>
            <a:r>
              <a:rPr lang="en-IN" sz="1800" i="1" dirty="0" err="1" smtClean="0"/>
              <a:t>muskaka</a:t>
            </a:r>
            <a:r>
              <a:rPr lang="en-IN" sz="1800" dirty="0" smtClean="0"/>
              <a:t> and </a:t>
            </a:r>
            <a:r>
              <a:rPr lang="en-IN" sz="1800" i="1" dirty="0" err="1" smtClean="0"/>
              <a:t>yavakshara</a:t>
            </a:r>
            <a:r>
              <a:rPr lang="en-IN" sz="1800" i="1" dirty="0" smtClean="0"/>
              <a:t>, </a:t>
            </a:r>
            <a:r>
              <a:rPr lang="en-IN" sz="1800" i="1" dirty="0" err="1" smtClean="0"/>
              <a:t>trikatu</a:t>
            </a:r>
            <a:r>
              <a:rPr lang="en-IN" sz="1800" i="1" dirty="0" smtClean="0"/>
              <a:t>, </a:t>
            </a:r>
            <a:r>
              <a:rPr lang="en-IN" sz="1800" i="1" dirty="0" err="1" smtClean="0"/>
              <a:t>vacha</a:t>
            </a:r>
            <a:r>
              <a:rPr lang="en-IN" sz="1800" i="1" dirty="0" smtClean="0"/>
              <a:t>, </a:t>
            </a:r>
            <a:r>
              <a:rPr lang="en-IN" sz="1800" i="1" dirty="0" err="1" smtClean="0"/>
              <a:t>vidanga</a:t>
            </a:r>
            <a:r>
              <a:rPr lang="en-IN" sz="1800" i="1" dirty="0" smtClean="0"/>
              <a:t>, </a:t>
            </a:r>
            <a:r>
              <a:rPr lang="en-IN" sz="1800" i="1" dirty="0" err="1" smtClean="0"/>
              <a:t>pippalimoola</a:t>
            </a:r>
            <a:r>
              <a:rPr lang="en-IN" sz="1800" i="1" dirty="0" smtClean="0"/>
              <a:t>, </a:t>
            </a:r>
            <a:r>
              <a:rPr lang="en-IN" sz="1800" i="1" dirty="0" err="1" smtClean="0"/>
              <a:t>svarjikakshara</a:t>
            </a:r>
            <a:r>
              <a:rPr lang="en-IN" sz="1800" i="1" dirty="0" smtClean="0"/>
              <a:t>, </a:t>
            </a:r>
            <a:r>
              <a:rPr lang="en-IN" sz="1800" i="1" dirty="0" err="1" smtClean="0"/>
              <a:t>nimba</a:t>
            </a:r>
            <a:r>
              <a:rPr lang="en-IN" sz="1800" i="1" dirty="0" smtClean="0"/>
              <a:t>, </a:t>
            </a:r>
            <a:r>
              <a:rPr lang="en-IN" sz="1800" i="1" dirty="0" err="1" smtClean="0"/>
              <a:t>chitraka</a:t>
            </a:r>
            <a:r>
              <a:rPr lang="en-IN" sz="1800" i="1" dirty="0" smtClean="0"/>
              <a:t>, </a:t>
            </a:r>
            <a:r>
              <a:rPr lang="en-IN" sz="1800" i="1" dirty="0" err="1" smtClean="0"/>
              <a:t>murva</a:t>
            </a:r>
            <a:r>
              <a:rPr lang="en-IN" sz="1800" i="1" dirty="0" smtClean="0"/>
              <a:t>, </a:t>
            </a:r>
            <a:r>
              <a:rPr lang="en-IN" sz="1800" i="1" dirty="0" err="1" smtClean="0"/>
              <a:t>ajamoda</a:t>
            </a:r>
            <a:r>
              <a:rPr lang="en-IN" sz="1800" i="1" dirty="0" smtClean="0"/>
              <a:t>, </a:t>
            </a:r>
            <a:r>
              <a:rPr lang="en-IN" sz="1800" i="1" dirty="0" err="1" smtClean="0"/>
              <a:t>indrayava</a:t>
            </a:r>
            <a:r>
              <a:rPr lang="en-IN" sz="1800" i="1" dirty="0" smtClean="0"/>
              <a:t>, </a:t>
            </a:r>
            <a:r>
              <a:rPr lang="en-IN" sz="1800" i="1" dirty="0" err="1" smtClean="0"/>
              <a:t>guḍuchi</a:t>
            </a:r>
            <a:r>
              <a:rPr lang="en-IN" sz="1800" dirty="0" smtClean="0"/>
              <a:t> and </a:t>
            </a:r>
            <a:r>
              <a:rPr lang="en-IN" sz="1800" i="1" dirty="0" err="1" smtClean="0"/>
              <a:t>devadaru,five</a:t>
            </a:r>
            <a:r>
              <a:rPr lang="en-IN" sz="1800" i="1" dirty="0" smtClean="0"/>
              <a:t> </a:t>
            </a:r>
            <a:r>
              <a:rPr lang="en-IN" sz="1800" i="1" dirty="0" err="1" smtClean="0"/>
              <a:t>lavana,curd,ghee</a:t>
            </a:r>
            <a:r>
              <a:rPr lang="en-IN" sz="1800" i="1" dirty="0" smtClean="0"/>
              <a:t> and </a:t>
            </a:r>
            <a:r>
              <a:rPr lang="en-IN" sz="1800" i="1" dirty="0" err="1" smtClean="0"/>
              <a:t>taila</a:t>
            </a:r>
            <a:r>
              <a:rPr lang="en-IN" sz="1800" i="1" dirty="0" smtClean="0"/>
              <a:t>.</a:t>
            </a:r>
            <a:endParaRPr lang="en-IN" sz="1800" b="1" dirty="0" smtClean="0"/>
          </a:p>
          <a:p>
            <a:pPr>
              <a:buNone/>
            </a:pPr>
            <a:endParaRPr lang="en-IN" dirty="0" smtClean="0"/>
          </a:p>
          <a:p>
            <a:endParaRPr lang="en-IN"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accent6">
                    <a:lumMod val="50000"/>
                  </a:schemeClr>
                </a:solidFill>
                <a:latin typeface="Algerian" pitchFamily="82" charset="0"/>
              </a:rPr>
              <a:t>TREATMENT</a:t>
            </a:r>
            <a:endParaRPr lang="en-IN" sz="3600" dirty="0"/>
          </a:p>
        </p:txBody>
      </p:sp>
      <p:sp>
        <p:nvSpPr>
          <p:cNvPr id="3" name="Text Placeholder 2"/>
          <p:cNvSpPr>
            <a:spLocks noGrp="1"/>
          </p:cNvSpPr>
          <p:nvPr>
            <p:ph type="body" idx="1"/>
          </p:nvPr>
        </p:nvSpPr>
        <p:spPr/>
        <p:txBody>
          <a:bodyPr>
            <a:normAutofit/>
          </a:bodyPr>
          <a:lstStyle/>
          <a:p>
            <a:r>
              <a:rPr lang="en-US" sz="3200" dirty="0" smtClean="0">
                <a:latin typeface="Andalus" pitchFamily="18" charset="-78"/>
                <a:cs typeface="Andalus" pitchFamily="18" charset="-78"/>
              </a:rPr>
              <a:t>Rasa </a:t>
            </a:r>
            <a:r>
              <a:rPr lang="en-US" sz="3200" dirty="0" err="1" smtClean="0">
                <a:latin typeface="Andalus" pitchFamily="18" charset="-78"/>
                <a:cs typeface="Andalus" pitchFamily="18" charset="-78"/>
              </a:rPr>
              <a:t>parpati</a:t>
            </a:r>
            <a:endParaRPr lang="en-IN" sz="3200" dirty="0">
              <a:latin typeface="Andalus" pitchFamily="18" charset="-78"/>
              <a:cs typeface="Andalus" pitchFamily="18" charset="-78"/>
            </a:endParaRPr>
          </a:p>
        </p:txBody>
      </p:sp>
      <p:sp>
        <p:nvSpPr>
          <p:cNvPr id="4" name="Content Placeholder 3"/>
          <p:cNvSpPr>
            <a:spLocks noGrp="1"/>
          </p:cNvSpPr>
          <p:nvPr>
            <p:ph sz="half" idx="2"/>
          </p:nvPr>
        </p:nvSpPr>
        <p:spPr/>
        <p:txBody>
          <a:bodyPr/>
          <a:lstStyle/>
          <a:p>
            <a:r>
              <a:rPr lang="en-US" dirty="0" err="1" smtClean="0">
                <a:latin typeface="Andalus" pitchFamily="18" charset="-78"/>
                <a:cs typeface="Andalus" pitchFamily="18" charset="-78"/>
              </a:rPr>
              <a:t>Parpati</a:t>
            </a:r>
            <a:r>
              <a:rPr lang="en-US" dirty="0" smtClean="0">
                <a:latin typeface="Andalus" pitchFamily="18" charset="-78"/>
                <a:cs typeface="Andalus" pitchFamily="18" charset="-78"/>
              </a:rPr>
              <a:t> </a:t>
            </a:r>
            <a:r>
              <a:rPr lang="en-US" dirty="0" err="1" smtClean="0">
                <a:latin typeface="Andalus" pitchFamily="18" charset="-78"/>
                <a:cs typeface="Andalus" pitchFamily="18" charset="-78"/>
              </a:rPr>
              <a:t>vardhamana</a:t>
            </a:r>
            <a:r>
              <a:rPr lang="en-US" dirty="0" smtClean="0">
                <a:latin typeface="Andalus" pitchFamily="18" charset="-78"/>
                <a:cs typeface="Andalus" pitchFamily="18" charset="-78"/>
              </a:rPr>
              <a:t> yoga</a:t>
            </a:r>
            <a:endParaRPr lang="en-IN" dirty="0">
              <a:latin typeface="Andalus" pitchFamily="18" charset="-78"/>
              <a:cs typeface="Andalus" pitchFamily="18" charset="-78"/>
            </a:endParaRPr>
          </a:p>
        </p:txBody>
      </p:sp>
      <p:sp>
        <p:nvSpPr>
          <p:cNvPr id="5" name="Text Placeholder 4"/>
          <p:cNvSpPr>
            <a:spLocks noGrp="1"/>
          </p:cNvSpPr>
          <p:nvPr>
            <p:ph type="body" sz="quarter" idx="3"/>
          </p:nvPr>
        </p:nvSpPr>
        <p:spPr/>
        <p:txBody>
          <a:bodyPr/>
          <a:lstStyle/>
          <a:p>
            <a:r>
              <a:rPr lang="en-US" dirty="0" smtClean="0">
                <a:latin typeface="Andalus" pitchFamily="18" charset="-78"/>
                <a:cs typeface="Andalus" pitchFamily="18" charset="-78"/>
              </a:rPr>
              <a:t>For 21 days</a:t>
            </a:r>
            <a:endParaRPr lang="en-IN" dirty="0">
              <a:latin typeface="Andalus" pitchFamily="18" charset="-78"/>
              <a:cs typeface="Andalus" pitchFamily="18" charset="-78"/>
            </a:endParaRPr>
          </a:p>
        </p:txBody>
      </p:sp>
      <p:sp>
        <p:nvSpPr>
          <p:cNvPr id="6" name="Content Placeholder 5"/>
          <p:cNvSpPr>
            <a:spLocks noGrp="1"/>
          </p:cNvSpPr>
          <p:nvPr>
            <p:ph sz="quarter" idx="4"/>
          </p:nvPr>
        </p:nvSpPr>
        <p:spPr/>
        <p:txBody>
          <a:bodyPr/>
          <a:lstStyle/>
          <a:p>
            <a:r>
              <a:rPr lang="en-US" dirty="0" smtClean="0">
                <a:latin typeface="Andalus" pitchFamily="18" charset="-78"/>
                <a:cs typeface="Andalus" pitchFamily="18" charset="-78"/>
              </a:rPr>
              <a:t>First day :First dose: 250mg</a:t>
            </a:r>
          </a:p>
          <a:p>
            <a:r>
              <a:rPr lang="en-US" dirty="0" smtClean="0">
                <a:latin typeface="Andalus" pitchFamily="18" charset="-78"/>
                <a:cs typeface="Andalus" pitchFamily="18" charset="-78"/>
              </a:rPr>
              <a:t>Second day : Add 125mg  every day for 10 days </a:t>
            </a:r>
            <a:r>
              <a:rPr lang="en-US" dirty="0" err="1" smtClean="0">
                <a:latin typeface="Andalus" pitchFamily="18" charset="-78"/>
                <a:cs typeface="Andalus" pitchFamily="18" charset="-78"/>
              </a:rPr>
              <a:t>upto</a:t>
            </a:r>
            <a:r>
              <a:rPr lang="en-US" dirty="0" smtClean="0">
                <a:latin typeface="Andalus" pitchFamily="18" charset="-78"/>
                <a:cs typeface="Andalus" pitchFamily="18" charset="-78"/>
              </a:rPr>
              <a:t> 12.5gms</a:t>
            </a:r>
          </a:p>
          <a:p>
            <a:r>
              <a:rPr lang="en-US" dirty="0" smtClean="0">
                <a:latin typeface="Andalus" pitchFamily="18" charset="-78"/>
                <a:cs typeface="Andalus" pitchFamily="18" charset="-78"/>
              </a:rPr>
              <a:t>Decrease the dose 125mg per day for 10 days</a:t>
            </a:r>
            <a:endParaRPr lang="en-IN" dirty="0">
              <a:latin typeface="Andalus" pitchFamily="18" charset="-78"/>
              <a:cs typeface="Andalus" pitchFamily="18" charset="-78"/>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solidFill>
                  <a:srgbClr val="C00000"/>
                </a:solidFill>
                <a:latin typeface="Algerian" pitchFamily="82" charset="0"/>
              </a:rPr>
              <a:t>THANK YOU</a:t>
            </a:r>
            <a:endParaRPr lang="en-IN" b="1" dirty="0">
              <a:solidFill>
                <a:srgbClr val="C00000"/>
              </a:solidFill>
              <a:latin typeface="Algerian" pitchFamily="82" charset="0"/>
            </a:endParaRPr>
          </a:p>
        </p:txBody>
      </p:sp>
      <p:sp>
        <p:nvSpPr>
          <p:cNvPr id="3" name="Subtitle 2"/>
          <p:cNvSpPr>
            <a:spLocks noGrp="1"/>
          </p:cNvSpPr>
          <p:nvPr>
            <p:ph type="subTitle" idx="1"/>
          </p:nvPr>
        </p:nvSpPr>
        <p:spPr/>
        <p:txBody>
          <a:bodyPr/>
          <a:lstStyle/>
          <a:p>
            <a:r>
              <a:rPr lang="en-US" b="1" dirty="0" smtClean="0">
                <a:solidFill>
                  <a:srgbClr val="7030A0"/>
                </a:solidFill>
                <a:latin typeface="Andalus" pitchFamily="18" charset="-78"/>
                <a:cs typeface="Andalus" pitchFamily="18" charset="-78"/>
              </a:rPr>
              <a:t>THE END</a:t>
            </a:r>
            <a:endParaRPr lang="en-IN" b="1" dirty="0">
              <a:solidFill>
                <a:srgbClr val="7030A0"/>
              </a:solidFill>
              <a:latin typeface="Andalus" pitchFamily="18" charset="-78"/>
              <a:cs typeface="Andalus" pitchFamily="18" charset="-78"/>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