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drawingml.diagramData+xml" PartName="/ppt/diagrams/data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ms-office.drawingml.diagramDrawing+xml" PartName="/ppt/diagrams/drawing1.xml"/>
  <Override ContentType="application/vnd.openxmlformats-officedocument.theme+xml" PartName="/ppt/theme/theme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presentationml.presProps+xml" PartName="/ppt/presProps1.xml"/>
  <Override ContentType="application/vnd.openxmlformats-officedocument.drawingml.diagramColors+xml" PartName="/ppt/diagrams/colors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9144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b="0" g="0" r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b="0" g="0" r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b="0" g="0" r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b="0" g="0" r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tableStyles" Target="tableStyles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6BB725-5403-4FD2-92A4-F1231F30EEFA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FC07FC8D-22CB-4B90-B750-F9D35C1480F0}">
      <dgm:prSet phldrT="[Text]"/>
      <dgm:spPr/>
      <dgm:t>
        <a:bodyPr/>
        <a:lstStyle/>
        <a:p>
          <a:r>
            <a:rPr lang="en-GB" dirty="0" smtClean="0"/>
            <a:t>Volunteer sampling</a:t>
          </a:r>
          <a:endParaRPr lang="en-GB" dirty="0"/>
        </a:p>
      </dgm:t>
    </dgm:pt>
    <dgm:pt modelId="{AFBE3901-0DCF-45F3-AD42-870E5FAAE74B}" type="parTrans" cxnId="{37675882-2A2F-4408-BA06-8615CD5674FB}">
      <dgm:prSet/>
      <dgm:spPr/>
      <dgm:t>
        <a:bodyPr/>
        <a:lstStyle/>
        <a:p>
          <a:endParaRPr lang="en-GB"/>
        </a:p>
      </dgm:t>
    </dgm:pt>
    <dgm:pt modelId="{03E8B233-EB68-4675-A245-0C6A1F113CA6}" type="sibTrans" cxnId="{37675882-2A2F-4408-BA06-8615CD5674FB}">
      <dgm:prSet/>
      <dgm:spPr/>
      <dgm:t>
        <a:bodyPr/>
        <a:lstStyle/>
        <a:p>
          <a:endParaRPr lang="en-GB"/>
        </a:p>
      </dgm:t>
    </dgm:pt>
    <dgm:pt modelId="{627D50A5-E032-41CC-A652-67635FE8EF03}">
      <dgm:prSet phldrT="[Text]"/>
      <dgm:spPr/>
      <dgm:t>
        <a:bodyPr/>
        <a:lstStyle/>
        <a:p>
          <a:r>
            <a:rPr lang="en-GB" dirty="0" smtClean="0"/>
            <a:t>Convenience sampling</a:t>
          </a:r>
          <a:endParaRPr lang="en-GB" dirty="0"/>
        </a:p>
      </dgm:t>
    </dgm:pt>
    <dgm:pt modelId="{B52B888C-DB5F-4C79-805E-06EB9A83B093}" type="parTrans" cxnId="{73F39F2C-E0DE-4069-93DB-70D9CE36CDAA}">
      <dgm:prSet/>
      <dgm:spPr/>
      <dgm:t>
        <a:bodyPr/>
        <a:lstStyle/>
        <a:p>
          <a:endParaRPr lang="en-GB"/>
        </a:p>
      </dgm:t>
    </dgm:pt>
    <dgm:pt modelId="{558D3584-CDE7-48D0-AFCA-AA19E64A39F9}" type="sibTrans" cxnId="{73F39F2C-E0DE-4069-93DB-70D9CE36CDAA}">
      <dgm:prSet/>
      <dgm:spPr/>
      <dgm:t>
        <a:bodyPr/>
        <a:lstStyle/>
        <a:p>
          <a:endParaRPr lang="en-GB"/>
        </a:p>
      </dgm:t>
    </dgm:pt>
    <dgm:pt modelId="{C35DC2A7-9557-4F8A-8978-645CB2B48E29}">
      <dgm:prSet phldrT="[Text]"/>
      <dgm:spPr/>
      <dgm:t>
        <a:bodyPr/>
        <a:lstStyle/>
        <a:p>
          <a:r>
            <a:rPr lang="en-GB" dirty="0" err="1" smtClean="0"/>
            <a:t>Quata</a:t>
          </a:r>
          <a:r>
            <a:rPr lang="en-GB" dirty="0" smtClean="0"/>
            <a:t> sampling</a:t>
          </a:r>
          <a:endParaRPr lang="en-GB" dirty="0"/>
        </a:p>
      </dgm:t>
    </dgm:pt>
    <dgm:pt modelId="{8CBDADF2-A1F1-456D-8730-F092362A96A6}" type="parTrans" cxnId="{36CA3BE0-555D-4969-938E-87C4F7E9D27C}">
      <dgm:prSet/>
      <dgm:spPr/>
      <dgm:t>
        <a:bodyPr/>
        <a:lstStyle/>
        <a:p>
          <a:endParaRPr lang="en-GB"/>
        </a:p>
      </dgm:t>
    </dgm:pt>
    <dgm:pt modelId="{141FE4A0-FF94-4F2B-BA71-16FD6EF80570}" type="sibTrans" cxnId="{36CA3BE0-555D-4969-938E-87C4F7E9D27C}">
      <dgm:prSet/>
      <dgm:spPr/>
      <dgm:t>
        <a:bodyPr/>
        <a:lstStyle/>
        <a:p>
          <a:endParaRPr lang="en-GB"/>
        </a:p>
      </dgm:t>
    </dgm:pt>
    <dgm:pt modelId="{CA4F2EE5-A27A-4014-98A6-BED13DC63E1E}">
      <dgm:prSet phldrT="[Text]"/>
      <dgm:spPr/>
      <dgm:t>
        <a:bodyPr/>
        <a:lstStyle/>
        <a:p>
          <a:r>
            <a:rPr lang="en-GB" dirty="0" smtClean="0"/>
            <a:t>Judgement/ area sampling</a:t>
          </a:r>
          <a:endParaRPr lang="en-GB" dirty="0"/>
        </a:p>
      </dgm:t>
    </dgm:pt>
    <dgm:pt modelId="{7EACE4EC-1DC7-4E78-A5D5-F21B92A60639}" type="parTrans" cxnId="{CD32F489-6D18-43A0-9366-3D20F5803095}">
      <dgm:prSet/>
      <dgm:spPr/>
      <dgm:t>
        <a:bodyPr/>
        <a:lstStyle/>
        <a:p>
          <a:endParaRPr lang="en-GB"/>
        </a:p>
      </dgm:t>
    </dgm:pt>
    <dgm:pt modelId="{2877FC5D-460A-4B87-B945-5DD88FEF78D3}" type="sibTrans" cxnId="{CD32F489-6D18-43A0-9366-3D20F5803095}">
      <dgm:prSet/>
      <dgm:spPr/>
      <dgm:t>
        <a:bodyPr/>
        <a:lstStyle/>
        <a:p>
          <a:endParaRPr lang="en-GB"/>
        </a:p>
      </dgm:t>
    </dgm:pt>
    <dgm:pt modelId="{1EA95D25-894A-4BC1-96FD-985930FB3A8E}">
      <dgm:prSet phldrT="[Text]"/>
      <dgm:spPr/>
      <dgm:t>
        <a:bodyPr/>
        <a:lstStyle/>
        <a:p>
          <a:r>
            <a:rPr lang="en-GB" dirty="0" smtClean="0"/>
            <a:t>Snowball sampling</a:t>
          </a:r>
          <a:endParaRPr lang="en-GB" dirty="0"/>
        </a:p>
      </dgm:t>
    </dgm:pt>
    <dgm:pt modelId="{23485898-0C86-447E-8511-3F9DB40EDB90}" type="parTrans" cxnId="{5A082B1B-016B-47CE-ADB3-BF6D6F440D56}">
      <dgm:prSet/>
      <dgm:spPr/>
      <dgm:t>
        <a:bodyPr/>
        <a:lstStyle/>
        <a:p>
          <a:endParaRPr lang="en-GB"/>
        </a:p>
      </dgm:t>
    </dgm:pt>
    <dgm:pt modelId="{0151F150-D996-4F01-9A7F-E2111B9CBFC4}" type="sibTrans" cxnId="{5A082B1B-016B-47CE-ADB3-BF6D6F440D56}">
      <dgm:prSet/>
      <dgm:spPr/>
      <dgm:t>
        <a:bodyPr/>
        <a:lstStyle/>
        <a:p>
          <a:endParaRPr lang="en-GB"/>
        </a:p>
      </dgm:t>
    </dgm:pt>
    <dgm:pt modelId="{973F434E-C109-48DA-A72D-04980619F27D}" type="pres">
      <dgm:prSet presAssocID="{FD6BB725-5403-4FD2-92A4-F1231F30EEF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6216132-394B-444F-83DA-7D4FDB39E660}" type="pres">
      <dgm:prSet presAssocID="{FC07FC8D-22CB-4B90-B750-F9D35C1480F0}" presName="node" presStyleLbl="node1" presStyleIdx="0" presStyleCnt="5" custLinFactNeighborX="-78" custLinFactNeighborY="-18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601900-EDD4-45F7-9182-AB7A1E8AA188}" type="pres">
      <dgm:prSet presAssocID="{03E8B233-EB68-4675-A245-0C6A1F113CA6}" presName="sibTrans" presStyleCnt="0"/>
      <dgm:spPr/>
    </dgm:pt>
    <dgm:pt modelId="{097EA7A1-5760-4D83-9B2C-8AF4D1D96786}" type="pres">
      <dgm:prSet presAssocID="{627D50A5-E032-41CC-A652-67635FE8EF0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51CAFC8-5814-47DC-B8EE-5B497F78BDB8}" type="pres">
      <dgm:prSet presAssocID="{558D3584-CDE7-48D0-AFCA-AA19E64A39F9}" presName="sibTrans" presStyleCnt="0"/>
      <dgm:spPr/>
    </dgm:pt>
    <dgm:pt modelId="{52F70FB3-8EE5-43B3-8BEE-999A38DC83DD}" type="pres">
      <dgm:prSet presAssocID="{C35DC2A7-9557-4F8A-8978-645CB2B48E2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23E521E-6A46-4C2F-8365-4A6CD093B9B8}" type="pres">
      <dgm:prSet presAssocID="{141FE4A0-FF94-4F2B-BA71-16FD6EF80570}" presName="sibTrans" presStyleCnt="0"/>
      <dgm:spPr/>
    </dgm:pt>
    <dgm:pt modelId="{D08CF676-26BE-4F7A-9AF0-BE16342C2DA4}" type="pres">
      <dgm:prSet presAssocID="{CA4F2EE5-A27A-4014-98A6-BED13DC63E1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0E897FD-4866-4929-A2F8-0F2B98DB93CD}" type="pres">
      <dgm:prSet presAssocID="{2877FC5D-460A-4B87-B945-5DD88FEF78D3}" presName="sibTrans" presStyleCnt="0"/>
      <dgm:spPr/>
    </dgm:pt>
    <dgm:pt modelId="{C69EAD5E-BB29-45C4-BE02-A71C6636B482}" type="pres">
      <dgm:prSet presAssocID="{1EA95D25-894A-4BC1-96FD-985930FB3A8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E835532-CB64-46AA-BB82-3EE22DA03DD3}" type="presOf" srcId="{C35DC2A7-9557-4F8A-8978-645CB2B48E29}" destId="{52F70FB3-8EE5-43B3-8BEE-999A38DC83DD}" srcOrd="0" destOrd="0" presId="urn:microsoft.com/office/officeart/2005/8/layout/default"/>
    <dgm:cxn modelId="{36CA3BE0-555D-4969-938E-87C4F7E9D27C}" srcId="{FD6BB725-5403-4FD2-92A4-F1231F30EEFA}" destId="{C35DC2A7-9557-4F8A-8978-645CB2B48E29}" srcOrd="2" destOrd="0" parTransId="{8CBDADF2-A1F1-456D-8730-F092362A96A6}" sibTransId="{141FE4A0-FF94-4F2B-BA71-16FD6EF80570}"/>
    <dgm:cxn modelId="{13F93936-5E4B-4175-8C53-6A0DADCFE7C8}" type="presOf" srcId="{FD6BB725-5403-4FD2-92A4-F1231F30EEFA}" destId="{973F434E-C109-48DA-A72D-04980619F27D}" srcOrd="0" destOrd="0" presId="urn:microsoft.com/office/officeart/2005/8/layout/default"/>
    <dgm:cxn modelId="{A1829A0D-6B47-4948-A8E6-B9EAAC96A060}" type="presOf" srcId="{1EA95D25-894A-4BC1-96FD-985930FB3A8E}" destId="{C69EAD5E-BB29-45C4-BE02-A71C6636B482}" srcOrd="0" destOrd="0" presId="urn:microsoft.com/office/officeart/2005/8/layout/default"/>
    <dgm:cxn modelId="{FC279743-AF43-4E27-AB0A-1006F496EDF8}" type="presOf" srcId="{CA4F2EE5-A27A-4014-98A6-BED13DC63E1E}" destId="{D08CF676-26BE-4F7A-9AF0-BE16342C2DA4}" srcOrd="0" destOrd="0" presId="urn:microsoft.com/office/officeart/2005/8/layout/default"/>
    <dgm:cxn modelId="{37675882-2A2F-4408-BA06-8615CD5674FB}" srcId="{FD6BB725-5403-4FD2-92A4-F1231F30EEFA}" destId="{FC07FC8D-22CB-4B90-B750-F9D35C1480F0}" srcOrd="0" destOrd="0" parTransId="{AFBE3901-0DCF-45F3-AD42-870E5FAAE74B}" sibTransId="{03E8B233-EB68-4675-A245-0C6A1F113CA6}"/>
    <dgm:cxn modelId="{CD32F489-6D18-43A0-9366-3D20F5803095}" srcId="{FD6BB725-5403-4FD2-92A4-F1231F30EEFA}" destId="{CA4F2EE5-A27A-4014-98A6-BED13DC63E1E}" srcOrd="3" destOrd="0" parTransId="{7EACE4EC-1DC7-4E78-A5D5-F21B92A60639}" sibTransId="{2877FC5D-460A-4B87-B945-5DD88FEF78D3}"/>
    <dgm:cxn modelId="{5A082B1B-016B-47CE-ADB3-BF6D6F440D56}" srcId="{FD6BB725-5403-4FD2-92A4-F1231F30EEFA}" destId="{1EA95D25-894A-4BC1-96FD-985930FB3A8E}" srcOrd="4" destOrd="0" parTransId="{23485898-0C86-447E-8511-3F9DB40EDB90}" sibTransId="{0151F150-D996-4F01-9A7F-E2111B9CBFC4}"/>
    <dgm:cxn modelId="{2052B111-DAB0-4832-9BD9-80BC45AEFB97}" type="presOf" srcId="{627D50A5-E032-41CC-A652-67635FE8EF03}" destId="{097EA7A1-5760-4D83-9B2C-8AF4D1D96786}" srcOrd="0" destOrd="0" presId="urn:microsoft.com/office/officeart/2005/8/layout/default"/>
    <dgm:cxn modelId="{73F39F2C-E0DE-4069-93DB-70D9CE36CDAA}" srcId="{FD6BB725-5403-4FD2-92A4-F1231F30EEFA}" destId="{627D50A5-E032-41CC-A652-67635FE8EF03}" srcOrd="1" destOrd="0" parTransId="{B52B888C-DB5F-4C79-805E-06EB9A83B093}" sibTransId="{558D3584-CDE7-48D0-AFCA-AA19E64A39F9}"/>
    <dgm:cxn modelId="{87612750-40C5-45BF-87B2-182EF23BCAE7}" type="presOf" srcId="{FC07FC8D-22CB-4B90-B750-F9D35C1480F0}" destId="{36216132-394B-444F-83DA-7D4FDB39E660}" srcOrd="0" destOrd="0" presId="urn:microsoft.com/office/officeart/2005/8/layout/default"/>
    <dgm:cxn modelId="{A6E5553A-3F87-4FEE-BFE2-E709B52CD6F5}" type="presParOf" srcId="{973F434E-C109-48DA-A72D-04980619F27D}" destId="{36216132-394B-444F-83DA-7D4FDB39E660}" srcOrd="0" destOrd="0" presId="urn:microsoft.com/office/officeart/2005/8/layout/default"/>
    <dgm:cxn modelId="{CB88DA5F-4649-4604-BB5F-A93446C44D9E}" type="presParOf" srcId="{973F434E-C109-48DA-A72D-04980619F27D}" destId="{1F601900-EDD4-45F7-9182-AB7A1E8AA188}" srcOrd="1" destOrd="0" presId="urn:microsoft.com/office/officeart/2005/8/layout/default"/>
    <dgm:cxn modelId="{3BCF92E4-631D-4B68-83F8-8B2339BDAD56}" type="presParOf" srcId="{973F434E-C109-48DA-A72D-04980619F27D}" destId="{097EA7A1-5760-4D83-9B2C-8AF4D1D96786}" srcOrd="2" destOrd="0" presId="urn:microsoft.com/office/officeart/2005/8/layout/default"/>
    <dgm:cxn modelId="{16891915-F33B-4FAB-B508-BA8FA1400836}" type="presParOf" srcId="{973F434E-C109-48DA-A72D-04980619F27D}" destId="{251CAFC8-5814-47DC-B8EE-5B497F78BDB8}" srcOrd="3" destOrd="0" presId="urn:microsoft.com/office/officeart/2005/8/layout/default"/>
    <dgm:cxn modelId="{4C182FE8-FD58-40AA-9F73-EFDB10952C4D}" type="presParOf" srcId="{973F434E-C109-48DA-A72D-04980619F27D}" destId="{52F70FB3-8EE5-43B3-8BEE-999A38DC83DD}" srcOrd="4" destOrd="0" presId="urn:microsoft.com/office/officeart/2005/8/layout/default"/>
    <dgm:cxn modelId="{C55EEAAF-B995-4026-B432-6DB71B9F9E68}" type="presParOf" srcId="{973F434E-C109-48DA-A72D-04980619F27D}" destId="{123E521E-6A46-4C2F-8365-4A6CD093B9B8}" srcOrd="5" destOrd="0" presId="urn:microsoft.com/office/officeart/2005/8/layout/default"/>
    <dgm:cxn modelId="{6D84B164-9642-4355-964E-B7EC2023DCBA}" type="presParOf" srcId="{973F434E-C109-48DA-A72D-04980619F27D}" destId="{D08CF676-26BE-4F7A-9AF0-BE16342C2DA4}" srcOrd="6" destOrd="0" presId="urn:microsoft.com/office/officeart/2005/8/layout/default"/>
    <dgm:cxn modelId="{22A3F30F-CB30-4DC8-A91D-36337AD25F97}" type="presParOf" srcId="{973F434E-C109-48DA-A72D-04980619F27D}" destId="{60E897FD-4866-4929-A2F8-0F2B98DB93CD}" srcOrd="7" destOrd="0" presId="urn:microsoft.com/office/officeart/2005/8/layout/default"/>
    <dgm:cxn modelId="{DD20C28F-CD6F-4602-8949-04DE21B2DCAB}" type="presParOf" srcId="{973F434E-C109-48DA-A72D-04980619F27D}" destId="{C69EAD5E-BB29-45C4-BE02-A71C6636B48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216132-394B-444F-83DA-7D4FDB39E660}">
      <dsp:nvSpPr>
        <dsp:cNvPr id="0" name=""/>
        <dsp:cNvSpPr/>
      </dsp:nvSpPr>
      <dsp:spPr>
        <a:xfrm>
          <a:off x="13498" y="0"/>
          <a:ext cx="1908869" cy="114532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Volunteer sampling</a:t>
          </a:r>
          <a:endParaRPr lang="en-GB" sz="2400" kern="1200" dirty="0"/>
        </a:p>
      </dsp:txBody>
      <dsp:txXfrm>
        <a:off x="13498" y="0"/>
        <a:ext cx="1908869" cy="1145321"/>
      </dsp:txXfrm>
    </dsp:sp>
    <dsp:sp modelId="{097EA7A1-5760-4D83-9B2C-8AF4D1D96786}">
      <dsp:nvSpPr>
        <dsp:cNvPr id="0" name=""/>
        <dsp:cNvSpPr/>
      </dsp:nvSpPr>
      <dsp:spPr>
        <a:xfrm>
          <a:off x="2114743" y="1686"/>
          <a:ext cx="1908869" cy="1145321"/>
        </a:xfrm>
        <a:prstGeom prst="rect">
          <a:avLst/>
        </a:prstGeom>
        <a:solidFill>
          <a:schemeClr val="accent2">
            <a:hueOff val="1932342"/>
            <a:satOff val="-20663"/>
            <a:lumOff val="5392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Convenience sampling</a:t>
          </a:r>
          <a:endParaRPr lang="en-GB" sz="2400" kern="1200" dirty="0"/>
        </a:p>
      </dsp:txBody>
      <dsp:txXfrm>
        <a:off x="2114743" y="1686"/>
        <a:ext cx="1908869" cy="1145321"/>
      </dsp:txXfrm>
    </dsp:sp>
    <dsp:sp modelId="{52F70FB3-8EE5-43B3-8BEE-999A38DC83DD}">
      <dsp:nvSpPr>
        <dsp:cNvPr id="0" name=""/>
        <dsp:cNvSpPr/>
      </dsp:nvSpPr>
      <dsp:spPr>
        <a:xfrm>
          <a:off x="14986" y="1337895"/>
          <a:ext cx="1908869" cy="1145321"/>
        </a:xfrm>
        <a:prstGeom prst="rect">
          <a:avLst/>
        </a:prstGeom>
        <a:solidFill>
          <a:schemeClr val="accent2">
            <a:hueOff val="3864684"/>
            <a:satOff val="-41326"/>
            <a:lumOff val="10784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err="1" smtClean="0"/>
            <a:t>Quata</a:t>
          </a:r>
          <a:r>
            <a:rPr lang="en-GB" sz="2400" kern="1200" dirty="0" smtClean="0"/>
            <a:t> sampling</a:t>
          </a:r>
          <a:endParaRPr lang="en-GB" sz="2400" kern="1200" dirty="0"/>
        </a:p>
      </dsp:txBody>
      <dsp:txXfrm>
        <a:off x="14986" y="1337895"/>
        <a:ext cx="1908869" cy="1145321"/>
      </dsp:txXfrm>
    </dsp:sp>
    <dsp:sp modelId="{D08CF676-26BE-4F7A-9AF0-BE16342C2DA4}">
      <dsp:nvSpPr>
        <dsp:cNvPr id="0" name=""/>
        <dsp:cNvSpPr/>
      </dsp:nvSpPr>
      <dsp:spPr>
        <a:xfrm>
          <a:off x="2114743" y="1337895"/>
          <a:ext cx="1908869" cy="1145321"/>
        </a:xfrm>
        <a:prstGeom prst="rect">
          <a:avLst/>
        </a:prstGeom>
        <a:solidFill>
          <a:schemeClr val="accent2">
            <a:hueOff val="5797025"/>
            <a:satOff val="-61990"/>
            <a:lumOff val="16177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Judgement/ area sampling</a:t>
          </a:r>
          <a:endParaRPr lang="en-GB" sz="2400" kern="1200" dirty="0"/>
        </a:p>
      </dsp:txBody>
      <dsp:txXfrm>
        <a:off x="2114743" y="1337895"/>
        <a:ext cx="1908869" cy="1145321"/>
      </dsp:txXfrm>
    </dsp:sp>
    <dsp:sp modelId="{C69EAD5E-BB29-45C4-BE02-A71C6636B482}">
      <dsp:nvSpPr>
        <dsp:cNvPr id="0" name=""/>
        <dsp:cNvSpPr/>
      </dsp:nvSpPr>
      <dsp:spPr>
        <a:xfrm>
          <a:off x="1064865" y="2674103"/>
          <a:ext cx="1908869" cy="1145321"/>
        </a:xfrm>
        <a:prstGeom prst="rect">
          <a:avLst/>
        </a:prstGeom>
        <a:solidFill>
          <a:schemeClr val="accent2">
            <a:hueOff val="7729367"/>
            <a:satOff val="-82653"/>
            <a:lumOff val="21569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Snowball sampling</a:t>
          </a:r>
          <a:endParaRPr lang="en-GB" sz="2400" kern="1200" dirty="0"/>
        </a:p>
      </dsp:txBody>
      <dsp:txXfrm>
        <a:off x="1064865" y="2674103"/>
        <a:ext cx="1908869" cy="11453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E718B-C536-4373-91EC-20130C7284F2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AE07748-1B8B-4261-8694-4A68C8B2148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E718B-C536-4373-91EC-20130C7284F2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AE07748-1B8B-4261-8694-4A68C8B2148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E718B-C536-4373-91EC-20130C7284F2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AE07748-1B8B-4261-8694-4A68C8B21487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41E718B-C536-4373-91EC-20130C7284F2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07748-1B8B-4261-8694-4A68C8B2148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E718B-C536-4373-91EC-20130C7284F2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AE07748-1B8B-4261-8694-4A68C8B21487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E718B-C536-4373-91EC-20130C7284F2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AE07748-1B8B-4261-8694-4A68C8B2148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E718B-C536-4373-91EC-20130C7284F2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AE07748-1B8B-4261-8694-4A68C8B2148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AE07748-1B8B-4261-8694-4A68C8B21487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E718B-C536-4373-91EC-20130C7284F2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AE07748-1B8B-4261-8694-4A68C8B21487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41E718B-C536-4373-91EC-20130C7284F2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E718B-C536-4373-91EC-20130C7284F2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07748-1B8B-4261-8694-4A68C8B21487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AE07748-1B8B-4261-8694-4A68C8B21487}" type="slidenum">
              <a:rPr lang="en-GB" smtClean="0"/>
              <a:t>‹#›</a:t>
            </a:fld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E718B-C536-4373-91EC-20130C7284F2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41E718B-C536-4373-91EC-20130C7284F2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AE07748-1B8B-4261-8694-4A68C8B21487}" type="slidenum">
              <a:rPr lang="en-GB" smtClean="0"/>
              <a:t>‹#›</a:t>
            </a:fld>
            <a:endParaRPr lang="en-GB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050" b="0" dirty="0" smtClean="0">
                <a:solidFill>
                  <a:srgbClr val="002060"/>
                </a:solidFill>
                <a:latin typeface="Algerian" pitchFamily="82" charset="0"/>
              </a:rPr>
              <a:t>BIO STATISTICS RESEARCH AND PRINCIPLES</a:t>
            </a:r>
            <a:endParaRPr lang="en-GB" sz="1050" b="0" dirty="0">
              <a:solidFill>
                <a:srgbClr val="002060"/>
              </a:solidFill>
              <a:latin typeface="Algerian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lvl="0"/>
            <a:endParaRPr lang="en-GB" sz="3200" dirty="0">
              <a:solidFill>
                <a:prstClr val="black"/>
              </a:solidFill>
              <a:latin typeface="Bodoni MT Poster Compressed" pitchFamily="18" charset="0"/>
            </a:endParaRPr>
          </a:p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>
              <a:latin typeface="Bodoni MT Poster Compressed" pitchFamily="18" charset="0"/>
            </a:endParaRPr>
          </a:p>
          <a:p>
            <a:pPr marL="0" indent="0">
              <a:buNone/>
            </a:pPr>
            <a:endParaRPr lang="en-GB" dirty="0">
              <a:latin typeface="Bodoni MT Poster Compressed" pitchFamily="18" charset="0"/>
            </a:endParaRPr>
          </a:p>
          <a:p>
            <a:pPr marL="0" indent="0">
              <a:buNone/>
            </a:pPr>
            <a:endParaRPr lang="en-GB" dirty="0" smtClean="0">
              <a:latin typeface="Bodoni MT Poster Compressed" pitchFamily="18" charset="0"/>
            </a:endParaRPr>
          </a:p>
          <a:p>
            <a:pPr marL="0" indent="0">
              <a:buNone/>
            </a:pPr>
            <a:endParaRPr lang="en-GB" dirty="0">
              <a:latin typeface="Bodoni MT Poster Compressed" pitchFamily="18" charset="0"/>
            </a:endParaRPr>
          </a:p>
          <a:p>
            <a:pPr marL="0" indent="0">
              <a:buNone/>
            </a:pPr>
            <a:r>
              <a:rPr lang="en-GB" sz="2800" smtClean="0">
                <a:solidFill>
                  <a:srgbClr val="C00000"/>
                </a:solidFill>
                <a:latin typeface="Bodoni MT Poster Compressed" pitchFamily="18" charset="0"/>
              </a:rPr>
              <a:t>        PRINCIPLES </a:t>
            </a:r>
            <a:r>
              <a:rPr lang="en-GB" sz="2800" dirty="0" smtClean="0">
                <a:solidFill>
                  <a:srgbClr val="C00000"/>
                </a:solidFill>
                <a:latin typeface="Bodoni MT Poster Compressed" pitchFamily="18" charset="0"/>
              </a:rPr>
              <a:t>OF RESEARCH AS INITIATIVE IN AYURVEDA</a:t>
            </a:r>
          </a:p>
          <a:p>
            <a:endParaRPr lang="en-GB" dirty="0" smtClean="0">
              <a:latin typeface="Bodoni MT Poster Compressed" pitchFamily="18" charset="0"/>
            </a:endParaRPr>
          </a:p>
          <a:p>
            <a:pPr marL="0" indent="0">
              <a:buNone/>
            </a:pPr>
            <a:r>
              <a:rPr lang="en-GB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		BY</a:t>
            </a:r>
          </a:p>
          <a:p>
            <a:pPr marL="0" indent="0">
              <a:buNone/>
            </a:pPr>
            <a:r>
              <a:rPr lang="en-GB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	</a:t>
            </a:r>
            <a:r>
              <a:rPr lang="en-GB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         PROF(DR</a:t>
            </a:r>
            <a:r>
              <a:rPr lang="en-GB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). DIPAK SWAIN </a:t>
            </a:r>
            <a:endParaRPr lang="en-GB" sz="1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fornian FB" pitchFamily="18" charset="0"/>
            </a:endParaRPr>
          </a:p>
          <a:p>
            <a:pPr marL="0" indent="0">
              <a:buNone/>
            </a:pPr>
            <a:r>
              <a:rPr lang="en-GB" sz="1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	</a:t>
            </a:r>
            <a:r>
              <a:rPr lang="en-GB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		</a:t>
            </a:r>
            <a:r>
              <a:rPr lang="en-GB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M.D</a:t>
            </a:r>
            <a:r>
              <a:rPr lang="en-GB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,(AY).</a:t>
            </a:r>
            <a:r>
              <a:rPr lang="en-GB" sz="1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Ph.D</a:t>
            </a:r>
            <a:endParaRPr lang="en-GB" sz="1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fornian FB" pitchFamily="18" charset="0"/>
            </a:endParaRPr>
          </a:p>
          <a:p>
            <a:pPr marL="0" indent="0">
              <a:buNone/>
            </a:pPr>
            <a:r>
              <a:rPr lang="en-GB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 </a:t>
            </a:r>
            <a:r>
              <a:rPr lang="en-GB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             FORMER </a:t>
            </a:r>
            <a:r>
              <a:rPr lang="en-GB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PROFESSOR IN KAYACHIKITSA, </a:t>
            </a:r>
            <a:r>
              <a:rPr lang="en-GB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G.A.M</a:t>
            </a:r>
            <a:r>
              <a:rPr lang="en-GB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. PURI.</a:t>
            </a:r>
          </a:p>
          <a:p>
            <a:pPr marL="0" indent="0">
              <a:buNone/>
            </a:pPr>
            <a:r>
              <a:rPr lang="en-GB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	FORMER PRINCIPAL AYURVEDA INSTITUTE 		</a:t>
            </a:r>
            <a:r>
              <a:rPr lang="en-GB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   BEHEAICH</a:t>
            </a:r>
            <a:r>
              <a:rPr lang="en-GB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, UP</a:t>
            </a:r>
          </a:p>
          <a:p>
            <a:endParaRPr lang="en-GB" dirty="0" smtClean="0">
              <a:latin typeface="Bodoni MT Poster Compressed" pitchFamily="18" charset="0"/>
            </a:endParaRPr>
          </a:p>
          <a:p>
            <a:endParaRPr lang="en-GB" dirty="0">
              <a:latin typeface="Bodoni MT Poster Compresse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2" y="2204864"/>
            <a:ext cx="3028950" cy="1514475"/>
          </a:xfrm>
          <a:prstGeom prst="rect">
            <a:avLst/>
          </a:prstGeom>
          <a:solidFill>
            <a:srgbClr val="4A3A86"/>
          </a:solidFill>
          <a:ln>
            <a:solidFill>
              <a:srgbClr val="0070C0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10029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1200" dirty="0" smtClean="0">
                <a:latin typeface="Algerian" pitchFamily="82" charset="0"/>
              </a:rPr>
              <a:t>BIO STATISTICS RESEARCH AND PRINCIPLES</a:t>
            </a:r>
            <a:endParaRPr lang="en-GB" sz="1200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solidFill>
                  <a:srgbClr val="7030A0"/>
                </a:solidFill>
                <a:latin typeface="Microsoft YaHei Light" pitchFamily="34" charset="-122"/>
                <a:ea typeface="Microsoft YaHei Light" pitchFamily="34" charset="-122"/>
              </a:rPr>
              <a:t>STATISTICS </a:t>
            </a:r>
          </a:p>
          <a:p>
            <a:r>
              <a:rPr lang="en-GB" sz="2400" dirty="0">
                <a:latin typeface="Microsoft YaHei Light" pitchFamily="34" charset="-122"/>
                <a:ea typeface="Microsoft YaHei Light" pitchFamily="34" charset="-122"/>
              </a:rPr>
              <a:t>G</a:t>
            </a:r>
            <a:r>
              <a:rPr lang="en-GB" sz="2400" dirty="0" smtClean="0">
                <a:latin typeface="Microsoft YaHei Light" pitchFamily="34" charset="-122"/>
                <a:ea typeface="Microsoft YaHei Light" pitchFamily="34" charset="-122"/>
              </a:rPr>
              <a:t>reek word ‘STATUS’ meaning ‘STATE’ or ‘POSITION’</a:t>
            </a:r>
          </a:p>
          <a:p>
            <a:pPr marL="0" indent="0">
              <a:buNone/>
            </a:pPr>
            <a:endParaRPr lang="en-GB" sz="2400" dirty="0" smtClean="0">
              <a:latin typeface="Microsoft YaHei Light" pitchFamily="34" charset="-122"/>
              <a:ea typeface="Microsoft YaHei Light" pitchFamily="34" charset="-122"/>
            </a:endParaRPr>
          </a:p>
          <a:p>
            <a:r>
              <a:rPr lang="en-GB" sz="2400" dirty="0" smtClean="0">
                <a:latin typeface="Microsoft YaHei Light" pitchFamily="34" charset="-122"/>
                <a:ea typeface="Microsoft YaHei Light" pitchFamily="34" charset="-122"/>
              </a:rPr>
              <a:t>Science dealing with the methods of data collection, their compilation, tabulation and analysis  to provide meaningful and valid interpretations.</a:t>
            </a:r>
          </a:p>
          <a:p>
            <a:endParaRPr lang="en-GB" sz="2400" dirty="0" smtClean="0">
              <a:latin typeface="Microsoft YaHei Light" pitchFamily="34" charset="-122"/>
              <a:ea typeface="Microsoft YaHei Light" pitchFamily="34" charset="-122"/>
            </a:endParaRPr>
          </a:p>
          <a:p>
            <a:r>
              <a:rPr lang="en-GB" sz="2400" dirty="0" smtClean="0">
                <a:latin typeface="Microsoft YaHei Light" pitchFamily="34" charset="-122"/>
                <a:ea typeface="Microsoft YaHei Light" pitchFamily="34" charset="-122"/>
              </a:rPr>
              <a:t>Biostatics : medical statistics, health statistics, and vital statistics.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07797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Methods of </a:t>
            </a:r>
            <a:r>
              <a:rPr lang="en-GB" sz="3600" dirty="0" err="1" smtClean="0"/>
              <a:t>statitics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dirty="0" smtClean="0"/>
          </a:p>
          <a:p>
            <a:r>
              <a:rPr lang="en-GB" b="1" dirty="0" smtClean="0">
                <a:solidFill>
                  <a:srgbClr val="7030A0"/>
                </a:solidFill>
              </a:rPr>
              <a:t>Design methods </a:t>
            </a:r>
            <a:r>
              <a:rPr lang="en-GB" dirty="0" smtClean="0"/>
              <a:t>;</a:t>
            </a:r>
          </a:p>
          <a:p>
            <a:r>
              <a:rPr lang="en-GB" dirty="0" smtClean="0"/>
              <a:t>study design, sampling, and sample size ,data collection methods</a:t>
            </a:r>
          </a:p>
          <a:p>
            <a:r>
              <a:rPr lang="en-GB" b="1" dirty="0" smtClean="0">
                <a:solidFill>
                  <a:srgbClr val="7030A0"/>
                </a:solidFill>
              </a:rPr>
              <a:t>Analysis methods</a:t>
            </a:r>
          </a:p>
          <a:p>
            <a:pPr marL="0" indent="0">
              <a:buNone/>
            </a:pPr>
            <a:r>
              <a:rPr lang="en-GB" dirty="0" smtClean="0"/>
              <a:t>	Descriptive methods</a:t>
            </a:r>
          </a:p>
          <a:p>
            <a:pPr marL="0" indent="0">
              <a:buNone/>
            </a:pPr>
            <a:r>
              <a:rPr lang="en-GB" dirty="0" smtClean="0"/>
              <a:t>		Summarization of data as tables/diagrams. 		averages, deviation and correlations</a:t>
            </a:r>
          </a:p>
          <a:p>
            <a:pPr marL="0" indent="0">
              <a:buNone/>
            </a:pPr>
            <a:r>
              <a:rPr lang="en-GB" dirty="0" smtClean="0"/>
              <a:t>	Inferential methods</a:t>
            </a:r>
          </a:p>
          <a:p>
            <a:pPr marL="0" indent="0">
              <a:buNone/>
            </a:pPr>
            <a:r>
              <a:rPr lang="en-GB" dirty="0" smtClean="0"/>
              <a:t>		Generalization of results obtained from the 		samples.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70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sz="2400" b="1" dirty="0">
                <a:solidFill>
                  <a:srgbClr val="C00000"/>
                </a:solidFill>
                <a:latin typeface="Microsoft YaHei Light" pitchFamily="34" charset="-122"/>
                <a:ea typeface="Microsoft YaHei Light" pitchFamily="34" charset="-122"/>
              </a:rPr>
              <a:t>DATA CHARACTERISTICS</a:t>
            </a:r>
            <a:endParaRPr lang="en-GB" b="1" dirty="0">
              <a:solidFill>
                <a:srgbClr val="C00000"/>
              </a:solidFill>
              <a:latin typeface="Microsoft YaHei Light" pitchFamily="34" charset="-122"/>
              <a:ea typeface="Microsoft YaHei Light" pitchFamily="34" charset="-122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92022247"/>
              </p:ext>
            </p:extLst>
          </p:nvPr>
        </p:nvGraphicFramePr>
        <p:xfrm>
          <a:off x="301625" y="1527175"/>
          <a:ext cx="8504238" cy="3937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52119"/>
                <a:gridCol w="4252119"/>
              </a:tblGrid>
              <a:tr h="370840"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 marL="94492" marR="94492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Constant</a:t>
                      </a:r>
                    </a:p>
                    <a:p>
                      <a:r>
                        <a:rPr lang="en-GB" dirty="0" smtClean="0"/>
                        <a:t>(Value does not change)</a:t>
                      </a:r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Variable</a:t>
                      </a:r>
                    </a:p>
                    <a:p>
                      <a:r>
                        <a:rPr lang="en-GB" dirty="0" smtClean="0"/>
                        <a:t>(Value can change)</a:t>
                      </a:r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Qualitative</a:t>
                      </a:r>
                    </a:p>
                    <a:p>
                      <a:r>
                        <a:rPr lang="en-GB" dirty="0" smtClean="0"/>
                        <a:t>(Nominal/ordinal)</a:t>
                      </a:r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Quantitative</a:t>
                      </a:r>
                    </a:p>
                    <a:p>
                      <a:r>
                        <a:rPr lang="en-GB" dirty="0" smtClean="0"/>
                        <a:t>(Discrete/continuous)</a:t>
                      </a:r>
                    </a:p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 marL="94492" marR="9449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392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SAMPLING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small portion of population which truly represents the population with respect to study characteristics of the population is known as sample.</a:t>
            </a:r>
          </a:p>
          <a:p>
            <a:r>
              <a:rPr lang="en-GB" dirty="0" smtClean="0"/>
              <a:t>Sample size: size of the sub group of the population that is finally covered under a study, irrespective of the target size of the sample.</a:t>
            </a:r>
          </a:p>
          <a:p>
            <a:r>
              <a:rPr lang="en-GB" dirty="0" smtClean="0"/>
              <a:t>Probability sampling methods</a:t>
            </a:r>
          </a:p>
          <a:p>
            <a:r>
              <a:rPr lang="en-GB" dirty="0" smtClean="0"/>
              <a:t>Non probability sampling methods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273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Probability sampling 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Simple random sampling</a:t>
            </a:r>
          </a:p>
          <a:p>
            <a:r>
              <a:rPr lang="en-GB" dirty="0" smtClean="0"/>
              <a:t>Systemic random sampling</a:t>
            </a:r>
          </a:p>
          <a:p>
            <a:r>
              <a:rPr lang="en-GB" dirty="0" smtClean="0"/>
              <a:t>Stratified random sampling</a:t>
            </a:r>
          </a:p>
          <a:p>
            <a:r>
              <a:rPr lang="en-GB" dirty="0" smtClean="0"/>
              <a:t>Cluster </a:t>
            </a:r>
            <a:r>
              <a:rPr lang="en-GB" dirty="0"/>
              <a:t>sampling </a:t>
            </a:r>
            <a:endParaRPr lang="en-GB" dirty="0" smtClean="0"/>
          </a:p>
          <a:p>
            <a:r>
              <a:rPr lang="en-GB" dirty="0" smtClean="0"/>
              <a:t>PPS sampling</a:t>
            </a:r>
          </a:p>
          <a:p>
            <a:r>
              <a:rPr lang="en-GB" dirty="0" smtClean="0"/>
              <a:t>Multistage sampling</a:t>
            </a:r>
          </a:p>
          <a:p>
            <a:r>
              <a:rPr lang="en-GB" dirty="0" smtClean="0"/>
              <a:t>Multiphase sampling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51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Probability sampling </a:t>
            </a:r>
            <a:r>
              <a:rPr lang="en-GB" dirty="0" smtClean="0"/>
              <a:t>methods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Non probability sampling methods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Simple random sampling</a:t>
            </a:r>
          </a:p>
          <a:p>
            <a:r>
              <a:rPr lang="en-GB" dirty="0"/>
              <a:t>Systemic random sampling</a:t>
            </a:r>
          </a:p>
          <a:p>
            <a:r>
              <a:rPr lang="en-GB" dirty="0"/>
              <a:t>Stratified random sampling</a:t>
            </a:r>
          </a:p>
          <a:p>
            <a:r>
              <a:rPr lang="en-GB" dirty="0"/>
              <a:t>Cluster sampling </a:t>
            </a:r>
          </a:p>
          <a:p>
            <a:r>
              <a:rPr lang="en-GB" dirty="0"/>
              <a:t>PPS sampling</a:t>
            </a:r>
          </a:p>
          <a:p>
            <a:r>
              <a:rPr lang="en-GB" dirty="0"/>
              <a:t>Multistage sampling</a:t>
            </a:r>
          </a:p>
          <a:p>
            <a:r>
              <a:rPr lang="en-GB" dirty="0"/>
              <a:t>Multiphase sampling</a:t>
            </a:r>
          </a:p>
          <a:p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229632346"/>
              </p:ext>
            </p:extLst>
          </p:nvPr>
        </p:nvGraphicFramePr>
        <p:xfrm>
          <a:off x="4800600" y="2471738"/>
          <a:ext cx="4038600" cy="3821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Different types of sampling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48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Descriptive statistical 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Measurement of central tendency</a:t>
            </a:r>
          </a:p>
          <a:p>
            <a:r>
              <a:rPr lang="en-GB" dirty="0" smtClean="0"/>
              <a:t>Tabulation of data</a:t>
            </a:r>
          </a:p>
          <a:p>
            <a:r>
              <a:rPr lang="en-GB" dirty="0" smtClean="0"/>
              <a:t>Presentation of data by diagrams</a:t>
            </a:r>
          </a:p>
          <a:p>
            <a:pPr marL="0" indent="0">
              <a:buNone/>
            </a:pPr>
            <a:r>
              <a:rPr lang="en-GB" dirty="0" smtClean="0"/>
              <a:t>		Pie chart</a:t>
            </a:r>
          </a:p>
          <a:p>
            <a:pPr marL="0" indent="0">
              <a:buNone/>
            </a:pPr>
            <a:r>
              <a:rPr lang="en-GB" dirty="0" smtClean="0"/>
              <a:t>		Bar diagram</a:t>
            </a:r>
          </a:p>
          <a:p>
            <a:pPr marL="0" indent="0">
              <a:buNone/>
            </a:pPr>
            <a:r>
              <a:rPr lang="en-GB" dirty="0" smtClean="0"/>
              <a:t>		Adjacent bar diagram</a:t>
            </a:r>
          </a:p>
          <a:p>
            <a:pPr marL="0" indent="0">
              <a:buNone/>
            </a:pPr>
            <a:r>
              <a:rPr lang="en-GB" dirty="0" smtClean="0"/>
              <a:t>		Component bar diagram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Histogram</a:t>
            </a:r>
          </a:p>
          <a:p>
            <a:pPr marL="0" indent="0">
              <a:buNone/>
            </a:pPr>
            <a:r>
              <a:rPr lang="en-GB" dirty="0" smtClean="0"/>
              <a:t>		Frequency polygon</a:t>
            </a:r>
          </a:p>
          <a:p>
            <a:pPr marL="0" indent="0">
              <a:buNone/>
            </a:pPr>
            <a:r>
              <a:rPr lang="en-GB" dirty="0" smtClean="0"/>
              <a:t>		Line graphs or line diagrams</a:t>
            </a:r>
          </a:p>
          <a:p>
            <a:pPr marL="0" indent="0">
              <a:buNone/>
            </a:pPr>
            <a:r>
              <a:rPr lang="en-GB" dirty="0" smtClean="0"/>
              <a:t>		Stem and leaf plot</a:t>
            </a:r>
          </a:p>
          <a:p>
            <a:pPr marL="0" indent="0">
              <a:buNone/>
            </a:pPr>
            <a:r>
              <a:rPr lang="en-GB" dirty="0" smtClean="0"/>
              <a:t>		</a:t>
            </a:r>
            <a:r>
              <a:rPr lang="en-GB" dirty="0" err="1" smtClean="0"/>
              <a:t>Ogive</a:t>
            </a:r>
            <a:r>
              <a:rPr lang="en-GB" dirty="0" smtClean="0"/>
              <a:t> curves and cumulative frequency polygons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914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Descriptive methods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GB" dirty="0" smtClean="0"/>
              <a:t>Inference methods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Describing and summarizing the collected data.</a:t>
            </a:r>
          </a:p>
          <a:p>
            <a:r>
              <a:rPr lang="en-GB" dirty="0" smtClean="0"/>
              <a:t>Preparation of statistical tables.</a:t>
            </a:r>
          </a:p>
          <a:p>
            <a:r>
              <a:rPr lang="en-GB" dirty="0" smtClean="0"/>
              <a:t>Drawing diagrams &amp; graphs</a:t>
            </a:r>
          </a:p>
          <a:p>
            <a:r>
              <a:rPr lang="en-GB" dirty="0" smtClean="0"/>
              <a:t>Computation of averages,    location parameters, </a:t>
            </a:r>
            <a:r>
              <a:rPr lang="en-GB" dirty="0" err="1" smtClean="0"/>
              <a:t>propertions</a:t>
            </a:r>
            <a:r>
              <a:rPr lang="en-GB" dirty="0" smtClean="0"/>
              <a:t> &amp; percentages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	Deviation measures and           	correlation measures and 	regression analysis.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Generalizations of the results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Statistical methods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094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TEST OF STATISTICAL SIGNIFICANCE FOR QUANTITATIVE VARIABLES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Test of significance in sample and population(one sample test) .</a:t>
            </a:r>
          </a:p>
          <a:p>
            <a:r>
              <a:rPr lang="en-GB" dirty="0"/>
              <a:t>Test of significance in </a:t>
            </a:r>
            <a:r>
              <a:rPr lang="en-GB" dirty="0" smtClean="0"/>
              <a:t>two populations means (two </a:t>
            </a:r>
            <a:r>
              <a:rPr lang="en-GB" dirty="0"/>
              <a:t>sample test</a:t>
            </a:r>
            <a:r>
              <a:rPr lang="en-GB" dirty="0" smtClean="0"/>
              <a:t>). </a:t>
            </a:r>
          </a:p>
          <a:p>
            <a:r>
              <a:rPr lang="en-GB" dirty="0"/>
              <a:t>Test of significance </a:t>
            </a:r>
            <a:r>
              <a:rPr lang="en-GB" dirty="0" smtClean="0"/>
              <a:t>of the difference among several populations means (multiple sample tests).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210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TEST OF STATISTICAL SIGNIFICANCE FOR </a:t>
            </a:r>
            <a:r>
              <a:rPr lang="en-GB" sz="2800" b="1" dirty="0" smtClean="0">
                <a:solidFill>
                  <a:srgbClr val="FF0000"/>
                </a:solidFill>
              </a:rPr>
              <a:t>QUANTITATIVE </a:t>
            </a:r>
            <a:r>
              <a:rPr lang="en-GB" sz="2800" b="1" dirty="0">
                <a:solidFill>
                  <a:srgbClr val="FF0000"/>
                </a:solidFill>
              </a:rPr>
              <a:t>VARIABLES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98583130"/>
              </p:ext>
            </p:extLst>
          </p:nvPr>
        </p:nvGraphicFramePr>
        <p:xfrm>
          <a:off x="107504" y="1268760"/>
          <a:ext cx="9036495" cy="548640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9036495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7030A0"/>
                          </a:solidFill>
                        </a:rPr>
                        <a:t>TEST OF</a:t>
                      </a:r>
                      <a:r>
                        <a:rPr lang="en-GB" baseline="0" dirty="0" smtClean="0">
                          <a:solidFill>
                            <a:srgbClr val="7030A0"/>
                          </a:solidFill>
                        </a:rPr>
                        <a:t> SIGNIFICANCE IN </a:t>
                      </a:r>
                    </a:p>
                    <a:p>
                      <a:r>
                        <a:rPr lang="en-GB" b="0" baseline="0" dirty="0" smtClean="0"/>
                        <a:t>sample and population means – one sample test – Z test/ normal test</a:t>
                      </a:r>
                      <a:endParaRPr lang="en-GB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7030A0"/>
                          </a:solidFill>
                        </a:rPr>
                        <a:t>TEST OF SIGNIFICANCE IN TWO POPULATIONS MEANS – TWO SAMPLE TESTS</a:t>
                      </a:r>
                    </a:p>
                    <a:p>
                      <a:pPr marL="400050" indent="-400050">
                        <a:buAutoNum type="romanLcParenBoth"/>
                      </a:pPr>
                      <a:r>
                        <a:rPr lang="en-GB" dirty="0" smtClean="0"/>
                        <a:t>Large sample size- </a:t>
                      </a:r>
                      <a:r>
                        <a:rPr lang="en-GB" dirty="0" err="1" smtClean="0"/>
                        <a:t>Ztest</a:t>
                      </a:r>
                      <a:r>
                        <a:rPr lang="en-GB" dirty="0" smtClean="0"/>
                        <a:t> /normal test</a:t>
                      </a:r>
                    </a:p>
                    <a:p>
                      <a:pPr marL="400050" indent="-400050">
                        <a:buAutoNum type="romanLcParenBoth"/>
                      </a:pPr>
                      <a:r>
                        <a:rPr lang="en-GB" dirty="0" smtClean="0"/>
                        <a:t>Small sample size with </a:t>
                      </a:r>
                      <a:r>
                        <a:rPr lang="en-GB" dirty="0" err="1" smtClean="0"/>
                        <a:t>homogenecity</a:t>
                      </a:r>
                      <a:r>
                        <a:rPr lang="en-GB" dirty="0" smtClean="0"/>
                        <a:t> ,populations are independent :Student’s t</a:t>
                      </a:r>
                      <a:r>
                        <a:rPr lang="en-GB" baseline="0" dirty="0" smtClean="0"/>
                        <a:t> –test.</a:t>
                      </a:r>
                    </a:p>
                    <a:p>
                      <a:pPr marL="400050" indent="-400050">
                        <a:buAutoNum type="romanLcParenBoth"/>
                      </a:pPr>
                      <a:r>
                        <a:rPr lang="en-GB" baseline="0" dirty="0" smtClean="0"/>
                        <a:t>Small sample size with </a:t>
                      </a:r>
                      <a:r>
                        <a:rPr lang="en-GB" baseline="0" dirty="0" err="1" smtClean="0"/>
                        <a:t>heteromogenecity</a:t>
                      </a:r>
                      <a:r>
                        <a:rPr lang="en-GB" baseline="0" dirty="0" smtClean="0"/>
                        <a:t> ,populations are independent  : modified Student’s t –test. </a:t>
                      </a:r>
                    </a:p>
                    <a:p>
                      <a:pPr marL="400050" indent="-400050">
                        <a:buAutoNum type="romanLcParenBoth"/>
                      </a:pPr>
                      <a:r>
                        <a:rPr lang="en-GB" baseline="0" dirty="0" smtClean="0"/>
                        <a:t>Small or large sample size and the populations are correlated (paired) (paired t –test).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7030A0"/>
                          </a:solidFill>
                        </a:rPr>
                        <a:t>TEST OF SIGNIFICANCE IN TWO POPULATIONS MEANS –</a:t>
                      </a:r>
                      <a:r>
                        <a:rPr lang="en-GB" b="1" baseline="0" dirty="0" smtClean="0">
                          <a:solidFill>
                            <a:srgbClr val="7030A0"/>
                          </a:solidFill>
                        </a:rPr>
                        <a:t> MULTIPLE POPULATIONS</a:t>
                      </a:r>
                    </a:p>
                    <a:p>
                      <a:pPr marL="400050" indent="-400050">
                        <a:buAutoNum type="romanUcParenBoth"/>
                      </a:pPr>
                      <a:r>
                        <a:rPr lang="en-GB" baseline="0" dirty="0" smtClean="0"/>
                        <a:t>Large sample size and multiple populations are independent : ANOVA</a:t>
                      </a:r>
                    </a:p>
                    <a:p>
                      <a:pPr marL="400050" indent="-400050">
                        <a:buAutoNum type="romanUcParenBoth"/>
                      </a:pPr>
                      <a:r>
                        <a:rPr lang="en-GB" baseline="0" dirty="0" smtClean="0"/>
                        <a:t>Small sample size with non normal populations – study variable and the multiple populations : non parametric  </a:t>
                      </a:r>
                      <a:r>
                        <a:rPr lang="en-GB" baseline="0" dirty="0" err="1" smtClean="0"/>
                        <a:t>Kruskal</a:t>
                      </a:r>
                      <a:r>
                        <a:rPr lang="en-GB" baseline="0" dirty="0" smtClean="0"/>
                        <a:t>-Wallis one way ANOVA</a:t>
                      </a:r>
                    </a:p>
                    <a:p>
                      <a:pPr marL="400050" indent="-400050">
                        <a:buAutoNum type="romanUcParenBoth"/>
                      </a:pPr>
                      <a:r>
                        <a:rPr lang="en-GB" baseline="0" dirty="0" smtClean="0"/>
                        <a:t>Small sample size with non normal populations – study variable and the multiple populations are </a:t>
                      </a:r>
                      <a:r>
                        <a:rPr lang="en-GB" baseline="0" dirty="0" err="1" smtClean="0"/>
                        <a:t>corellated</a:t>
                      </a:r>
                      <a:r>
                        <a:rPr lang="en-GB" baseline="0" dirty="0" smtClean="0"/>
                        <a:t>  : non parametric  </a:t>
                      </a:r>
                      <a:r>
                        <a:rPr lang="en-GB" baseline="0" dirty="0" err="1" smtClean="0"/>
                        <a:t>Kruskal</a:t>
                      </a:r>
                      <a:r>
                        <a:rPr lang="en-GB" baseline="0" dirty="0" smtClean="0"/>
                        <a:t>-Wallis one way ANOVA</a:t>
                      </a:r>
                    </a:p>
                    <a:p>
                      <a:pPr marL="0" indent="0">
                        <a:buNone/>
                      </a:pPr>
                      <a:endParaRPr lang="en-GB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514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STATISTICAL TESTS OF SIGNIFICANCE FOR QUALITATIVE VARIABLES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87317452"/>
              </p:ext>
            </p:extLst>
          </p:nvPr>
        </p:nvGraphicFramePr>
        <p:xfrm>
          <a:off x="107504" y="1340768"/>
          <a:ext cx="9036496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1549"/>
                <a:gridCol w="4924947"/>
              </a:tblGrid>
              <a:tr h="1178121">
                <a:tc>
                  <a:txBody>
                    <a:bodyPr/>
                    <a:lstStyle/>
                    <a:p>
                      <a:r>
                        <a:rPr lang="en-GB" sz="2000" b="0" dirty="0" smtClean="0"/>
                        <a:t>T</a:t>
                      </a:r>
                      <a:r>
                        <a:rPr lang="en-GB" sz="2000" b="0" baseline="0" dirty="0" smtClean="0"/>
                        <a:t>o test the statistical significance  of the difference in proportions  between sample and population</a:t>
                      </a:r>
                      <a:endParaRPr lang="en-GB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dirty="0" smtClean="0"/>
                        <a:t>Z test/normal </a:t>
                      </a:r>
                      <a:r>
                        <a:rPr lang="en-GB" sz="2000" b="0" dirty="0" smtClean="0"/>
                        <a:t>test</a:t>
                      </a:r>
                      <a:endParaRPr lang="en-GB" sz="2000" b="0" dirty="0"/>
                    </a:p>
                  </a:txBody>
                  <a:tcPr/>
                </a:tc>
              </a:tr>
              <a:tr h="4438503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To test the statistical significance  of the difference in proportions  between two independent populations/ to test the statistical significance of the association between</a:t>
                      </a:r>
                      <a:r>
                        <a:rPr lang="en-GB" sz="2000" baseline="0" dirty="0" smtClean="0"/>
                        <a:t> two factors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Sample size are large</a:t>
                      </a:r>
                      <a:r>
                        <a:rPr lang="en-GB" sz="2000" baseline="0" dirty="0" smtClean="0"/>
                        <a:t> and independent</a:t>
                      </a:r>
                      <a:r>
                        <a:rPr lang="en-GB" sz="2000" dirty="0" smtClean="0"/>
                        <a:t>: Chi</a:t>
                      </a:r>
                      <a:r>
                        <a:rPr lang="en-GB" sz="2000" baseline="0" dirty="0" smtClean="0"/>
                        <a:t> –square test</a:t>
                      </a:r>
                    </a:p>
                    <a:p>
                      <a:endParaRPr lang="en-GB" sz="2000" baseline="0" dirty="0" smtClean="0"/>
                    </a:p>
                    <a:p>
                      <a:r>
                        <a:rPr lang="en-GB" sz="2000" baseline="0" dirty="0" smtClean="0"/>
                        <a:t>Sample size are small and independent: Fisher’s exact test/Chi- square test</a:t>
                      </a:r>
                    </a:p>
                    <a:p>
                      <a:endParaRPr lang="en-GB" sz="2000" baseline="0" dirty="0" smtClean="0"/>
                    </a:p>
                    <a:p>
                      <a:r>
                        <a:rPr lang="en-GB" sz="2000" baseline="0" dirty="0" smtClean="0"/>
                        <a:t>Sample size are large and correlated (paired): </a:t>
                      </a:r>
                      <a:r>
                        <a:rPr lang="en-GB" sz="2000" baseline="0" dirty="0" err="1" smtClean="0"/>
                        <a:t>Mc</a:t>
                      </a:r>
                      <a:r>
                        <a:rPr lang="en-GB" sz="2000" baseline="0" dirty="0" smtClean="0"/>
                        <a:t> </a:t>
                      </a:r>
                      <a:r>
                        <a:rPr lang="en-GB" sz="2000" baseline="0" dirty="0" err="1" smtClean="0"/>
                        <a:t>Nemar’sChi</a:t>
                      </a:r>
                      <a:r>
                        <a:rPr lang="en-GB" sz="2000" baseline="0" dirty="0" smtClean="0"/>
                        <a:t> –square test</a:t>
                      </a:r>
                    </a:p>
                    <a:p>
                      <a:endParaRPr lang="en-GB" sz="2000" baseline="0" dirty="0" smtClean="0"/>
                    </a:p>
                    <a:p>
                      <a:r>
                        <a:rPr lang="en-GB" sz="2000" baseline="0" dirty="0" smtClean="0"/>
                        <a:t>Sample size are small  and correlated (paired): </a:t>
                      </a:r>
                      <a:r>
                        <a:rPr lang="en-GB" sz="2000" baseline="0" dirty="0" err="1" smtClean="0"/>
                        <a:t>Mc</a:t>
                      </a:r>
                      <a:r>
                        <a:rPr lang="en-GB" sz="2000" baseline="0" dirty="0" smtClean="0"/>
                        <a:t> </a:t>
                      </a:r>
                      <a:r>
                        <a:rPr lang="en-GB" sz="2000" baseline="0" dirty="0" err="1" smtClean="0"/>
                        <a:t>Nemar’sChi</a:t>
                      </a:r>
                      <a:r>
                        <a:rPr lang="en-GB" sz="2000" baseline="0" dirty="0" smtClean="0"/>
                        <a:t> –square test with correlation factor</a:t>
                      </a:r>
                    </a:p>
                    <a:p>
                      <a:endParaRPr lang="en-GB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13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PROBABILITY ASSESSMENT</a:t>
            </a:r>
            <a:endParaRPr lang="en-GB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66982575"/>
              </p:ext>
            </p:extLst>
          </p:nvPr>
        </p:nvGraphicFramePr>
        <p:xfrm>
          <a:off x="301625" y="1527175"/>
          <a:ext cx="8504238" cy="2560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252119"/>
                <a:gridCol w="4252119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P&lt;0.001</a:t>
                      </a:r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Highly significant at 0.1% level </a:t>
                      </a:r>
                    </a:p>
                    <a:p>
                      <a:r>
                        <a:rPr lang="en-GB" dirty="0" smtClean="0"/>
                        <a:t>Failure at 1/1000</a:t>
                      </a:r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P&lt;0.01</a:t>
                      </a:r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Significant at 1% level</a:t>
                      </a:r>
                    </a:p>
                    <a:p>
                      <a:r>
                        <a:rPr lang="en-GB" dirty="0" smtClean="0"/>
                        <a:t>Failure at 1/100</a:t>
                      </a:r>
                      <a:endParaRPr lang="en-GB" dirty="0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P&lt;0.05</a:t>
                      </a:r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Significant at 5% level</a:t>
                      </a:r>
                    </a:p>
                    <a:p>
                      <a:r>
                        <a:rPr lang="en-GB" dirty="0" smtClean="0"/>
                        <a:t>Failure at</a:t>
                      </a:r>
                      <a:r>
                        <a:rPr lang="en-GB" baseline="0" dirty="0" smtClean="0"/>
                        <a:t> 1/20</a:t>
                      </a:r>
                      <a:endParaRPr lang="en-GB" dirty="0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P&gt;0.05</a:t>
                      </a:r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Insignificant at 5% level</a:t>
                      </a:r>
                    </a:p>
                    <a:p>
                      <a:r>
                        <a:rPr lang="en-GB" dirty="0" smtClean="0"/>
                        <a:t>Failure </a:t>
                      </a:r>
                      <a:endParaRPr lang="en-GB" dirty="0"/>
                    </a:p>
                  </a:txBody>
                  <a:tcPr marL="94492" marR="9449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710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Clinical trials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9759624"/>
              </p:ext>
            </p:extLst>
          </p:nvPr>
        </p:nvGraphicFramePr>
        <p:xfrm>
          <a:off x="301625" y="1527175"/>
          <a:ext cx="8504237" cy="256032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094198"/>
                <a:gridCol w="6410039"/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0" dirty="0" smtClean="0"/>
                        <a:t>PHASE</a:t>
                      </a:r>
                      <a:r>
                        <a:rPr lang="en-GB" b="0" baseline="0" dirty="0" smtClean="0"/>
                        <a:t> :I</a:t>
                      </a:r>
                      <a:endParaRPr lang="en-GB" b="0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To identify </a:t>
                      </a:r>
                      <a:r>
                        <a:rPr lang="en-GB" b="0" baseline="0" dirty="0" smtClean="0"/>
                        <a:t> tolerable dose to study pharmacokinetics</a:t>
                      </a:r>
                    </a:p>
                    <a:p>
                      <a:r>
                        <a:rPr lang="en-GB" b="0" baseline="0" dirty="0" smtClean="0"/>
                        <a:t>Toxicity concerned with safety of a new drug.</a:t>
                      </a:r>
                      <a:endParaRPr lang="en-GB" b="0" dirty="0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PHASE :II</a:t>
                      </a:r>
                    </a:p>
                    <a:p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Small scale investigation Exploratory study to select drugs/doses to assess efficacy.</a:t>
                      </a:r>
                      <a:endParaRPr lang="en-GB" dirty="0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PHASE :III</a:t>
                      </a:r>
                    </a:p>
                    <a:p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Full scale evaluation involving randomization.</a:t>
                      </a:r>
                      <a:endParaRPr lang="en-GB" dirty="0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PHASE :IV</a:t>
                      </a:r>
                    </a:p>
                    <a:p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smtClean="0"/>
                        <a:t>Post-marketing</a:t>
                      </a:r>
                      <a:r>
                        <a:rPr lang="en-GB" baseline="0" smtClean="0"/>
                        <a:t> surveillance.</a:t>
                      </a:r>
                      <a:endParaRPr lang="en-GB" dirty="0"/>
                    </a:p>
                  </a:txBody>
                  <a:tcPr marL="94492" marR="9449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682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CLINICAL TRIALS/ RESEARCH DESIGN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600" dirty="0" smtClean="0"/>
              <a:t>Planned experiment designed to assess the effect of new treatment/intervention.</a:t>
            </a:r>
          </a:p>
          <a:p>
            <a:r>
              <a:rPr lang="en-GB" sz="2600" dirty="0" smtClean="0"/>
              <a:t>Comparing the outcomes of interest in a group exposed to it with those observed</a:t>
            </a:r>
            <a:r>
              <a:rPr lang="en-GB" dirty="0" smtClean="0"/>
              <a:t>.</a:t>
            </a:r>
          </a:p>
          <a:p>
            <a:r>
              <a:rPr lang="en-GB" sz="2600" dirty="0" smtClean="0"/>
              <a:t>Analysis, interpretation, conclusion of result</a:t>
            </a:r>
          </a:p>
          <a:p>
            <a:r>
              <a:rPr lang="en-GB" sz="3000" b="1" dirty="0" smtClean="0">
                <a:solidFill>
                  <a:srgbClr val="7030A0"/>
                </a:solidFill>
              </a:rPr>
              <a:t>TYPES</a:t>
            </a:r>
          </a:p>
          <a:p>
            <a:pPr marL="0" indent="0">
              <a:buNone/>
            </a:pPr>
            <a:r>
              <a:rPr lang="en-GB" sz="3900" dirty="0" smtClean="0"/>
              <a:t>	</a:t>
            </a:r>
            <a:r>
              <a:rPr lang="en-GB" sz="2600" dirty="0" smtClean="0"/>
              <a:t>Therapeutic and prophylactic trials</a:t>
            </a:r>
          </a:p>
          <a:p>
            <a:pPr marL="0" indent="0">
              <a:buNone/>
            </a:pPr>
            <a:r>
              <a:rPr lang="en-GB" sz="2600" dirty="0"/>
              <a:t>	</a:t>
            </a:r>
            <a:r>
              <a:rPr lang="en-GB" sz="2600" dirty="0" smtClean="0"/>
              <a:t>Controlled and uncontrolled trials</a:t>
            </a:r>
          </a:p>
          <a:p>
            <a:pPr marL="0" indent="0">
              <a:buNone/>
            </a:pPr>
            <a:r>
              <a:rPr lang="en-GB" sz="2600" dirty="0" smtClean="0"/>
              <a:t>	Randomised and non randomised trials</a:t>
            </a:r>
          </a:p>
          <a:p>
            <a:pPr marL="0" indent="0">
              <a:buNone/>
            </a:pPr>
            <a:r>
              <a:rPr lang="en-GB" sz="2600" dirty="0" smtClean="0"/>
              <a:t>	Efficacy and effectiveness trials</a:t>
            </a:r>
          </a:p>
          <a:p>
            <a:pPr marL="0" indent="0">
              <a:buNone/>
            </a:pPr>
            <a:r>
              <a:rPr lang="en-GB" sz="2600" dirty="0" smtClean="0"/>
              <a:t>	Superiority  and equivalence trials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24012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RANDOMISED CLINICAL TRIAL(RCT)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5435728"/>
              </p:ext>
            </p:extLst>
          </p:nvPr>
        </p:nvGraphicFramePr>
        <p:xfrm>
          <a:off x="301625" y="1527175"/>
          <a:ext cx="8504238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423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Parallel</a:t>
                      </a:r>
                      <a:r>
                        <a:rPr lang="en-GB" sz="2400" b="1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designs</a:t>
                      </a:r>
                    </a:p>
                    <a:p>
                      <a:endParaRPr lang="en-GB" sz="24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Completely randomised design</a:t>
                      </a:r>
                    </a:p>
                    <a:p>
                      <a:r>
                        <a:rPr lang="en-GB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Use of co treatments/</a:t>
                      </a:r>
                      <a:r>
                        <a:rPr lang="en-GB" sz="2400" b="1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interventions, size of RCTs, Blinded study</a:t>
                      </a:r>
                      <a:endParaRPr lang="en-GB" sz="2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GB" sz="2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Randomised block design </a:t>
                      </a:r>
                    </a:p>
                    <a:p>
                      <a:endParaRPr lang="en-GB" sz="24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Other advanced design</a:t>
                      </a:r>
                    </a:p>
                    <a:p>
                      <a:endParaRPr lang="en-GB" sz="24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Crossover design</a:t>
                      </a:r>
                    </a:p>
                    <a:p>
                      <a:endParaRPr lang="en-GB" sz="24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4492" marR="9449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481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RESEARCH SUMMARY/SYNOPSIS AND APPLIED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Title of the research</a:t>
            </a:r>
          </a:p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For the purpose of study : MD,MS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degree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Institutional permissions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Place of research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Year of research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Guidance/ guided by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Research scholar 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Institutional permissions</a:t>
            </a:r>
          </a:p>
          <a:p>
            <a:pPr marL="0" indent="0"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		IEC and DRC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7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RESEARCH SUMMARY/SYNOPSIS AND APPLIED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Introduction of disease and drug with textual evidence.</a:t>
            </a:r>
          </a:p>
          <a:p>
            <a:r>
              <a:rPr lang="en-GB" dirty="0" smtClean="0"/>
              <a:t>Necessity of research: incidence and prevalence</a:t>
            </a:r>
          </a:p>
          <a:p>
            <a:r>
              <a:rPr lang="en-GB" dirty="0" smtClean="0"/>
              <a:t>Previous research work</a:t>
            </a:r>
          </a:p>
          <a:p>
            <a:r>
              <a:rPr lang="en-GB" dirty="0" smtClean="0"/>
              <a:t>Need of study</a:t>
            </a:r>
          </a:p>
          <a:p>
            <a:r>
              <a:rPr lang="en-GB" dirty="0" smtClean="0"/>
              <a:t>Aim and objective of study</a:t>
            </a:r>
          </a:p>
          <a:p>
            <a:pPr marL="0" indent="0">
              <a:buNone/>
            </a:pPr>
            <a:r>
              <a:rPr lang="en-GB" dirty="0" smtClean="0"/>
              <a:t>	 Aim:  To evaluate of drug</a:t>
            </a:r>
          </a:p>
          <a:p>
            <a:pPr marL="0" indent="0">
              <a:buNone/>
            </a:pPr>
            <a:r>
              <a:rPr lang="en-GB" dirty="0" smtClean="0"/>
              <a:t>	Objective : Reviewing of literature</a:t>
            </a:r>
          </a:p>
          <a:p>
            <a:pPr marL="0" indent="0">
              <a:buNone/>
            </a:pPr>
            <a:r>
              <a:rPr lang="en-GB" dirty="0" smtClean="0"/>
              <a:t>		        Therapeutic evaluation of drugs 			        and its effects in conditions of diseases </a:t>
            </a:r>
          </a:p>
          <a:p>
            <a:pPr marL="0" indent="0">
              <a:buNone/>
            </a:pPr>
            <a:r>
              <a:rPr lang="en-GB" dirty="0" smtClean="0"/>
              <a:t>Clinical and statistical assessment of the result and efficacy in terms of fruitful outcome of the disease. </a:t>
            </a:r>
          </a:p>
        </p:txBody>
      </p:sp>
    </p:spTree>
    <p:extLst>
      <p:ext uri="{BB962C8B-B14F-4D97-AF65-F5344CB8AC3E}">
        <p14:creationId xmlns:p14="http://schemas.microsoft.com/office/powerpoint/2010/main" val="365067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RESEARCH SUMMARY/SYNOPSIS AND APPLIED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Hypothesis</a:t>
            </a:r>
          </a:p>
          <a:p>
            <a:r>
              <a:rPr lang="en-GB" dirty="0" smtClean="0"/>
              <a:t>RESEARCH METHODOLOGY</a:t>
            </a:r>
          </a:p>
          <a:p>
            <a:r>
              <a:rPr lang="en-GB" dirty="0" smtClean="0"/>
              <a:t>Selection of patients</a:t>
            </a:r>
          </a:p>
          <a:p>
            <a:r>
              <a:rPr lang="en-GB" dirty="0" smtClean="0"/>
              <a:t>Selection criteria</a:t>
            </a:r>
          </a:p>
          <a:p>
            <a:pPr marL="0" indent="0">
              <a:buNone/>
            </a:pPr>
            <a:r>
              <a:rPr lang="en-GB" dirty="0" smtClean="0"/>
              <a:t>		Inclusion criteria</a:t>
            </a:r>
          </a:p>
          <a:p>
            <a:pPr marL="0" indent="0">
              <a:buNone/>
            </a:pPr>
            <a:r>
              <a:rPr lang="en-GB" dirty="0" smtClean="0"/>
              <a:t>		Exclusion criteria</a:t>
            </a:r>
          </a:p>
          <a:p>
            <a:r>
              <a:rPr lang="en-GB" dirty="0" smtClean="0"/>
              <a:t>Plan of study:  no of patients 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,no of group, control group, trial group, standard group</a:t>
            </a:r>
          </a:p>
          <a:p>
            <a:r>
              <a:rPr lang="en-GB" dirty="0" smtClean="0"/>
              <a:t>Therapeutic dose</a:t>
            </a:r>
          </a:p>
          <a:p>
            <a:r>
              <a:rPr lang="en-GB" dirty="0" smtClean="0"/>
              <a:t>Study design</a:t>
            </a:r>
          </a:p>
          <a:p>
            <a:r>
              <a:rPr lang="en-GB" dirty="0" smtClean="0"/>
              <a:t>Assessment criteria</a:t>
            </a:r>
          </a:p>
          <a:p>
            <a:pPr marL="0" indent="0">
              <a:buNone/>
            </a:pPr>
            <a:r>
              <a:rPr lang="en-GB" dirty="0" smtClean="0"/>
              <a:t>		Subjective assessment criteria</a:t>
            </a:r>
          </a:p>
          <a:p>
            <a:pPr marL="0" indent="0">
              <a:buNone/>
            </a:pPr>
            <a:r>
              <a:rPr lang="en-GB" dirty="0" smtClean="0"/>
              <a:t>		Objective assessment criteria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617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RESEARCH SUMMARY/SYNOPSIS AND APPLIED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Standard parameters for assessment</a:t>
            </a:r>
          </a:p>
          <a:p>
            <a:r>
              <a:rPr lang="en-GB" dirty="0" smtClean="0"/>
              <a:t>Follow ups</a:t>
            </a:r>
          </a:p>
          <a:p>
            <a:r>
              <a:rPr lang="en-GB" dirty="0" smtClean="0"/>
              <a:t>Follow up investigations</a:t>
            </a:r>
          </a:p>
          <a:p>
            <a:r>
              <a:rPr lang="en-GB" dirty="0" smtClean="0"/>
              <a:t>Assessment of results</a:t>
            </a:r>
          </a:p>
          <a:p>
            <a:pPr marL="0" indent="0">
              <a:buNone/>
            </a:pPr>
            <a:r>
              <a:rPr lang="en-GB" dirty="0" smtClean="0"/>
              <a:t>	Assessment of results will be done by statistical 	analysis through central tendency : mean, median, 	mode, standard deviation, standard error.</a:t>
            </a:r>
          </a:p>
          <a:p>
            <a:pPr marL="0" indent="0">
              <a:buNone/>
            </a:pPr>
            <a:r>
              <a:rPr lang="en-GB" dirty="0" smtClean="0"/>
              <a:t>	Statistical inference or generalization of results will 	be done by student ‘t’ test and probability 	assessment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913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RESEARCH SUMMARY/SYNOPSIS AND APPLIED STATISTICS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27888356"/>
              </p:ext>
            </p:extLst>
          </p:nvPr>
        </p:nvGraphicFramePr>
        <p:xfrm>
          <a:off x="301625" y="1527175"/>
          <a:ext cx="8504238" cy="3200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31567"/>
                <a:gridCol w="5137925"/>
                <a:gridCol w="283474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0" dirty="0" smtClean="0"/>
                        <a:t>01</a:t>
                      </a:r>
                    </a:p>
                    <a:p>
                      <a:endParaRPr lang="en-GB" b="0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b="0" dirty="0" smtClean="0"/>
                        <a:t>Cure(complete remission of sign and symptoms)</a:t>
                      </a:r>
                      <a:endParaRPr lang="en-GB" b="0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endParaRPr lang="en-GB" b="0" dirty="0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02</a:t>
                      </a:r>
                    </a:p>
                    <a:p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Maximum improvement</a:t>
                      </a:r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100%</a:t>
                      </a:r>
                      <a:endParaRPr lang="en-GB" dirty="0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03</a:t>
                      </a:r>
                    </a:p>
                    <a:p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Moderate improvement</a:t>
                      </a:r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51-75%</a:t>
                      </a:r>
                      <a:endParaRPr lang="en-GB" dirty="0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04</a:t>
                      </a:r>
                    </a:p>
                    <a:p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Mild improvement</a:t>
                      </a:r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26-</a:t>
                      </a:r>
                      <a:r>
                        <a:rPr lang="en-GB" baseline="0" dirty="0" smtClean="0"/>
                        <a:t> 50%</a:t>
                      </a:r>
                      <a:endParaRPr lang="en-GB" dirty="0"/>
                    </a:p>
                  </a:txBody>
                  <a:tcPr marL="94492" marR="9449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05</a:t>
                      </a:r>
                    </a:p>
                    <a:p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unsatisfactory</a:t>
                      </a:r>
                      <a:endParaRPr lang="en-GB" dirty="0"/>
                    </a:p>
                  </a:txBody>
                  <a:tcPr marL="94492" marR="94492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0-25%</a:t>
                      </a:r>
                      <a:endParaRPr lang="en-GB" dirty="0"/>
                    </a:p>
                  </a:txBody>
                  <a:tcPr marL="94492" marR="9449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400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STATISTICS  FOR FULFILMENT OF RESEARCH OBJECTIVE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rgbClr val="00B050"/>
                </a:solidFill>
              </a:rPr>
              <a:t>Percentage of patients got improvement with respect to sign and symptoms</a:t>
            </a:r>
            <a:r>
              <a:rPr lang="en-GB" dirty="0" smtClean="0"/>
              <a:t> indicates medicinal response.</a:t>
            </a:r>
          </a:p>
          <a:p>
            <a:r>
              <a:rPr lang="en-GB" dirty="0" smtClean="0">
                <a:solidFill>
                  <a:srgbClr val="92D050"/>
                </a:solidFill>
              </a:rPr>
              <a:t>Average percentage </a:t>
            </a:r>
            <a:r>
              <a:rPr lang="en-GB" dirty="0">
                <a:solidFill>
                  <a:srgbClr val="92D050"/>
                </a:solidFill>
              </a:rPr>
              <a:t>change  with respect to sign and symptoms </a:t>
            </a:r>
            <a:r>
              <a:rPr lang="en-GB" dirty="0"/>
              <a:t>indicates </a:t>
            </a:r>
            <a:r>
              <a:rPr lang="en-GB" dirty="0" smtClean="0"/>
              <a:t> medicine respond to which symptom effectively.</a:t>
            </a:r>
          </a:p>
          <a:p>
            <a:r>
              <a:rPr lang="en-GB" dirty="0" smtClean="0">
                <a:solidFill>
                  <a:schemeClr val="accent2"/>
                </a:solidFill>
              </a:rPr>
              <a:t>Assessment of results.</a:t>
            </a:r>
          </a:p>
          <a:p>
            <a:r>
              <a:rPr lang="en-GB" dirty="0" smtClean="0"/>
              <a:t>Effectiveness study in different stages and phases within a group.</a:t>
            </a:r>
          </a:p>
          <a:p>
            <a:r>
              <a:rPr lang="en-GB" dirty="0" smtClean="0"/>
              <a:t>Efficacy study  ,the comparative study in between two group.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485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accent2"/>
                </a:solidFill>
              </a:rPr>
              <a:t>THE END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latin typeface="Bernard MT Condensed" pitchFamily="18" charset="0"/>
              </a:rPr>
              <a:t>Thank you</a:t>
            </a:r>
            <a:endParaRPr lang="en-GB" b="1" dirty="0">
              <a:latin typeface="Bernard MT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43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